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2"/>
  </p:notesMasterIdLst>
  <p:sldIdLst>
    <p:sldId id="256" r:id="rId2"/>
    <p:sldId id="268" r:id="rId3"/>
    <p:sldId id="267" r:id="rId4"/>
    <p:sldId id="266" r:id="rId5"/>
    <p:sldId id="269" r:id="rId6"/>
    <p:sldId id="271" r:id="rId7"/>
    <p:sldId id="270" r:id="rId8"/>
    <p:sldId id="272" r:id="rId9"/>
    <p:sldId id="273" r:id="rId10"/>
    <p:sldId id="27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97" autoAdjust="0"/>
    <p:restoredTop sz="94660"/>
  </p:normalViewPr>
  <p:slideViewPr>
    <p:cSldViewPr snapToGrid="0">
      <p:cViewPr>
        <p:scale>
          <a:sx n="81" d="100"/>
          <a:sy n="81" d="100"/>
        </p:scale>
        <p:origin x="-342" y="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ABDEE4-33E4-4F7B-818B-BC78DEDD55A5}" type="datetimeFigureOut">
              <a:rPr lang="ru-RU" smtClean="0"/>
              <a:t>31.07.2020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33E8C4-F03F-487D-AA11-6AAABE6ED4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367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A8E637F1-7386-4733-80D3-74D755DE5CB1}" type="datetime1">
              <a:rPr lang="ru-RU" smtClean="0"/>
              <a:t>31.07.2020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235E137B-B9E9-425A-B9FF-F17EE1454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178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4AC9-0DE7-4D03-9071-D70404D5A1A0}" type="datetime1">
              <a:rPr lang="ru-RU" smtClean="0"/>
              <a:t>31.07.2020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137B-B9E9-425A-B9FF-F17EE1454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375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C00F38E-C4E1-46DD-A309-137DFDA89264}" type="datetime1">
              <a:rPr lang="ru-RU" smtClean="0"/>
              <a:t>31.07.2020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35E137B-B9E9-425A-B9FF-F17EE1454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193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6FE2077-5A0A-4429-853D-163821DA2795}" type="datetime1">
              <a:rPr lang="ru-RU" smtClean="0"/>
              <a:t>31.07.2020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35E137B-B9E9-425A-B9FF-F17EE14549E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9220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5B81BE9-F2F6-4F69-AEDE-1ADDAB3B21D5}" type="datetime1">
              <a:rPr lang="ru-RU" smtClean="0"/>
              <a:t>31.07.2020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35E137B-B9E9-425A-B9FF-F17EE1454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6536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7CF66-A45F-4829-BD90-ABEA6D8E55DA}" type="datetime1">
              <a:rPr lang="ru-RU" smtClean="0"/>
              <a:t>31.07.2020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137B-B9E9-425A-B9FF-F17EE1454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5876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A724D-E248-4F79-AF41-9BDA0EBEDF8B}" type="datetime1">
              <a:rPr lang="ru-RU" smtClean="0"/>
              <a:t>31.07.2020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137B-B9E9-425A-B9FF-F17EE1454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0653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0358-E2B6-4D62-B359-D81C23053CF7}" type="datetime1">
              <a:rPr lang="ru-RU" smtClean="0"/>
              <a:t>31.07.2020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137B-B9E9-425A-B9FF-F17EE1454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2429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5A43EBA-AAD6-4E79-8A71-10B49A879FE5}" type="datetime1">
              <a:rPr lang="ru-RU" smtClean="0"/>
              <a:t>31.07.2020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35E137B-B9E9-425A-B9FF-F17EE1454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435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DDFCA-B99E-4F26-8220-B7D6F97C176E}" type="datetime1">
              <a:rPr lang="ru-RU" smtClean="0"/>
              <a:t>31.07.2020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137B-B9E9-425A-B9FF-F17EE1454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66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6CA7AC8-2703-4ADE-8FDC-8C65A407BA11}" type="datetime1">
              <a:rPr lang="ru-RU" smtClean="0"/>
              <a:t>31.07.2020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35E137B-B9E9-425A-B9FF-F17EE1454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00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98BF1-2DF1-476F-A38D-359B59A90551}" type="datetime1">
              <a:rPr lang="ru-RU" smtClean="0"/>
              <a:t>31.07.2020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137B-B9E9-425A-B9FF-F17EE1454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334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6DD5-646F-4F30-B598-4E386A43E8BB}" type="datetime1">
              <a:rPr lang="ru-RU" smtClean="0"/>
              <a:t>31.07.2020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137B-B9E9-425A-B9FF-F17EE1454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68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5F493-D89B-44BA-B61A-F78C0F6979E2}" type="datetime1">
              <a:rPr lang="ru-RU" smtClean="0"/>
              <a:t>31.07.2020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137B-B9E9-425A-B9FF-F17EE1454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079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750C-5A2C-42BD-B75D-59C5677994F2}" type="datetime1">
              <a:rPr lang="ru-RU" smtClean="0"/>
              <a:t>31.07.2020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137B-B9E9-425A-B9FF-F17EE1454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604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613E5-B608-4910-A416-8D684D77A438}" type="datetime1">
              <a:rPr lang="ru-RU" smtClean="0"/>
              <a:t>31.07.2020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137B-B9E9-425A-B9FF-F17EE1454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111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8187E-49F5-459E-B0A3-2962660EFC89}" type="datetime1">
              <a:rPr lang="ru-RU" smtClean="0"/>
              <a:t>31.07.2020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137B-B9E9-425A-B9FF-F17EE1454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764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87447-502C-4A50-BD38-770BED74D6F1}" type="datetime1">
              <a:rPr lang="ru-RU" smtClean="0"/>
              <a:t>31.07.2020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E137B-B9E9-425A-B9FF-F17EE1454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644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160" y="1504295"/>
            <a:ext cx="714691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Квадратный корень из произведения и дроби</a:t>
            </a:r>
          </a:p>
        </p:txBody>
      </p:sp>
      <p:sp>
        <p:nvSpPr>
          <p:cNvPr id="5" name="AutoShape 2" descr="https://fsd.kopilkaurokov.ru/up/html/2017/10/12/k_59df5f47bf786/img_user_file_59df5f4842da8_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69571" t="4144" r="3215" b="59571"/>
          <a:stretch/>
        </p:blipFill>
        <p:spPr>
          <a:xfrm>
            <a:off x="7785462" y="343219"/>
            <a:ext cx="3095898" cy="30958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8" name="Picture 4" descr="https://img2.freepng.ru/20180326/epw/kisspng-principles-and-standards-for-school-mathematics-eq-mathematics-5ab8e25d1acb43.78971684152206601310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3131">
            <a:off x="1440091" y="3439116"/>
            <a:ext cx="2779212" cy="27792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30" name="Picture 6" descr="https://img2.freepng.ru/20180512/esw/kisspng-subtraction-mathematics-plus-and-minus-signs-clip-5af6fdd8a83e38.200840171526136280689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941" y="3566655"/>
            <a:ext cx="2102767" cy="21027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137B-B9E9-425A-B9FF-F17EE14549E2}" type="slidenum">
              <a:rPr lang="ru-RU" smtClean="0"/>
              <a:t>1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785462" y="3956318"/>
            <a:ext cx="4195868" cy="163121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Подготовила</a:t>
            </a:r>
            <a:r>
              <a:rPr lang="ru-RU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:  </a:t>
            </a:r>
          </a:p>
          <a:p>
            <a:pPr algn="ctr"/>
            <a:r>
              <a:rPr lang="ru-RU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учитель </a:t>
            </a:r>
            <a:r>
              <a:rPr lang="ru-RU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математики МАОУ </a:t>
            </a:r>
            <a:r>
              <a:rPr lang="ru-RU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СОШ</a:t>
            </a:r>
            <a:r>
              <a:rPr lang="ru-RU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№</a:t>
            </a:r>
            <a:r>
              <a:rPr lang="ru-RU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69 города Тюмени</a:t>
            </a:r>
          </a:p>
          <a:p>
            <a:pPr algn="ctr"/>
            <a:r>
              <a:rPr lang="ru-RU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Кузьменко Оксана Николаевна</a:t>
            </a:r>
            <a:endParaRPr lang="ru-RU" sz="2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538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85" y="1795991"/>
            <a:ext cx="2565372" cy="1924029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137B-B9E9-425A-B9FF-F17EE14549E2}" type="slidenum">
              <a:rPr lang="ru-RU" smtClean="0"/>
              <a:t>10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18412" y="237914"/>
            <a:ext cx="8603059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РЕФЛЕКСИЯ УРОКА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12624" y="5439626"/>
            <a:ext cx="2868706" cy="132343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Подготовила учитель математики МАОУ СОШ№69 Кузьменко Оксана Николаевна</a:t>
            </a:r>
            <a:endParaRPr lang="ru-RU" sz="2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AutoShape 2" descr="https://showme1-9071.kxcdn.com/2017/06/13/00/Bdxb5Mm_ShowMe_last_thum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https://showme1-9071.kxcdn.com/2017/06/13/00/Bdxb5Mm_ShowMe_last_thumb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8" name="Picture 8" descr="https://avatars.mds.yandex.net/get-pdb/1621302/c7352bf7-8152-4fd2-9565-adea5e159cd2/s1200?webp=fals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066" y="3822866"/>
            <a:ext cx="1993210" cy="1727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603060" y="2434839"/>
            <a:ext cx="43188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-мне все понятно</a:t>
            </a:r>
            <a:endParaRPr lang="ru-RU" sz="3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603060" y="4212522"/>
            <a:ext cx="47772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-остались вопросы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8693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theslide.ru/img/thumbs/24d059afc88b253fd2880067c7267fc6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5" t="52800" r="39641" b="9029"/>
          <a:stretch/>
        </p:blipFill>
        <p:spPr bwMode="auto">
          <a:xfrm>
            <a:off x="2000794" y="3009427"/>
            <a:ext cx="6583680" cy="34574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50" name="Picture 2" descr="https://fc.vseosvita.ua/002u1u-53a1/00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571"/>
          <a:stretch/>
        </p:blipFill>
        <p:spPr bwMode="auto">
          <a:xfrm>
            <a:off x="10868297" y="-1"/>
            <a:ext cx="1323703" cy="688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0741" y="331771"/>
            <a:ext cx="10027922" cy="26776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b="1" dirty="0">
                <a:ea typeface="Times New Roman" panose="02020603050405020304" pitchFamily="18" charset="0"/>
              </a:rPr>
              <a:t>Равенство </a:t>
            </a:r>
            <a:r>
              <a:rPr lang="ru-RU" sz="2800" b="1" dirty="0"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а = </a:t>
            </a:r>
            <a:r>
              <a:rPr lang="en-US" sz="2800" b="1" dirty="0">
                <a:ea typeface="Times New Roman" panose="02020603050405020304" pitchFamily="18" charset="0"/>
              </a:rPr>
              <a:t>b</a:t>
            </a:r>
            <a:r>
              <a:rPr lang="ru-RU" sz="2800" b="1" dirty="0">
                <a:ea typeface="Times New Roman" panose="02020603050405020304" pitchFamily="18" charset="0"/>
              </a:rPr>
              <a:t> является верным, если выполняются 2 условия. Какие</a:t>
            </a:r>
            <a:r>
              <a:rPr lang="ru-RU" sz="2800" b="1" dirty="0" smtClean="0">
                <a:ea typeface="Times New Roman" panose="02020603050405020304" pitchFamily="18" charset="0"/>
              </a:rPr>
              <a:t>?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b="1" dirty="0"/>
              <a:t>Чему равен квадрат арифметического квадратного корня </a:t>
            </a:r>
            <a:r>
              <a:rPr lang="ru-RU" dirty="0"/>
              <a:t>(</a:t>
            </a:r>
            <a:r>
              <a:rPr lang="ru-RU" dirty="0">
                <a:sym typeface="Symbol" panose="05050102010706020507" pitchFamily="18" charset="2"/>
              </a:rPr>
              <a:t></a:t>
            </a:r>
            <a:r>
              <a:rPr lang="ru-RU" dirty="0"/>
              <a:t>а)</a:t>
            </a:r>
            <a:r>
              <a:rPr lang="ru-RU" baseline="30000" dirty="0"/>
              <a:t>2</a:t>
            </a:r>
            <a:r>
              <a:rPr lang="ru-RU" sz="2800" b="1" dirty="0" smtClean="0"/>
              <a:t>= ?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b="1" dirty="0"/>
              <a:t>Сформулируйте свойство степени произведения.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b="1" dirty="0" smtClean="0"/>
              <a:t>Сформулируйте </a:t>
            </a:r>
            <a:r>
              <a:rPr lang="ru-RU" sz="2800" b="1" dirty="0"/>
              <a:t>свойство степени дроби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137B-B9E9-425A-B9FF-F17EE14549E2}" type="slidenum">
              <a:rPr lang="ru-RU" smtClean="0"/>
              <a:t>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112624" y="5439626"/>
            <a:ext cx="2868706" cy="132343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Подготовила учитель математики МАОУ СОШ№69 Кузьменко Оксана Николаевна</a:t>
            </a:r>
            <a:endParaRPr lang="ru-RU" sz="2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274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c.vseosvita.ua/002u1u-53a1/00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571"/>
          <a:stretch/>
        </p:blipFill>
        <p:spPr bwMode="auto">
          <a:xfrm>
            <a:off x="10868297" y="-1"/>
            <a:ext cx="1323703" cy="688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79521" y="1289933"/>
            <a:ext cx="4959532" cy="31085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spcAft>
                <a:spcPts val="0"/>
              </a:spcAft>
            </a:pPr>
            <a:r>
              <a:rPr lang="ru-RU" sz="2800" b="1" dirty="0">
                <a:ea typeface="Times New Roman" panose="02020603050405020304" pitchFamily="18" charset="0"/>
              </a:rPr>
              <a:t> 1. Возведите в степень: </a:t>
            </a:r>
            <a:endParaRPr lang="ru-RU" sz="2800" dirty="0">
              <a:ea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</a:pPr>
            <a:r>
              <a:rPr lang="ru-RU" sz="2800" b="1" dirty="0">
                <a:ea typeface="Times New Roman" panose="02020603050405020304" pitchFamily="18" charset="0"/>
              </a:rPr>
              <a:t>     а) ( х</a:t>
            </a:r>
            <a:r>
              <a:rPr lang="ru-RU" sz="2800" b="1" baseline="30000" dirty="0">
                <a:ea typeface="Times New Roman" panose="02020603050405020304" pitchFamily="18" charset="0"/>
              </a:rPr>
              <a:t>3</a:t>
            </a:r>
            <a:r>
              <a:rPr lang="ru-RU" sz="2800" b="1" dirty="0">
                <a:ea typeface="Times New Roman" panose="02020603050405020304" pitchFamily="18" charset="0"/>
              </a:rPr>
              <a:t> )</a:t>
            </a:r>
            <a:r>
              <a:rPr lang="ru-RU" sz="2800" b="1" baseline="30000" dirty="0">
                <a:ea typeface="Times New Roman" panose="02020603050405020304" pitchFamily="18" charset="0"/>
              </a:rPr>
              <a:t>5</a:t>
            </a:r>
            <a:r>
              <a:rPr lang="ru-RU" sz="2800" b="1" dirty="0">
                <a:ea typeface="Times New Roman" panose="02020603050405020304" pitchFamily="18" charset="0"/>
              </a:rPr>
              <a:t> ;  </a:t>
            </a:r>
            <a:endParaRPr lang="ru-RU" sz="2800" dirty="0">
              <a:ea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</a:pPr>
            <a:r>
              <a:rPr lang="ru-RU" sz="2800" b="1" dirty="0">
                <a:ea typeface="Times New Roman" panose="02020603050405020304" pitchFamily="18" charset="0"/>
              </a:rPr>
              <a:t>     б)  ( -2а )</a:t>
            </a:r>
            <a:r>
              <a:rPr lang="ru-RU" sz="2800" b="1" baseline="30000" dirty="0">
                <a:ea typeface="Times New Roman" panose="02020603050405020304" pitchFamily="18" charset="0"/>
              </a:rPr>
              <a:t>3 </a:t>
            </a:r>
            <a:r>
              <a:rPr lang="ru-RU" sz="2800" b="1" dirty="0">
                <a:ea typeface="Times New Roman" panose="02020603050405020304" pitchFamily="18" charset="0"/>
              </a:rPr>
              <a:t>;                          </a:t>
            </a:r>
            <a:endParaRPr lang="ru-RU" sz="2800" dirty="0">
              <a:ea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</a:pPr>
            <a:r>
              <a:rPr lang="ru-RU" sz="2800" b="1" dirty="0">
                <a:ea typeface="Times New Roman" panose="02020603050405020304" pitchFamily="18" charset="0"/>
              </a:rPr>
              <a:t>     в) ( х</a:t>
            </a:r>
            <a:r>
              <a:rPr lang="ru-RU" sz="2800" b="1" baseline="30000" dirty="0">
                <a:ea typeface="Times New Roman" panose="02020603050405020304" pitchFamily="18" charset="0"/>
              </a:rPr>
              <a:t>2</a:t>
            </a:r>
            <a:r>
              <a:rPr lang="ru-RU" sz="2800" b="1" dirty="0">
                <a:ea typeface="Times New Roman" panose="02020603050405020304" pitchFamily="18" charset="0"/>
              </a:rPr>
              <a:t> / у</a:t>
            </a:r>
            <a:r>
              <a:rPr lang="ru-RU" sz="2800" b="1" baseline="30000" dirty="0">
                <a:ea typeface="Times New Roman" panose="02020603050405020304" pitchFamily="18" charset="0"/>
              </a:rPr>
              <a:t>3</a:t>
            </a:r>
            <a:r>
              <a:rPr lang="ru-RU" sz="2800" b="1" dirty="0">
                <a:ea typeface="Times New Roman" panose="02020603050405020304" pitchFamily="18" charset="0"/>
              </a:rPr>
              <a:t> )</a:t>
            </a:r>
            <a:r>
              <a:rPr lang="ru-RU" sz="2800" b="1" baseline="30000" dirty="0">
                <a:ea typeface="Times New Roman" panose="02020603050405020304" pitchFamily="18" charset="0"/>
              </a:rPr>
              <a:t>4</a:t>
            </a:r>
            <a:r>
              <a:rPr lang="ru-RU" sz="2800" b="1" dirty="0">
                <a:ea typeface="Times New Roman" panose="02020603050405020304" pitchFamily="18" charset="0"/>
              </a:rPr>
              <a:t> ;  </a:t>
            </a:r>
            <a:endParaRPr lang="ru-RU" sz="2800" dirty="0">
              <a:ea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</a:pPr>
            <a:r>
              <a:rPr lang="ru-RU" sz="2800" b="1" dirty="0">
                <a:ea typeface="Times New Roman" panose="02020603050405020304" pitchFamily="18" charset="0"/>
              </a:rPr>
              <a:t>     г) (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16 )</a:t>
            </a:r>
            <a:r>
              <a:rPr lang="ru-RU" sz="2800" b="1" baseline="30000" dirty="0">
                <a:ea typeface="Times New Roman" panose="02020603050405020304" pitchFamily="18" charset="0"/>
              </a:rPr>
              <a:t>2</a:t>
            </a:r>
            <a:r>
              <a:rPr lang="ru-RU" sz="2800" b="1" dirty="0">
                <a:ea typeface="Times New Roman" panose="02020603050405020304" pitchFamily="18" charset="0"/>
              </a:rPr>
              <a:t> ;  </a:t>
            </a:r>
            <a:endParaRPr lang="ru-RU" sz="2800" dirty="0">
              <a:ea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</a:pPr>
            <a:r>
              <a:rPr lang="ru-RU" sz="2800" b="1" dirty="0">
                <a:ea typeface="Times New Roman" panose="02020603050405020304" pitchFamily="18" charset="0"/>
              </a:rPr>
              <a:t>     д) ( 3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6 )</a:t>
            </a:r>
            <a:r>
              <a:rPr lang="ru-RU" sz="2800" b="1" baseline="30000" dirty="0">
                <a:ea typeface="Times New Roman" panose="02020603050405020304" pitchFamily="18" charset="0"/>
              </a:rPr>
              <a:t>2</a:t>
            </a:r>
            <a:r>
              <a:rPr lang="ru-RU" sz="2800" b="1" dirty="0">
                <a:ea typeface="Times New Roman" panose="02020603050405020304" pitchFamily="18" charset="0"/>
              </a:rPr>
              <a:t> ; </a:t>
            </a:r>
            <a:endParaRPr lang="ru-RU" sz="2800" dirty="0">
              <a:ea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</a:pPr>
            <a:r>
              <a:rPr lang="ru-RU" sz="2800" b="1" dirty="0">
                <a:ea typeface="Times New Roman" panose="02020603050405020304" pitchFamily="18" charset="0"/>
              </a:rPr>
              <a:t>     е) (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3 </a:t>
            </a:r>
            <a:r>
              <a:rPr lang="ru-RU" sz="2800" b="1" baseline="30000" dirty="0">
                <a:ea typeface="Times New Roman" panose="02020603050405020304" pitchFamily="18" charset="0"/>
              </a:rPr>
              <a:t>.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2 )</a:t>
            </a:r>
            <a:r>
              <a:rPr lang="ru-RU" sz="2800" b="1" baseline="30000" dirty="0">
                <a:ea typeface="Times New Roman" panose="02020603050405020304" pitchFamily="18" charset="0"/>
              </a:rPr>
              <a:t>2</a:t>
            </a:r>
            <a:r>
              <a:rPr lang="ru-RU" sz="2800" b="1" dirty="0">
                <a:ea typeface="Times New Roman" panose="02020603050405020304" pitchFamily="18" charset="0"/>
              </a:rPr>
              <a:t> .</a:t>
            </a:r>
            <a:endParaRPr lang="ru-RU" sz="2800" dirty="0"/>
          </a:p>
        </p:txBody>
      </p:sp>
      <p:pic>
        <p:nvPicPr>
          <p:cNvPr id="8194" name="Picture 2" descr="https://ds05.infourok.ru/uploads/ex/0967/00065e7e-4add4301/img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42" t="53890" r="1844" b="6872"/>
          <a:stretch/>
        </p:blipFill>
        <p:spPr bwMode="auto">
          <a:xfrm rot="21304719">
            <a:off x="431075" y="618738"/>
            <a:ext cx="2947953" cy="31303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137B-B9E9-425A-B9FF-F17EE14549E2}" type="slidenum">
              <a:rPr lang="ru-RU" smtClean="0"/>
              <a:t>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112624" y="5439626"/>
            <a:ext cx="2868706" cy="132343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Подготовила учитель математики МАОУ СОШ№69 Кузьменко Оксана Николаевна</a:t>
            </a:r>
            <a:endParaRPr lang="ru-RU" sz="2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52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c.vseosvita.ua/002u1u-53a1/00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571"/>
          <a:stretch/>
        </p:blipFill>
        <p:spPr bwMode="auto">
          <a:xfrm>
            <a:off x="10868297" y="-1"/>
            <a:ext cx="1323703" cy="688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93520" y="991999"/>
            <a:ext cx="6096000" cy="440120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spcAft>
                <a:spcPts val="0"/>
              </a:spcAft>
              <a:tabLst>
                <a:tab pos="5969000" algn="l"/>
                <a:tab pos="6121400" algn="l"/>
              </a:tabLst>
            </a:pPr>
            <a:r>
              <a:rPr lang="ru-RU" sz="2800" b="1" dirty="0">
                <a:ea typeface="Times New Roman" panose="02020603050405020304" pitchFamily="18" charset="0"/>
              </a:rPr>
              <a:t> 2. Вычислите: </a:t>
            </a:r>
            <a:endParaRPr lang="ru-RU" sz="2800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5969000" algn="l"/>
                <a:tab pos="6121400" algn="l"/>
              </a:tabLst>
            </a:pPr>
            <a:r>
              <a:rPr lang="ru-RU" sz="2800" b="1" dirty="0">
                <a:ea typeface="Times New Roman" panose="02020603050405020304" pitchFamily="18" charset="0"/>
              </a:rPr>
              <a:t>      а)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100;  </a:t>
            </a:r>
            <a:endParaRPr lang="ru-RU" sz="2800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5969000" algn="l"/>
                <a:tab pos="6121400" algn="l"/>
              </a:tabLst>
            </a:pPr>
            <a:r>
              <a:rPr lang="ru-RU" sz="2800" b="1" dirty="0">
                <a:ea typeface="Times New Roman" panose="02020603050405020304" pitchFamily="18" charset="0"/>
              </a:rPr>
              <a:t>      б)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0,0064;  </a:t>
            </a:r>
            <a:endParaRPr lang="ru-RU" sz="2800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5969000" algn="l"/>
                <a:tab pos="6121400" algn="l"/>
              </a:tabLst>
            </a:pPr>
            <a:r>
              <a:rPr lang="ru-RU" sz="2800" b="1" dirty="0">
                <a:ea typeface="Times New Roman" panose="02020603050405020304" pitchFamily="18" charset="0"/>
              </a:rPr>
              <a:t>      в)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16/81;  </a:t>
            </a:r>
            <a:endParaRPr lang="ru-RU" sz="2800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5969000" algn="l"/>
                <a:tab pos="6121400" algn="l"/>
              </a:tabLst>
            </a:pPr>
            <a:r>
              <a:rPr lang="ru-RU" sz="2800" b="1" dirty="0">
                <a:ea typeface="Times New Roman" panose="02020603050405020304" pitchFamily="18" charset="0"/>
              </a:rPr>
              <a:t>      г)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0,25;  </a:t>
            </a:r>
            <a:endParaRPr lang="ru-RU" sz="2800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5969000" algn="l"/>
                <a:tab pos="6121400" algn="l"/>
              </a:tabLst>
            </a:pPr>
            <a:r>
              <a:rPr lang="ru-RU" sz="2800" b="1" dirty="0">
                <a:ea typeface="Times New Roman" panose="02020603050405020304" pitchFamily="18" charset="0"/>
              </a:rPr>
              <a:t>      д)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1;</a:t>
            </a:r>
            <a:endParaRPr lang="ru-RU" sz="2800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5969000" algn="l"/>
                <a:tab pos="6121400" algn="l"/>
              </a:tabLst>
            </a:pPr>
            <a:r>
              <a:rPr lang="ru-RU" sz="2800" b="1" dirty="0">
                <a:ea typeface="Times New Roman" panose="02020603050405020304" pitchFamily="18" charset="0"/>
              </a:rPr>
              <a:t>      е)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400;  </a:t>
            </a:r>
            <a:endParaRPr lang="ru-RU" sz="2800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5969000" algn="l"/>
                <a:tab pos="6121400" algn="l"/>
              </a:tabLst>
            </a:pPr>
            <a:r>
              <a:rPr lang="ru-RU" sz="2800" b="1" dirty="0">
                <a:ea typeface="Times New Roman" panose="02020603050405020304" pitchFamily="18" charset="0"/>
              </a:rPr>
              <a:t>      ж)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121; </a:t>
            </a:r>
            <a:endParaRPr lang="ru-RU" sz="2800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5969000" algn="l"/>
                <a:tab pos="6121400" algn="l"/>
              </a:tabLst>
            </a:pPr>
            <a:r>
              <a:rPr lang="ru-RU" sz="2800" b="1" dirty="0">
                <a:ea typeface="Times New Roman" panose="02020603050405020304" pitchFamily="18" charset="0"/>
              </a:rPr>
              <a:t>      з)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0; </a:t>
            </a:r>
            <a:endParaRPr lang="ru-RU" sz="2800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5969000" algn="l"/>
                <a:tab pos="6121400" algn="l"/>
              </a:tabLst>
            </a:pPr>
            <a:r>
              <a:rPr lang="ru-RU" sz="2800" b="1" dirty="0">
                <a:ea typeface="Times New Roman" panose="02020603050405020304" pitchFamily="18" charset="0"/>
              </a:rPr>
              <a:t>      и)  (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97 -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93)(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97 +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93 ).</a:t>
            </a:r>
            <a:endParaRPr lang="ru-RU" sz="2800" dirty="0"/>
          </a:p>
        </p:txBody>
      </p:sp>
      <p:pic>
        <p:nvPicPr>
          <p:cNvPr id="2052" name="Picture 4" descr="https://cf2.ppt-online.org/files2/slide/j/JTGk8DfpKtQrsShuBUw5OWlHioYzPb1Amc9qLj7xn/slide-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59" t="53343" r="11059" b="12684"/>
          <a:stretch/>
        </p:blipFill>
        <p:spPr bwMode="auto">
          <a:xfrm>
            <a:off x="6701246" y="640080"/>
            <a:ext cx="3174274" cy="31088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137B-B9E9-425A-B9FF-F17EE14549E2}" type="slidenum">
              <a:rPr lang="ru-RU" smtClean="0"/>
              <a:t>4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112624" y="5439626"/>
            <a:ext cx="2868706" cy="132343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Подготовила учитель математики МАОУ СОШ№69 Кузьменко Оксана Николаевна</a:t>
            </a:r>
            <a:endParaRPr lang="ru-RU" sz="2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626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c.vseosvita.ua/002u1u-53a1/00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571"/>
          <a:stretch/>
        </p:blipFill>
        <p:spPr bwMode="auto">
          <a:xfrm>
            <a:off x="10868297" y="-1"/>
            <a:ext cx="1323703" cy="688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08016" y="1198659"/>
            <a:ext cx="7937863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b="1" dirty="0" smtClean="0">
                <a:ea typeface="Times New Roman" panose="02020603050405020304" pitchFamily="18" charset="0"/>
              </a:rPr>
              <a:t>Сравним значения </a:t>
            </a:r>
            <a:r>
              <a:rPr lang="ru-RU" sz="2800" b="1" dirty="0">
                <a:ea typeface="Times New Roman" panose="02020603050405020304" pitchFamily="18" charset="0"/>
              </a:rPr>
              <a:t>выражений </a:t>
            </a:r>
            <a:endParaRPr lang="ru-RU" sz="2800" b="1" dirty="0" smtClean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800" b="1" dirty="0" smtClean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 smtClean="0">
                <a:ea typeface="Times New Roman" panose="02020603050405020304" pitchFamily="18" charset="0"/>
              </a:rPr>
              <a:t> </a:t>
            </a:r>
            <a:r>
              <a:rPr lang="ru-RU" sz="2800" b="1" dirty="0">
                <a:ea typeface="Times New Roman" panose="02020603050405020304" pitchFamily="18" charset="0"/>
              </a:rPr>
              <a:t>81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</a:t>
            </a:r>
            <a:r>
              <a:rPr lang="ru-RU" sz="2800" b="1" dirty="0">
                <a:ea typeface="Times New Roman" panose="02020603050405020304" pitchFamily="18" charset="0"/>
              </a:rPr>
              <a:t>4 и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81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</a:t>
            </a:r>
            <a:r>
              <a:rPr lang="ru-RU" sz="2800" b="1" dirty="0">
                <a:ea typeface="Times New Roman" panose="02020603050405020304" pitchFamily="18" charset="0"/>
              </a:rPr>
              <a:t>4.</a:t>
            </a:r>
          </a:p>
          <a:p>
            <a:pPr marL="457200" indent="-457200" algn="just">
              <a:spcAft>
                <a:spcPts val="0"/>
              </a:spcAft>
              <a:buFont typeface="Symbol" panose="05050102010706020507" pitchFamily="18" charset="2"/>
              <a:buChar char="Ö"/>
            </a:pPr>
            <a:r>
              <a:rPr lang="ru-RU" sz="2800" b="1" dirty="0" smtClean="0">
                <a:ea typeface="Times New Roman" panose="02020603050405020304" pitchFamily="18" charset="0"/>
              </a:rPr>
              <a:t>81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</a:t>
            </a:r>
            <a:r>
              <a:rPr lang="ru-RU" sz="2800" b="1" dirty="0">
                <a:ea typeface="Times New Roman" panose="02020603050405020304" pitchFamily="18" charset="0"/>
              </a:rPr>
              <a:t>4 =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 324 = 18;      </a:t>
            </a:r>
            <a:r>
              <a:rPr lang="ru-RU" sz="2800" b="1" dirty="0" smtClean="0">
                <a:ea typeface="Times New Roman" panose="02020603050405020304" pitchFamily="18" charset="0"/>
              </a:rPr>
              <a:t>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81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</a:t>
            </a:r>
            <a:r>
              <a:rPr lang="ru-RU" sz="2800" b="1" dirty="0">
                <a:ea typeface="Times New Roman" panose="02020603050405020304" pitchFamily="18" charset="0"/>
              </a:rPr>
              <a:t>4 = 9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</a:t>
            </a:r>
            <a:r>
              <a:rPr lang="ru-RU" sz="2800" b="1" dirty="0">
                <a:ea typeface="Times New Roman" panose="02020603050405020304" pitchFamily="18" charset="0"/>
              </a:rPr>
              <a:t> 2 = 18.</a:t>
            </a:r>
            <a:endParaRPr lang="ru-RU" sz="2800" b="1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6146" name="Picture 2" descr="https://ds04.infourok.ru/uploads/ex/038a/0004f911-16545655/640/img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76" t="41701" r="1838" b="4585"/>
          <a:stretch/>
        </p:blipFill>
        <p:spPr bwMode="auto">
          <a:xfrm rot="322187">
            <a:off x="3840480" y="2774309"/>
            <a:ext cx="2690948" cy="3639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137B-B9E9-425A-B9FF-F17EE14549E2}" type="slidenum">
              <a:rPr lang="ru-RU" smtClean="0"/>
              <a:t>5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112624" y="5439626"/>
            <a:ext cx="2868706" cy="132343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Подготовила учитель математики МАОУ СОШ№69 Кузьменко Оксана Николаевна</a:t>
            </a:r>
            <a:endParaRPr lang="ru-RU" sz="2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835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c.vseosvita.ua/002u1u-53a1/00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571"/>
          <a:stretch/>
        </p:blipFill>
        <p:spPr bwMode="auto">
          <a:xfrm>
            <a:off x="10868297" y="-1"/>
            <a:ext cx="1323703" cy="688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4766" y="1446853"/>
            <a:ext cx="6858000" cy="2862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ea typeface="Times New Roman" panose="02020603050405020304" pitchFamily="18" charset="0"/>
              </a:rPr>
              <a:t>1.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64</a:t>
            </a:r>
            <a:r>
              <a:rPr lang="en-US" sz="2800" b="1" dirty="0">
                <a:ea typeface="Times New Roman" panose="02020603050405020304" pitchFamily="18" charset="0"/>
              </a:rPr>
              <a:t>·</a:t>
            </a:r>
            <a:r>
              <a:rPr lang="ru-RU" sz="2800" b="1" dirty="0">
                <a:ea typeface="Times New Roman" panose="02020603050405020304" pitchFamily="18" charset="0"/>
              </a:rPr>
              <a:t>0,04=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64 </a:t>
            </a:r>
            <a:r>
              <a:rPr lang="en-US" sz="2800" b="1" dirty="0">
                <a:ea typeface="Times New Roman" panose="02020603050405020304" pitchFamily="18" charset="0"/>
              </a:rPr>
              <a:t>· </a:t>
            </a:r>
            <a:r>
              <a:rPr lang="en-US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0,04=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ea typeface="Times New Roman" panose="02020603050405020304" pitchFamily="18" charset="0"/>
              </a:rPr>
              <a:t> </a:t>
            </a:r>
            <a:r>
              <a:rPr lang="ru-RU" sz="2800" b="1" dirty="0">
                <a:ea typeface="Times New Roman" panose="02020603050405020304" pitchFamily="18" charset="0"/>
              </a:rPr>
              <a:t>8 </a:t>
            </a:r>
            <a:r>
              <a:rPr lang="en-US" sz="2800" b="1" dirty="0">
                <a:ea typeface="Times New Roman" panose="02020603050405020304" pitchFamily="18" charset="0"/>
              </a:rPr>
              <a:t>·</a:t>
            </a:r>
            <a:r>
              <a:rPr lang="ru-RU" sz="2800" b="1" dirty="0">
                <a:ea typeface="Times New Roman" panose="02020603050405020304" pitchFamily="18" charset="0"/>
              </a:rPr>
              <a:t> 0,2 = 1,6</a:t>
            </a:r>
            <a:endParaRPr lang="ru-RU" sz="2400" b="1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ea typeface="Times New Roman" panose="02020603050405020304" pitchFamily="18" charset="0"/>
              </a:rPr>
              <a:t>2.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32 </a:t>
            </a:r>
            <a:r>
              <a:rPr lang="en-US" sz="2800" b="1" dirty="0">
                <a:ea typeface="Times New Roman" panose="02020603050405020304" pitchFamily="18" charset="0"/>
              </a:rPr>
              <a:t>·</a:t>
            </a:r>
            <a:r>
              <a:rPr lang="ru-RU" sz="2800" b="1" dirty="0">
                <a:ea typeface="Times New Roman" panose="02020603050405020304" pitchFamily="18" charset="0"/>
              </a:rPr>
              <a:t> 98 =</a:t>
            </a:r>
            <a:r>
              <a:rPr lang="ru-RU" sz="4800" b="1" dirty="0">
                <a:solidFill>
                  <a:srgbClr val="00CC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( 16 </a:t>
            </a:r>
            <a:r>
              <a:rPr lang="en-US" sz="2800" b="1" dirty="0">
                <a:ea typeface="Times New Roman" panose="02020603050405020304" pitchFamily="18" charset="0"/>
              </a:rPr>
              <a:t>·</a:t>
            </a:r>
            <a:r>
              <a:rPr lang="ru-RU" sz="2800" b="1" dirty="0">
                <a:ea typeface="Times New Roman" panose="02020603050405020304" pitchFamily="18" charset="0"/>
              </a:rPr>
              <a:t> 2) </a:t>
            </a:r>
            <a:r>
              <a:rPr lang="en-US" sz="2800" b="1" dirty="0">
                <a:ea typeface="Times New Roman" panose="02020603050405020304" pitchFamily="18" charset="0"/>
              </a:rPr>
              <a:t>·</a:t>
            </a:r>
            <a:r>
              <a:rPr lang="ru-RU" sz="2800" b="1" dirty="0">
                <a:ea typeface="Times New Roman" panose="02020603050405020304" pitchFamily="18" charset="0"/>
              </a:rPr>
              <a:t> (49 </a:t>
            </a:r>
            <a:r>
              <a:rPr lang="en-US" sz="2800" b="1" dirty="0">
                <a:ea typeface="Times New Roman" panose="02020603050405020304" pitchFamily="18" charset="0"/>
              </a:rPr>
              <a:t>·</a:t>
            </a:r>
            <a:r>
              <a:rPr lang="ru-RU" sz="2800" b="1" dirty="0">
                <a:ea typeface="Times New Roman" panose="02020603050405020304" pitchFamily="18" charset="0"/>
              </a:rPr>
              <a:t> 2 ) =</a:t>
            </a:r>
            <a:r>
              <a:rPr lang="ru-RU" sz="4800" b="1" dirty="0">
                <a:solidFill>
                  <a:srgbClr val="00CC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ea typeface="Times New Roman" panose="02020603050405020304" pitchFamily="18" charset="0"/>
              </a:rPr>
              <a:t> </a:t>
            </a:r>
            <a:r>
              <a:rPr lang="ru-RU" sz="4800" b="1" dirty="0" smtClean="0">
                <a:solidFill>
                  <a:srgbClr val="00CC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ea typeface="Times New Roman" panose="02020603050405020304" pitchFamily="18" charset="0"/>
              </a:rPr>
              <a:t>     </a:t>
            </a:r>
            <a:r>
              <a:rPr lang="ru-RU" sz="2800" b="1" dirty="0" smtClean="0">
                <a:ea typeface="Times New Roman" panose="02020603050405020304" pitchFamily="18" charset="0"/>
              </a:rPr>
              <a:t>=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 16 </a:t>
            </a:r>
            <a:r>
              <a:rPr lang="en-US" sz="2800" b="1" dirty="0">
                <a:ea typeface="Times New Roman" panose="02020603050405020304" pitchFamily="18" charset="0"/>
              </a:rPr>
              <a:t>·</a:t>
            </a:r>
            <a:r>
              <a:rPr lang="ru-RU" sz="2800" b="1" dirty="0">
                <a:ea typeface="Times New Roman" panose="02020603050405020304" pitchFamily="18" charset="0"/>
              </a:rPr>
              <a:t> 49 </a:t>
            </a:r>
            <a:r>
              <a:rPr lang="en-US" sz="2800" b="1" dirty="0">
                <a:ea typeface="Times New Roman" panose="02020603050405020304" pitchFamily="18" charset="0"/>
              </a:rPr>
              <a:t>·</a:t>
            </a:r>
            <a:r>
              <a:rPr lang="ru-RU" sz="2800" b="1" dirty="0">
                <a:ea typeface="Times New Roman" panose="02020603050405020304" pitchFamily="18" charset="0"/>
              </a:rPr>
              <a:t> 4=</a:t>
            </a:r>
            <a:r>
              <a:rPr lang="ru-RU" sz="4800" b="1" dirty="0">
                <a:solidFill>
                  <a:srgbClr val="00CC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16 </a:t>
            </a:r>
            <a:r>
              <a:rPr lang="en-US" sz="2800" b="1" dirty="0">
                <a:ea typeface="Times New Roman" panose="02020603050405020304" pitchFamily="18" charset="0"/>
              </a:rPr>
              <a:t>·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49 </a:t>
            </a:r>
            <a:r>
              <a:rPr lang="en-US" sz="2800" b="1" dirty="0">
                <a:ea typeface="Times New Roman" panose="02020603050405020304" pitchFamily="18" charset="0"/>
              </a:rPr>
              <a:t>·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4 =</a:t>
            </a:r>
            <a:r>
              <a:rPr lang="ru-RU" sz="4800" b="1" dirty="0">
                <a:solidFill>
                  <a:srgbClr val="00CC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ea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ea typeface="Times New Roman" panose="02020603050405020304" pitchFamily="18" charset="0"/>
              </a:rPr>
              <a:t>=</a:t>
            </a:r>
            <a:r>
              <a:rPr lang="ru-RU" sz="2800" b="1" dirty="0" smtClean="0">
                <a:ea typeface="Times New Roman" panose="02020603050405020304" pitchFamily="18" charset="0"/>
              </a:rPr>
              <a:t>4</a:t>
            </a:r>
            <a:r>
              <a:rPr lang="en-US" sz="2800" b="1" dirty="0">
                <a:ea typeface="Times New Roman" panose="02020603050405020304" pitchFamily="18" charset="0"/>
              </a:rPr>
              <a:t>·</a:t>
            </a:r>
            <a:r>
              <a:rPr lang="ru-RU" sz="2800" b="1" dirty="0">
                <a:ea typeface="Times New Roman" panose="02020603050405020304" pitchFamily="18" charset="0"/>
              </a:rPr>
              <a:t>7</a:t>
            </a:r>
            <a:r>
              <a:rPr lang="en-US" sz="2800" b="1" dirty="0">
                <a:ea typeface="Times New Roman" panose="02020603050405020304" pitchFamily="18" charset="0"/>
              </a:rPr>
              <a:t>·</a:t>
            </a:r>
            <a:r>
              <a:rPr lang="ru-RU" sz="2800" b="1" dirty="0">
                <a:ea typeface="Times New Roman" panose="02020603050405020304" pitchFamily="18" charset="0"/>
              </a:rPr>
              <a:t>2=56</a:t>
            </a:r>
            <a:endParaRPr lang="ru-RU" sz="2400" b="1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ea typeface="Times New Roman" panose="02020603050405020304" pitchFamily="18" charset="0"/>
              </a:rPr>
              <a:t>3.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 (36/121) =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36 / </a:t>
            </a:r>
            <a:r>
              <a:rPr lang="ru-RU" sz="28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b="1" dirty="0">
                <a:ea typeface="Times New Roman" panose="02020603050405020304" pitchFamily="18" charset="0"/>
              </a:rPr>
              <a:t>121 = 6/11.</a:t>
            </a:r>
            <a:endParaRPr lang="ru-RU" sz="2400" b="1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4098" name="Picture 2" descr="https://theslide.ru/img/thumbs/24d059afc88b253fd2880067c7267fc6-800x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43" t="34971" r="2785" b="5143"/>
          <a:stretch/>
        </p:blipFill>
        <p:spPr bwMode="auto">
          <a:xfrm>
            <a:off x="6988628" y="925894"/>
            <a:ext cx="3350506" cy="4456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137B-B9E9-425A-B9FF-F17EE14549E2}" type="slidenum">
              <a:rPr lang="ru-RU" smtClean="0"/>
              <a:t>6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112624" y="5439626"/>
            <a:ext cx="2868706" cy="132343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Подготовила учитель математики МАОУ СОШ№69 Кузьменко Оксана Николаевна</a:t>
            </a:r>
            <a:endParaRPr lang="ru-RU" sz="2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181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c.vseosvita.ua/002u1u-53a1/00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571"/>
          <a:stretch/>
        </p:blipFill>
        <p:spPr bwMode="auto">
          <a:xfrm>
            <a:off x="10868297" y="-1"/>
            <a:ext cx="1323703" cy="688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30902" y="1547488"/>
            <a:ext cx="10051164" cy="378565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i="1" u="sng" dirty="0" smtClean="0">
                <a:ea typeface="Times New Roman" panose="02020603050405020304" pitchFamily="18" charset="0"/>
              </a:rPr>
              <a:t>Доказательство</a:t>
            </a:r>
            <a:r>
              <a:rPr lang="ru-RU" sz="2400" b="1" i="1" u="sng" dirty="0">
                <a:ea typeface="Times New Roman" panose="02020603050405020304" pitchFamily="18" charset="0"/>
              </a:rPr>
              <a:t>:</a:t>
            </a:r>
            <a:r>
              <a:rPr lang="ru-RU" sz="2400" b="1" dirty="0">
                <a:ea typeface="Times New Roman" panose="02020603050405020304" pitchFamily="18" charset="0"/>
              </a:rPr>
              <a:t>   Пусть </a:t>
            </a:r>
            <a:r>
              <a:rPr lang="en-US" sz="2400" b="1" dirty="0">
                <a:ea typeface="Times New Roman" panose="02020603050405020304" pitchFamily="18" charset="0"/>
              </a:rPr>
              <a:t>a</a:t>
            </a:r>
            <a:r>
              <a:rPr lang="en-US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ru-RU" sz="2400" b="1" dirty="0">
                <a:ea typeface="Times New Roman" panose="02020603050405020304" pitchFamily="18" charset="0"/>
              </a:rPr>
              <a:t>0, </a:t>
            </a:r>
            <a:r>
              <a:rPr lang="en-US" sz="2400" b="1" dirty="0">
                <a:ea typeface="Times New Roman" panose="02020603050405020304" pitchFamily="18" charset="0"/>
              </a:rPr>
              <a:t>b</a:t>
            </a:r>
            <a:r>
              <a:rPr lang="en-US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ru-RU" sz="2400" b="1" dirty="0">
                <a:ea typeface="Times New Roman" panose="02020603050405020304" pitchFamily="18" charset="0"/>
              </a:rPr>
              <a:t>0. Тогда </a:t>
            </a:r>
            <a:r>
              <a:rPr lang="ru-RU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400" b="1" dirty="0">
                <a:ea typeface="Times New Roman" panose="02020603050405020304" pitchFamily="18" charset="0"/>
              </a:rPr>
              <a:t>ab</a:t>
            </a:r>
            <a:r>
              <a:rPr lang="ru-RU" sz="2400" b="1" dirty="0">
                <a:ea typeface="Times New Roman" panose="02020603050405020304" pitchFamily="18" charset="0"/>
              </a:rPr>
              <a:t> и </a:t>
            </a:r>
            <a:r>
              <a:rPr lang="en-US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400" b="1" dirty="0">
                <a:ea typeface="Times New Roman" panose="02020603050405020304" pitchFamily="18" charset="0"/>
              </a:rPr>
              <a:t>a</a:t>
            </a:r>
            <a:r>
              <a:rPr lang="ru-RU" sz="2400" b="1" dirty="0">
                <a:ea typeface="Times New Roman" panose="02020603050405020304" pitchFamily="18" charset="0"/>
              </a:rPr>
              <a:t> ·</a:t>
            </a:r>
            <a:r>
              <a:rPr lang="en-US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400" b="1" dirty="0">
                <a:ea typeface="Times New Roman" panose="02020603050405020304" pitchFamily="18" charset="0"/>
              </a:rPr>
              <a:t>b</a:t>
            </a:r>
            <a:r>
              <a:rPr lang="ru-RU" sz="2400" b="1" dirty="0">
                <a:ea typeface="Times New Roman" panose="02020603050405020304" pitchFamily="18" charset="0"/>
              </a:rPr>
              <a:t>  имеют смысл. Покажем, что  </a:t>
            </a: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ea typeface="Times New Roman" panose="02020603050405020304" pitchFamily="18" charset="0"/>
              </a:rPr>
              <a:t>                             1</a:t>
            </a:r>
            <a:r>
              <a:rPr lang="ru-RU" sz="2400" b="1" dirty="0">
                <a:ea typeface="Times New Roman" panose="02020603050405020304" pitchFamily="18" charset="0"/>
              </a:rPr>
              <a:t>) </a:t>
            </a:r>
            <a:r>
              <a:rPr lang="ru-RU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400" b="1" dirty="0">
                <a:ea typeface="Times New Roman" panose="02020603050405020304" pitchFamily="18" charset="0"/>
              </a:rPr>
              <a:t>a</a:t>
            </a:r>
            <a:r>
              <a:rPr lang="ru-RU" sz="2400" b="1" dirty="0">
                <a:ea typeface="Times New Roman" panose="02020603050405020304" pitchFamily="18" charset="0"/>
              </a:rPr>
              <a:t>·</a:t>
            </a:r>
            <a:r>
              <a:rPr lang="en-US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400" b="1" dirty="0">
                <a:ea typeface="Times New Roman" panose="02020603050405020304" pitchFamily="18" charset="0"/>
              </a:rPr>
              <a:t>b</a:t>
            </a:r>
            <a:r>
              <a:rPr lang="en-US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ru-RU" sz="2400" b="1" dirty="0">
                <a:ea typeface="Times New Roman" panose="02020603050405020304" pitchFamily="18" charset="0"/>
              </a:rPr>
              <a:t>0;   2) (</a:t>
            </a:r>
            <a:r>
              <a:rPr lang="ru-RU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400" b="1" dirty="0">
                <a:ea typeface="Times New Roman" panose="02020603050405020304" pitchFamily="18" charset="0"/>
              </a:rPr>
              <a:t>а · </a:t>
            </a:r>
            <a:r>
              <a:rPr lang="en-US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400" b="1" dirty="0">
                <a:ea typeface="Times New Roman" panose="02020603050405020304" pitchFamily="18" charset="0"/>
              </a:rPr>
              <a:t>b</a:t>
            </a:r>
            <a:r>
              <a:rPr lang="ru-RU" sz="2400" b="1" dirty="0">
                <a:ea typeface="Times New Roman" panose="02020603050405020304" pitchFamily="18" charset="0"/>
              </a:rPr>
              <a:t>) </a:t>
            </a:r>
            <a:r>
              <a:rPr lang="ru-RU" sz="2400" b="1" baseline="30000" dirty="0">
                <a:ea typeface="Times New Roman" panose="02020603050405020304" pitchFamily="18" charset="0"/>
              </a:rPr>
              <a:t>2</a:t>
            </a:r>
            <a:r>
              <a:rPr lang="ru-RU" sz="2400" b="1" dirty="0">
                <a:ea typeface="Times New Roman" panose="02020603050405020304" pitchFamily="18" charset="0"/>
              </a:rPr>
              <a:t>   = </a:t>
            </a:r>
            <a:r>
              <a:rPr lang="en-US" sz="2400" b="1" dirty="0">
                <a:ea typeface="Times New Roman" panose="02020603050405020304" pitchFamily="18" charset="0"/>
              </a:rPr>
              <a:t>ab</a:t>
            </a:r>
            <a:r>
              <a:rPr lang="ru-RU" sz="2400" b="1" dirty="0">
                <a:ea typeface="Times New Roman" panose="02020603050405020304" pitchFamily="18" charset="0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ru-RU" sz="2400" b="1" dirty="0">
                <a:ea typeface="Times New Roman" panose="02020603050405020304" pitchFamily="18" charset="0"/>
              </a:rPr>
              <a:t>	</a:t>
            </a:r>
            <a:r>
              <a:rPr lang="ru-RU" sz="2400" b="1" i="1" u="sng" dirty="0" smtClean="0">
                <a:ea typeface="Times New Roman" panose="02020603050405020304" pitchFamily="18" charset="0"/>
              </a:rPr>
              <a:t>Т.к</a:t>
            </a:r>
            <a:r>
              <a:rPr lang="ru-RU" sz="2400" b="1" i="1" u="sng" dirty="0">
                <a:ea typeface="Times New Roman" panose="02020603050405020304" pitchFamily="18" charset="0"/>
              </a:rPr>
              <a:t>. </a:t>
            </a:r>
            <a:r>
              <a:rPr lang="ru-RU" sz="2400" b="1" dirty="0">
                <a:ea typeface="Times New Roman" panose="02020603050405020304" pitchFamily="18" charset="0"/>
              </a:rPr>
              <a:t>а</a:t>
            </a:r>
            <a:r>
              <a:rPr lang="ru-RU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ru-RU" sz="2400" b="1" dirty="0">
                <a:ea typeface="Times New Roman" panose="02020603050405020304" pitchFamily="18" charset="0"/>
              </a:rPr>
              <a:t>0, то </a:t>
            </a:r>
            <a:r>
              <a:rPr lang="ru-RU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400" b="1" dirty="0">
                <a:ea typeface="Times New Roman" panose="02020603050405020304" pitchFamily="18" charset="0"/>
              </a:rPr>
              <a:t>a</a:t>
            </a:r>
            <a:r>
              <a:rPr lang="ru-RU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ru-RU" sz="2400" b="1" dirty="0">
                <a:ea typeface="Times New Roman" panose="02020603050405020304" pitchFamily="18" charset="0"/>
              </a:rPr>
              <a:t>0; </a:t>
            </a:r>
            <a:r>
              <a:rPr lang="en-US" sz="2400" b="1" dirty="0">
                <a:ea typeface="Times New Roman" panose="02020603050405020304" pitchFamily="18" charset="0"/>
              </a:rPr>
              <a:t>b</a:t>
            </a:r>
            <a:r>
              <a:rPr lang="en-US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ru-RU" sz="2400" b="1" dirty="0">
                <a:ea typeface="Times New Roman" panose="02020603050405020304" pitchFamily="18" charset="0"/>
              </a:rPr>
              <a:t>0, то </a:t>
            </a:r>
            <a:r>
              <a:rPr lang="ru-RU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400" b="1" dirty="0">
                <a:ea typeface="Times New Roman" panose="02020603050405020304" pitchFamily="18" charset="0"/>
              </a:rPr>
              <a:t>b</a:t>
            </a:r>
            <a:r>
              <a:rPr lang="ru-RU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ru-RU" sz="2400" b="1" dirty="0">
                <a:ea typeface="Times New Roman" panose="02020603050405020304" pitchFamily="18" charset="0"/>
              </a:rPr>
              <a:t>0. </a:t>
            </a:r>
            <a:endParaRPr lang="ru-RU" sz="2400" b="1" dirty="0" smtClean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ea typeface="Times New Roman" panose="02020603050405020304" pitchFamily="18" charset="0"/>
              </a:rPr>
              <a:t>	</a:t>
            </a:r>
            <a:r>
              <a:rPr lang="ru-RU" sz="2400" b="1" i="1" u="sng" dirty="0" smtClean="0">
                <a:ea typeface="Times New Roman" panose="02020603050405020304" pitchFamily="18" charset="0"/>
              </a:rPr>
              <a:t>Значит</a:t>
            </a:r>
            <a:r>
              <a:rPr lang="en-US" sz="2400" b="1" dirty="0">
                <a:ea typeface="Times New Roman" panose="02020603050405020304" pitchFamily="18" charset="0"/>
              </a:rPr>
              <a:t>, </a:t>
            </a:r>
            <a:r>
              <a:rPr lang="ru-RU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400" b="1" dirty="0">
                <a:ea typeface="Times New Roman" panose="02020603050405020304" pitchFamily="18" charset="0"/>
              </a:rPr>
              <a:t>a · </a:t>
            </a:r>
            <a:r>
              <a:rPr lang="ru-RU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400" b="1" dirty="0">
                <a:ea typeface="Times New Roman" panose="02020603050405020304" pitchFamily="18" charset="0"/>
              </a:rPr>
              <a:t>b </a:t>
            </a:r>
            <a:r>
              <a:rPr lang="en-US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sz="2400" b="1" dirty="0">
                <a:ea typeface="Times New Roman" panose="02020603050405020304" pitchFamily="18" charset="0"/>
              </a:rPr>
              <a:t>0.</a:t>
            </a:r>
            <a:endParaRPr lang="ru-RU" sz="2400" b="1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ea typeface="Times New Roman" panose="02020603050405020304" pitchFamily="18" charset="0"/>
              </a:rPr>
              <a:t>                              </a:t>
            </a:r>
            <a:r>
              <a:rPr lang="en-US" sz="2400" b="1" dirty="0" smtClean="0">
                <a:ea typeface="Times New Roman" panose="02020603050405020304" pitchFamily="18" charset="0"/>
              </a:rPr>
              <a:t>(</a:t>
            </a:r>
            <a:r>
              <a:rPr lang="ru-RU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400" b="1" dirty="0">
                <a:ea typeface="Times New Roman" panose="02020603050405020304" pitchFamily="18" charset="0"/>
              </a:rPr>
              <a:t>a·</a:t>
            </a:r>
            <a:r>
              <a:rPr lang="ru-RU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400" b="1" dirty="0">
                <a:ea typeface="Times New Roman" panose="02020603050405020304" pitchFamily="18" charset="0"/>
              </a:rPr>
              <a:t>b) </a:t>
            </a:r>
            <a:r>
              <a:rPr lang="en-US" sz="2400" b="1" baseline="30000" dirty="0">
                <a:ea typeface="Times New Roman" panose="02020603050405020304" pitchFamily="18" charset="0"/>
              </a:rPr>
              <a:t>2</a:t>
            </a:r>
            <a:r>
              <a:rPr lang="en-US" sz="2400" b="1" dirty="0">
                <a:ea typeface="Times New Roman" panose="02020603050405020304" pitchFamily="18" charset="0"/>
              </a:rPr>
              <a:t>  = (</a:t>
            </a:r>
            <a:r>
              <a:rPr lang="en-US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400" b="1" dirty="0">
                <a:ea typeface="Times New Roman" panose="02020603050405020304" pitchFamily="18" charset="0"/>
              </a:rPr>
              <a:t>a)</a:t>
            </a:r>
            <a:r>
              <a:rPr lang="en-US" sz="2400" b="1" baseline="30000" dirty="0">
                <a:ea typeface="Times New Roman" panose="02020603050405020304" pitchFamily="18" charset="0"/>
              </a:rPr>
              <a:t>2</a:t>
            </a:r>
            <a:r>
              <a:rPr lang="en-US" sz="2400" b="1" dirty="0">
                <a:ea typeface="Times New Roman" panose="02020603050405020304" pitchFamily="18" charset="0"/>
              </a:rPr>
              <a:t>  · (</a:t>
            </a:r>
            <a:r>
              <a:rPr lang="en-US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400" b="1" dirty="0">
                <a:ea typeface="Times New Roman" panose="02020603050405020304" pitchFamily="18" charset="0"/>
              </a:rPr>
              <a:t>b) </a:t>
            </a:r>
            <a:r>
              <a:rPr lang="en-US" sz="2400" b="1" baseline="30000" dirty="0">
                <a:ea typeface="Times New Roman" panose="02020603050405020304" pitchFamily="18" charset="0"/>
              </a:rPr>
              <a:t>2</a:t>
            </a:r>
            <a:r>
              <a:rPr lang="en-US" sz="2400" b="1" dirty="0">
                <a:ea typeface="Times New Roman" panose="02020603050405020304" pitchFamily="18" charset="0"/>
              </a:rPr>
              <a:t>  = ab.</a:t>
            </a:r>
            <a:endParaRPr lang="ru-RU" sz="2400" b="1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ea typeface="Times New Roman" panose="02020603050405020304" pitchFamily="18" charset="0"/>
              </a:rPr>
              <a:t>	</a:t>
            </a:r>
            <a:r>
              <a:rPr lang="ru-RU" sz="2400" b="1" i="1" u="sng" dirty="0" smtClean="0">
                <a:ea typeface="Times New Roman" panose="02020603050405020304" pitchFamily="18" charset="0"/>
              </a:rPr>
              <a:t>Значит</a:t>
            </a:r>
            <a:r>
              <a:rPr lang="en-US" sz="2400" b="1" i="1" u="sng" dirty="0">
                <a:ea typeface="Times New Roman" panose="02020603050405020304" pitchFamily="18" charset="0"/>
              </a:rPr>
              <a:t>,</a:t>
            </a:r>
            <a:r>
              <a:rPr lang="en-US" sz="2400" b="1" dirty="0">
                <a:ea typeface="Times New Roman" panose="02020603050405020304" pitchFamily="18" charset="0"/>
              </a:rPr>
              <a:t> </a:t>
            </a:r>
            <a:r>
              <a:rPr lang="ru-RU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400" b="1" dirty="0">
                <a:ea typeface="Times New Roman" panose="02020603050405020304" pitchFamily="18" charset="0"/>
              </a:rPr>
              <a:t>ab = </a:t>
            </a:r>
            <a:r>
              <a:rPr lang="en-US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400" b="1" dirty="0">
                <a:ea typeface="Times New Roman" panose="02020603050405020304" pitchFamily="18" charset="0"/>
              </a:rPr>
              <a:t>a · </a:t>
            </a:r>
            <a:r>
              <a:rPr lang="en-US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400" b="1" dirty="0">
                <a:ea typeface="Times New Roman" panose="02020603050405020304" pitchFamily="18" charset="0"/>
              </a:rPr>
              <a:t>b, </a:t>
            </a:r>
            <a:r>
              <a:rPr lang="ru-RU" sz="2400" b="1" dirty="0">
                <a:ea typeface="Times New Roman" panose="02020603050405020304" pitchFamily="18" charset="0"/>
              </a:rPr>
              <a:t>где</a:t>
            </a:r>
            <a:r>
              <a:rPr lang="en-US" sz="2400" b="1" dirty="0">
                <a:ea typeface="Times New Roman" panose="02020603050405020304" pitchFamily="18" charset="0"/>
              </a:rPr>
              <a:t> a </a:t>
            </a:r>
            <a:r>
              <a:rPr lang="en-US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sz="2400" b="1" dirty="0">
                <a:ea typeface="Times New Roman" panose="02020603050405020304" pitchFamily="18" charset="0"/>
              </a:rPr>
              <a:t>0, b </a:t>
            </a:r>
            <a:r>
              <a:rPr lang="en-US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sz="2400" b="1" dirty="0">
                <a:ea typeface="Times New Roman" panose="02020603050405020304" pitchFamily="18" charset="0"/>
              </a:rPr>
              <a:t>0.</a:t>
            </a:r>
            <a:endParaRPr lang="ru-RU" sz="2400" b="1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ea typeface="Times New Roman" panose="02020603050405020304" pitchFamily="18" charset="0"/>
              </a:rPr>
              <a:t>Это справедливо не только для произведения двух множителей, но и больше двух.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ea typeface="Times New Roman" panose="02020603050405020304" pitchFamily="18" charset="0"/>
                <a:sym typeface="Symbol" panose="05050102010706020507" pitchFamily="18" charset="2"/>
              </a:rPr>
              <a:t>                             </a:t>
            </a:r>
            <a:r>
              <a:rPr lang="en-US" sz="2400" b="1" dirty="0" smtClean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400" b="1" dirty="0" err="1">
                <a:ea typeface="Times New Roman" panose="02020603050405020304" pitchFamily="18" charset="0"/>
              </a:rPr>
              <a:t>abc</a:t>
            </a:r>
            <a:r>
              <a:rPr lang="en-US" sz="2400" b="1" dirty="0">
                <a:ea typeface="Times New Roman" panose="02020603050405020304" pitchFamily="18" charset="0"/>
              </a:rPr>
              <a:t> = </a:t>
            </a:r>
            <a:r>
              <a:rPr lang="en-US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400" b="1" dirty="0">
                <a:ea typeface="Times New Roman" panose="02020603050405020304" pitchFamily="18" charset="0"/>
              </a:rPr>
              <a:t>a · </a:t>
            </a:r>
            <a:r>
              <a:rPr lang="en-US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400" b="1" dirty="0">
                <a:ea typeface="Times New Roman" panose="02020603050405020304" pitchFamily="18" charset="0"/>
              </a:rPr>
              <a:t>b · </a:t>
            </a:r>
            <a:r>
              <a:rPr lang="en-US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400" b="1" dirty="0">
                <a:ea typeface="Times New Roman" panose="02020603050405020304" pitchFamily="18" charset="0"/>
              </a:rPr>
              <a:t>c, </a:t>
            </a:r>
            <a:r>
              <a:rPr lang="ru-RU" sz="2400" b="1" dirty="0">
                <a:ea typeface="Times New Roman" panose="02020603050405020304" pitchFamily="18" charset="0"/>
              </a:rPr>
              <a:t>где</a:t>
            </a:r>
            <a:r>
              <a:rPr lang="en-US" sz="2400" b="1" dirty="0">
                <a:ea typeface="Times New Roman" panose="02020603050405020304" pitchFamily="18" charset="0"/>
              </a:rPr>
              <a:t> a </a:t>
            </a:r>
            <a:r>
              <a:rPr lang="en-US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sz="2400" b="1" dirty="0">
                <a:ea typeface="Times New Roman" panose="02020603050405020304" pitchFamily="18" charset="0"/>
              </a:rPr>
              <a:t>0, b </a:t>
            </a:r>
            <a:r>
              <a:rPr lang="en-US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sz="2400" b="1" dirty="0">
                <a:ea typeface="Times New Roman" panose="02020603050405020304" pitchFamily="18" charset="0"/>
              </a:rPr>
              <a:t>0, </a:t>
            </a:r>
            <a:r>
              <a:rPr lang="ru-RU" sz="2400" b="1" dirty="0">
                <a:ea typeface="Times New Roman" panose="02020603050405020304" pitchFamily="18" charset="0"/>
              </a:rPr>
              <a:t>с </a:t>
            </a:r>
            <a:r>
              <a:rPr lang="en-US" sz="2400" b="1" dirty="0">
                <a:ea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sz="2400" b="1" dirty="0">
                <a:ea typeface="Times New Roman" panose="02020603050405020304" pitchFamily="18" charset="0"/>
              </a:rPr>
              <a:t>0</a:t>
            </a:r>
            <a:r>
              <a:rPr lang="en-US" sz="2400" b="1" dirty="0" smtClean="0">
                <a:ea typeface="Times New Roman" panose="02020603050405020304" pitchFamily="18" charset="0"/>
              </a:rPr>
              <a:t>.</a:t>
            </a:r>
            <a:endParaRPr lang="ru-RU" sz="2400" b="1" dirty="0"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0902" y="495444"/>
            <a:ext cx="9081332" cy="5847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 algn="just"/>
            <a:r>
              <a:rPr lang="ru-RU" sz="3200" b="1" dirty="0">
                <a:solidFill>
                  <a:prstClr val="black"/>
                </a:solidFill>
                <a:ea typeface="Times New Roman" panose="02020603050405020304" pitchFamily="18" charset="0"/>
              </a:rPr>
              <a:t>Теорема </a:t>
            </a:r>
            <a:r>
              <a:rPr lang="en-US" sz="3200" b="1" dirty="0">
                <a:solidFill>
                  <a:prstClr val="black"/>
                </a:solidFill>
                <a:ea typeface="Times New Roman" panose="02020603050405020304" pitchFamily="18" charset="0"/>
              </a:rPr>
              <a:t>I</a:t>
            </a:r>
            <a:r>
              <a:rPr lang="ru-RU" sz="3200" b="1" dirty="0">
                <a:solidFill>
                  <a:prstClr val="black"/>
                </a:solidFill>
                <a:ea typeface="Times New Roman" panose="02020603050405020304" pitchFamily="18" charset="0"/>
              </a:rPr>
              <a:t>. Если а </a:t>
            </a:r>
            <a:r>
              <a:rPr lang="ru-RU" sz="3200" b="1" dirty="0">
                <a:solidFill>
                  <a:prstClr val="black"/>
                </a:solidFill>
                <a:ea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ru-RU" sz="3200" b="1" dirty="0">
                <a:solidFill>
                  <a:prstClr val="black"/>
                </a:solidFill>
                <a:ea typeface="Times New Roman" panose="02020603050405020304" pitchFamily="18" charset="0"/>
              </a:rPr>
              <a:t> 0, </a:t>
            </a:r>
            <a:r>
              <a:rPr lang="en-US" sz="3200" b="1" dirty="0">
                <a:solidFill>
                  <a:prstClr val="black"/>
                </a:solidFill>
                <a:ea typeface="Times New Roman" panose="02020603050405020304" pitchFamily="18" charset="0"/>
              </a:rPr>
              <a:t>b </a:t>
            </a:r>
            <a:r>
              <a:rPr lang="ru-RU" sz="3200" b="1" dirty="0">
                <a:solidFill>
                  <a:prstClr val="black"/>
                </a:solidFill>
                <a:ea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ru-RU" sz="3200" b="1" dirty="0">
                <a:solidFill>
                  <a:prstClr val="black"/>
                </a:solidFill>
                <a:ea typeface="Times New Roman" panose="02020603050405020304" pitchFamily="18" charset="0"/>
              </a:rPr>
              <a:t> 0, то </a:t>
            </a:r>
            <a:r>
              <a:rPr lang="ru-RU" sz="3200" b="1" dirty="0">
                <a:solidFill>
                  <a:prstClr val="black"/>
                </a:solidFill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3200" b="1" dirty="0">
                <a:solidFill>
                  <a:prstClr val="black"/>
                </a:solidFill>
                <a:ea typeface="Times New Roman" panose="02020603050405020304" pitchFamily="18" charset="0"/>
              </a:rPr>
              <a:t>ab</a:t>
            </a:r>
            <a:r>
              <a:rPr lang="ru-RU" sz="3200" b="1" dirty="0">
                <a:solidFill>
                  <a:prstClr val="black"/>
                </a:solidFill>
                <a:ea typeface="Times New Roman" panose="02020603050405020304" pitchFamily="18" charset="0"/>
              </a:rPr>
              <a:t> = </a:t>
            </a:r>
            <a:r>
              <a:rPr lang="ru-RU" sz="3200" b="1" dirty="0">
                <a:solidFill>
                  <a:prstClr val="black"/>
                </a:solidFill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3200" b="1" dirty="0">
                <a:solidFill>
                  <a:prstClr val="black"/>
                </a:solidFill>
                <a:ea typeface="Times New Roman" panose="02020603050405020304" pitchFamily="18" charset="0"/>
              </a:rPr>
              <a:t>а </a:t>
            </a:r>
            <a:r>
              <a:rPr lang="ru-RU" sz="3200" b="1" dirty="0">
                <a:solidFill>
                  <a:prstClr val="black"/>
                </a:solidFill>
                <a:ea typeface="Times New Roman" panose="02020603050405020304" pitchFamily="18" charset="0"/>
                <a:sym typeface="Symbol" panose="05050102010706020507" pitchFamily="18" charset="2"/>
              </a:rPr>
              <a:t></a:t>
            </a:r>
            <a:r>
              <a:rPr lang="en-US" sz="3200" b="1" dirty="0">
                <a:solidFill>
                  <a:prstClr val="black"/>
                </a:solidFill>
                <a:ea typeface="Times New Roman" panose="02020603050405020304" pitchFamily="18" charset="0"/>
              </a:rPr>
              <a:t>b</a:t>
            </a:r>
            <a:r>
              <a:rPr lang="ru-RU" sz="3200" b="1" dirty="0">
                <a:solidFill>
                  <a:prstClr val="black"/>
                </a:solidFill>
                <a:ea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6136" y="5476088"/>
            <a:ext cx="9011578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prstClr val="black"/>
                </a:solidFill>
                <a:ea typeface="Times New Roman" panose="02020603050405020304" pitchFamily="18" charset="0"/>
              </a:rPr>
              <a:t>Корень из произведения неотрицательных множителей равен произведению корней из этих множителей.</a:t>
            </a:r>
            <a:endParaRPr lang="ru-RU" sz="2000" dirty="0">
              <a:solidFill>
                <a:prstClr val="black"/>
              </a:solidFill>
              <a:ea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137B-B9E9-425A-B9FF-F17EE14549E2}" type="slidenum">
              <a:rPr lang="ru-RU" smtClean="0"/>
              <a:t>7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9247713" y="5478839"/>
            <a:ext cx="2868706" cy="132343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Подготовила учитель математики МАОУ СОШ№69 Кузьменко Оксана Николаевна</a:t>
            </a:r>
            <a:endParaRPr lang="ru-RU" sz="2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707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c.vseosvita.ua/002u1u-53a1/00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571"/>
          <a:stretch/>
        </p:blipFill>
        <p:spPr bwMode="auto">
          <a:xfrm>
            <a:off x="10868297" y="-1"/>
            <a:ext cx="1323703" cy="688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16310" y="2023382"/>
            <a:ext cx="9221373" cy="181588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i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Доказательство: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Так как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0, то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0, т.к. 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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0, то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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0. </a:t>
            </a: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800" b="1" i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Значит</a:t>
            </a:r>
            <a:r>
              <a:rPr lang="en-US" sz="2800" b="1" i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 /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0. </a:t>
            </a: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800" b="1" i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Тогда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/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ru-RU" sz="28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= (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ru-RU" sz="28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/ (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ru-RU" sz="28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= а/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800" b="1" i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Значит</a:t>
            </a:r>
            <a:r>
              <a:rPr lang="ru-RU" sz="2800" b="1" i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а/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=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 /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где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0 и 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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0.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8151" y="681001"/>
            <a:ext cx="9602309" cy="5847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  <a:ea typeface="Times New Roman" panose="02020603050405020304" pitchFamily="18" charset="0"/>
              </a:rPr>
              <a:t>Теорема 2.  Если </a:t>
            </a:r>
            <a:r>
              <a:rPr lang="en-US" sz="3200" b="1" dirty="0">
                <a:solidFill>
                  <a:prstClr val="black"/>
                </a:solidFill>
                <a:ea typeface="Times New Roman" panose="02020603050405020304" pitchFamily="18" charset="0"/>
              </a:rPr>
              <a:t>a</a:t>
            </a:r>
            <a:r>
              <a:rPr lang="ru-RU" sz="3200" b="1" dirty="0">
                <a:solidFill>
                  <a:prstClr val="black"/>
                </a:solidFill>
                <a:ea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ru-RU" sz="3200" b="1" dirty="0">
                <a:solidFill>
                  <a:prstClr val="black"/>
                </a:solidFill>
                <a:ea typeface="Times New Roman" panose="02020603050405020304" pitchFamily="18" charset="0"/>
              </a:rPr>
              <a:t>0 и </a:t>
            </a:r>
            <a:r>
              <a:rPr lang="en-US" sz="3200" b="1" dirty="0">
                <a:solidFill>
                  <a:prstClr val="black"/>
                </a:solidFill>
                <a:ea typeface="Times New Roman" panose="02020603050405020304" pitchFamily="18" charset="0"/>
              </a:rPr>
              <a:t>b</a:t>
            </a:r>
            <a:r>
              <a:rPr lang="en-US" sz="3200" b="1" dirty="0">
                <a:solidFill>
                  <a:prstClr val="black"/>
                </a:solidFill>
                <a:ea typeface="Times New Roman" panose="02020603050405020304" pitchFamily="18" charset="0"/>
                <a:sym typeface="Symbol" panose="05050102010706020507" pitchFamily="18" charset="2"/>
              </a:rPr>
              <a:t></a:t>
            </a:r>
            <a:r>
              <a:rPr lang="ru-RU" sz="3200" b="1" dirty="0">
                <a:solidFill>
                  <a:prstClr val="black"/>
                </a:solidFill>
                <a:ea typeface="Times New Roman" panose="02020603050405020304" pitchFamily="18" charset="0"/>
              </a:rPr>
              <a:t>0, то </a:t>
            </a:r>
            <a:r>
              <a:rPr lang="ru-RU" sz="3200" b="1" dirty="0">
                <a:solidFill>
                  <a:prstClr val="black"/>
                </a:solidFill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а/</a:t>
            </a:r>
            <a:r>
              <a:rPr lang="en-US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b</a:t>
            </a: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 =</a:t>
            </a: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 а / </a:t>
            </a: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  <a:sym typeface="Symbol" panose="05050102010706020507" pitchFamily="18" charset="2"/>
              </a:rPr>
              <a:t></a:t>
            </a: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b</a:t>
            </a: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.</a:t>
            </a:r>
            <a:endParaRPr lang="ru-RU" sz="2800" b="1" dirty="0">
              <a:solidFill>
                <a:prstClr val="black"/>
              </a:solidFill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16310" y="4169444"/>
            <a:ext cx="9569717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Корень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 дроби, числитель которой неотрицателен, а знаменатель положителен, равен корню из числителя, деленному на корень из знаменателя.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137B-B9E9-425A-B9FF-F17EE14549E2}" type="slidenum">
              <a:rPr lang="ru-RU" smtClean="0"/>
              <a:t>8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112624" y="5439626"/>
            <a:ext cx="2868706" cy="132343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Подготовила учитель математики МАОУ СОШ№69 Кузьменко Оксана Николаевна</a:t>
            </a:r>
            <a:endParaRPr lang="ru-RU" sz="2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898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2" descr="https://fc.vseosvita.ua/002u1u-53a1/00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571"/>
          <a:stretch/>
        </p:blipFill>
        <p:spPr bwMode="auto">
          <a:xfrm>
            <a:off x="10868297" y="-1"/>
            <a:ext cx="1323703" cy="688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137B-B9E9-425A-B9FF-F17EE14549E2}" type="slidenum">
              <a:rPr lang="ru-RU" smtClean="0"/>
              <a:t>9</a:t>
            </a:fld>
            <a:endParaRPr lang="ru-RU"/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3"/>
          <a:srcRect l="11280" t="30268" r="53882" b="30982"/>
          <a:stretch/>
        </p:blipFill>
        <p:spPr>
          <a:xfrm>
            <a:off x="326178" y="1453967"/>
            <a:ext cx="5201587" cy="3252865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4"/>
          <a:srcRect l="10779" t="32946" r="53380" b="30625"/>
          <a:stretch/>
        </p:blipFill>
        <p:spPr>
          <a:xfrm>
            <a:off x="5844472" y="1430866"/>
            <a:ext cx="5611653" cy="3206660"/>
          </a:xfrm>
          <a:prstGeom prst="rect">
            <a:avLst/>
          </a:prstGeom>
        </p:spPr>
      </p:pic>
      <p:sp>
        <p:nvSpPr>
          <p:cNvPr id="42" name="Прямоугольник 41"/>
          <p:cNvSpPr/>
          <p:nvPr/>
        </p:nvSpPr>
        <p:spPr>
          <a:xfrm>
            <a:off x="1003730" y="540323"/>
            <a:ext cx="5761514" cy="5847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tx1"/>
                </a:solidFill>
                <a:ea typeface="Times New Roman" panose="02020603050405020304" pitchFamily="18" charset="0"/>
              </a:rPr>
              <a:t>Самостоятельная работа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9112624" y="5439626"/>
            <a:ext cx="2868706" cy="132343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Подготовила учитель математики МАОУ СОШ№69 Кузьменко Оксана Николаевна</a:t>
            </a:r>
            <a:endParaRPr lang="ru-RU" sz="2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592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FE1EB5C7-81A8-4CBA-AE6E-B3BF73DC389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47</TotalTime>
  <Words>565</Words>
  <Application>Microsoft Office PowerPoint</Application>
  <PresentationFormat>Произвольный</PresentationFormat>
  <Paragraphs>70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След самолета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user</cp:lastModifiedBy>
  <cp:revision>8</cp:revision>
  <dcterms:created xsi:type="dcterms:W3CDTF">2020-07-31T12:51:09Z</dcterms:created>
  <dcterms:modified xsi:type="dcterms:W3CDTF">2020-07-31T13:41:20Z</dcterms:modified>
</cp:coreProperties>
</file>