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57" r:id="rId4"/>
    <p:sldId id="258" r:id="rId5"/>
    <p:sldId id="259" r:id="rId6"/>
    <p:sldId id="271" r:id="rId7"/>
    <p:sldId id="260" r:id="rId8"/>
    <p:sldId id="261" r:id="rId9"/>
    <p:sldId id="270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0F01"/>
    <a:srgbClr val="190C0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828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EBEFA-F59C-4CD0-B613-60D2A9D193B7}" type="datetimeFigureOut">
              <a:rPr lang="ru-RU" smtClean="0"/>
              <a:pPr/>
              <a:t>31.07.2020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3119D-E76F-4A26-AE62-29A2BC7324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EBEFA-F59C-4CD0-B613-60D2A9D193B7}" type="datetimeFigureOut">
              <a:rPr lang="ru-RU" smtClean="0"/>
              <a:pPr/>
              <a:t>31.07.2020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3119D-E76F-4A26-AE62-29A2BC7324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EBEFA-F59C-4CD0-B613-60D2A9D193B7}" type="datetimeFigureOut">
              <a:rPr lang="ru-RU" smtClean="0"/>
              <a:pPr/>
              <a:t>31.07.2020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3119D-E76F-4A26-AE62-29A2BC7324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EBEFA-F59C-4CD0-B613-60D2A9D193B7}" type="datetimeFigureOut">
              <a:rPr lang="ru-RU" smtClean="0"/>
              <a:pPr/>
              <a:t>31.07.2020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3119D-E76F-4A26-AE62-29A2BC7324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EBEFA-F59C-4CD0-B613-60D2A9D193B7}" type="datetimeFigureOut">
              <a:rPr lang="ru-RU" smtClean="0"/>
              <a:pPr/>
              <a:t>31.07.2020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3119D-E76F-4A26-AE62-29A2BC7324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EBEFA-F59C-4CD0-B613-60D2A9D193B7}" type="datetimeFigureOut">
              <a:rPr lang="ru-RU" smtClean="0"/>
              <a:pPr/>
              <a:t>31.07.2020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3119D-E76F-4A26-AE62-29A2BC7324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EBEFA-F59C-4CD0-B613-60D2A9D193B7}" type="datetimeFigureOut">
              <a:rPr lang="ru-RU" smtClean="0"/>
              <a:pPr/>
              <a:t>31.07.2020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3119D-E76F-4A26-AE62-29A2BC7324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EBEFA-F59C-4CD0-B613-60D2A9D193B7}" type="datetimeFigureOut">
              <a:rPr lang="ru-RU" smtClean="0"/>
              <a:pPr/>
              <a:t>31.07.2020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3119D-E76F-4A26-AE62-29A2BC7324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EBEFA-F59C-4CD0-B613-60D2A9D193B7}" type="datetimeFigureOut">
              <a:rPr lang="ru-RU" smtClean="0"/>
              <a:pPr/>
              <a:t>31.07.2020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3119D-E76F-4A26-AE62-29A2BC7324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EBEFA-F59C-4CD0-B613-60D2A9D193B7}" type="datetimeFigureOut">
              <a:rPr lang="ru-RU" smtClean="0"/>
              <a:pPr/>
              <a:t>31.07.2020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3119D-E76F-4A26-AE62-29A2BC7324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EBEFA-F59C-4CD0-B613-60D2A9D193B7}" type="datetimeFigureOut">
              <a:rPr lang="ru-RU" smtClean="0"/>
              <a:pPr/>
              <a:t>31.07.2020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3119D-E76F-4A26-AE62-29A2BC7324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4EBEFA-F59C-4CD0-B613-60D2A9D193B7}" type="datetimeFigureOut">
              <a:rPr lang="ru-RU" smtClean="0"/>
              <a:pPr/>
              <a:t>31.07.2020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A3119D-E76F-4A26-AE62-29A2BC73247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Click="0" advTm="500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hyperlink" Target="https://chto-takoe-lyubov.net/stixi-o-zagadke/" TargetMode="External"/><Relationship Id="rId7" Type="http://schemas.openxmlformats.org/officeDocument/2006/relationships/hyperlink" Target="https://chto-takoe-lyubov.net/stixi-o-doczentax/" TargetMode="External"/><Relationship Id="rId2" Type="http://schemas.openxmlformats.org/officeDocument/2006/relationships/hyperlink" Target="https://direct.yandex.ru/?partner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chto-takoe-lyubov.net/stixi-o-dissertaczii/" TargetMode="External"/><Relationship Id="rId5" Type="http://schemas.openxmlformats.org/officeDocument/2006/relationships/hyperlink" Target="https://chto-takoe-lyubov.net/stixi-o-voprosax-otvetax/" TargetMode="External"/><Relationship Id="rId4" Type="http://schemas.openxmlformats.org/officeDocument/2006/relationships/hyperlink" Target="https://chto-takoe-lyubov.net/stixi-pro-diktant/" TargetMode="External"/><Relationship Id="rId9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Осенний Петербург\osen-listia-colorful-klen-autumn-leaves-osennie-maple-3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85720" y="1928802"/>
            <a:ext cx="67151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«Осенний Петербург»</a:t>
            </a:r>
            <a:endParaRPr lang="ru-RU" sz="3200" b="1" dirty="0">
              <a:solidFill>
                <a:srgbClr val="210F0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282" y="4572008"/>
            <a:ext cx="80010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ГБДОУ Детский сад № 100 </a:t>
            </a:r>
          </a:p>
          <a:p>
            <a:r>
              <a:rPr lang="ru-RU" sz="28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Воспитатель: Андреева Елена Владимировна</a:t>
            </a:r>
            <a:endParaRPr lang="ru-RU" sz="2800" b="1" dirty="0">
              <a:solidFill>
                <a:srgbClr val="210F0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Click="0" advTm="5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Осенний Петербург\1584385109_9-p-zheltie-osennie-foni-4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171" name="Picture 3" descr="C:\Users\User\Desktop\Осенний Петербург\s1200 (8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571480"/>
            <a:ext cx="3214710" cy="507209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071934" y="1643050"/>
            <a:ext cx="407196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  <a:t>Осень  </a:t>
            </a:r>
            <a:r>
              <a:rPr lang="ru-RU" sz="2200" dirty="0" smtClean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  <a:t>Всем знакомо это место</a:t>
            </a:r>
            <a:r>
              <a:rPr lang="ru-RU" sz="2200" b="1" dirty="0" smtClean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  <a:t>Возле самых невских вод,</a:t>
            </a:r>
            <a:r>
              <a:rPr lang="ru-RU" sz="2200" b="1" dirty="0" smtClean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  <a:t>Где игла Адмиралтейства</a:t>
            </a:r>
            <a:r>
              <a:rPr lang="ru-RU" sz="2200" b="1" dirty="0" smtClean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  <a:t>Зашивает небосвод.</a:t>
            </a:r>
            <a:r>
              <a:rPr lang="ru-RU" sz="2200" b="1" dirty="0" smtClean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  <a:t>Рвётся он теперь всё чаще:</a:t>
            </a:r>
            <a:r>
              <a:rPr lang="ru-RU" sz="2200" b="1" dirty="0" smtClean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  <a:t>Осень в город наш пришла,</a:t>
            </a:r>
            <a:r>
              <a:rPr lang="ru-RU" sz="2200" b="1" dirty="0" smtClean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  <a:t>Сеет дождик моросящий…</a:t>
            </a:r>
            <a:r>
              <a:rPr lang="ru-RU" sz="2200" b="1" dirty="0" smtClean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  <a:t>Нет, не справилась игла:</a:t>
            </a:r>
            <a:r>
              <a:rPr lang="ru-RU" sz="2200" b="1" dirty="0" smtClean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  <a:t>Не зашила, не смогла. </a:t>
            </a:r>
            <a:r>
              <a:rPr lang="ru-RU" sz="2200" b="1" dirty="0" smtClean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  <a:t>(С. </a:t>
            </a:r>
            <a:r>
              <a:rPr lang="ru-RU" sz="2200" b="1" dirty="0" err="1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  <a:t>Скаченков</a:t>
            </a:r>
            <a:r>
              <a:rPr lang="ru-RU" sz="2200" b="1" dirty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21429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ransition spd="med"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esktop\Осенний Петербург\1584385109_9-p-zheltie-osennie-foni-4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195" name="Picture 3" descr="C:\Users\User\Desktop\Осенний Петербург\52a428bfeeefc68303c858dd8a0dd0e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72066" y="285728"/>
            <a:ext cx="3901440" cy="2714644"/>
          </a:xfrm>
          <a:prstGeom prst="rect">
            <a:avLst/>
          </a:prstGeom>
          <a:noFill/>
        </p:spPr>
      </p:pic>
      <p:pic>
        <p:nvPicPr>
          <p:cNvPr id="8196" name="Picture 4" descr="C:\Users\User\Desktop\Осенний Петербург\ekskursionnye-tury-po-evrope-vstrechayem-osen-58000-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714744" y="3714752"/>
            <a:ext cx="3929090" cy="294681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4282" y="142852"/>
            <a:ext cx="4572000" cy="504753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200" b="1" dirty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  <a:t>Исаакиевский собор  </a:t>
            </a:r>
            <a:r>
              <a:rPr lang="ru-RU" sz="2200" dirty="0" smtClean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  <a:t>На площадке смотровой</a:t>
            </a:r>
            <a:r>
              <a:rPr lang="ru-RU" sz="2200" b="1" dirty="0" smtClean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  <a:t>Продувает ветер.</a:t>
            </a:r>
            <a:r>
              <a:rPr lang="ru-RU" sz="2200" b="1" dirty="0" smtClean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  <a:t>Небо вровень с головой,</a:t>
            </a:r>
            <a:r>
              <a:rPr lang="ru-RU" sz="2200" b="1" dirty="0" smtClean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  <a:t>Видно – все на свете:</a:t>
            </a:r>
            <a:r>
              <a:rPr lang="ru-RU" sz="2200" b="1" dirty="0" smtClean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  <a:t>Медный всадник, Летний сад,</a:t>
            </a:r>
            <a:r>
              <a:rPr lang="ru-RU" sz="2200" b="1" dirty="0" smtClean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  <a:t>Площади, проспекты,</a:t>
            </a:r>
            <a:r>
              <a:rPr lang="ru-RU" sz="2200" b="1" dirty="0" smtClean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  <a:t>Эрмитаж и зоосад,</a:t>
            </a:r>
            <a:r>
              <a:rPr lang="ru-RU" sz="2200" b="1" dirty="0" smtClean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  <a:t>Скверы, монументы!</a:t>
            </a:r>
            <a:r>
              <a:rPr lang="ru-RU" sz="2200" b="1" dirty="0" smtClean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  <a:t>Если встать на колоннаде,</a:t>
            </a:r>
            <a:r>
              <a:rPr lang="ru-RU" sz="2200" b="1" dirty="0" smtClean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  <a:t>Город видно, как на карте!</a:t>
            </a:r>
            <a:r>
              <a:rPr lang="ru-RU" sz="2200" b="1" dirty="0" smtClean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  <a:t>(Ю. Юдин)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ransition spd="med"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Desktop\Осенний Петербург\1584385109_9-p-zheltie-osennie-foni-4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9219" name="Picture 3" descr="C:\Users\User\Desktop\Осенний Петербург\s1200 (6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903215" y="285728"/>
            <a:ext cx="5990011" cy="342902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00034" y="3714752"/>
            <a:ext cx="6572296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Казанский собор.</a:t>
            </a:r>
          </a:p>
          <a:p>
            <a:r>
              <a:rPr lang="ru-RU" sz="22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    Храм распахнул колоннаду дугой.</a:t>
            </a:r>
          </a:p>
          <a:p>
            <a:r>
              <a:rPr lang="ru-RU" sz="22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   Вознёсся над куполом крест золотой.</a:t>
            </a:r>
          </a:p>
          <a:p>
            <a:r>
              <a:rPr lang="ru-RU" sz="22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   Взят </a:t>
            </a:r>
            <a:r>
              <a:rPr lang="ru-RU" sz="2200" b="1" dirty="0" err="1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пудосткий</a:t>
            </a:r>
            <a:r>
              <a:rPr lang="ru-RU" sz="22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 камень для стен и колонн</a:t>
            </a:r>
          </a:p>
          <a:p>
            <a:r>
              <a:rPr lang="ru-RU" sz="22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   (Для храма впервые использован он).</a:t>
            </a:r>
          </a:p>
          <a:p>
            <a:r>
              <a:rPr lang="ru-RU" sz="22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   На Невском, где всё изумляет наш взор,</a:t>
            </a:r>
          </a:p>
          <a:p>
            <a:r>
              <a:rPr lang="ru-RU" sz="22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   Воздвиг Воронихин Казанский собор.</a:t>
            </a:r>
            <a:endParaRPr lang="ru-RU" sz="2200" b="1" dirty="0">
              <a:solidFill>
                <a:srgbClr val="210F0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User\Desktop\Осенний Петербург\1584385109_9-p-zheltie-osennie-foni-4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43" name="Picture 3" descr="C:\Users\User\Desktop\Осенний Петербург\103754220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86182" y="357166"/>
            <a:ext cx="5072066" cy="3423645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14282" y="3786190"/>
            <a:ext cx="4714908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      Храм Воскресения Христова.</a:t>
            </a:r>
          </a:p>
          <a:p>
            <a:r>
              <a:rPr lang="ru-RU" sz="22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     Пришёл из русской сказки к нам</a:t>
            </a:r>
          </a:p>
          <a:p>
            <a:r>
              <a:rPr lang="ru-RU" sz="22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    Затейливый, узорный храм.</a:t>
            </a:r>
          </a:p>
          <a:p>
            <a:r>
              <a:rPr lang="ru-RU" sz="22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    Встал у канала яркий, броский,</a:t>
            </a:r>
          </a:p>
          <a:p>
            <a:r>
              <a:rPr lang="ru-RU" sz="22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    Похожий на собор московский.</a:t>
            </a:r>
            <a:endParaRPr lang="ru-RU" sz="2200" b="1" dirty="0">
              <a:solidFill>
                <a:srgbClr val="210F0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User\Desktop\Осенний Петербург\1584385109_9-p-zheltie-osennie-foni-4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1267" name="Picture 3" descr="C:\Users\User\Desktop\Осенний Петербург\276137948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285728"/>
            <a:ext cx="4527359" cy="4492263"/>
          </a:xfrm>
          <a:prstGeom prst="rect">
            <a:avLst/>
          </a:prstGeom>
          <a:noFill/>
        </p:spPr>
      </p:pic>
      <p:pic>
        <p:nvPicPr>
          <p:cNvPr id="5122" name="Picture 2" descr="http://900igr.net/up/datas/184271/02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857620" y="3143248"/>
            <a:ext cx="5000660" cy="3500462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User\Desktop\Осенний Петербург\1584385109_9-p-zheltie-osennie-foni-4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357214"/>
            <a:ext cx="9144000" cy="7215214"/>
          </a:xfrm>
          <a:prstGeom prst="rect">
            <a:avLst/>
          </a:prstGeom>
          <a:noFill/>
        </p:spPr>
      </p:pic>
      <p:pic>
        <p:nvPicPr>
          <p:cNvPr id="12291" name="Picture 3" descr="C:\Users\User\Desktop\Осенний Петербург\mklw1eoaurg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14810" y="0"/>
            <a:ext cx="4667046" cy="307181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4282" y="0"/>
            <a:ext cx="4572000" cy="440120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Инженерный замок наш –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Тёмный рыцарь, тайный страж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Скольких знало место это!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Здесь жила Елизавета,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Павел Первый тут родился,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Возмужав, распорядился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Бабушкин дворец снести,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Чтобы замок возвести.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Да с подземными ходами,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Да с подъемными мостами!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Михаил Архистратиг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вещих снах его возник.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643306" y="3786190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Царь святого почитал</a:t>
            </a:r>
            <a:br>
              <a:rPr lang="ru-RU" sz="20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И Михайловским назвал</a:t>
            </a:r>
            <a:br>
              <a:rPr lang="ru-RU" sz="20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Этот замок величавый.</a:t>
            </a:r>
            <a:br>
              <a:rPr lang="ru-RU" sz="20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Он в оранжевых тонах,</a:t>
            </a:r>
            <a:br>
              <a:rPr lang="ru-RU" sz="20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С церковью </a:t>
            </a:r>
            <a:r>
              <a:rPr lang="ru-RU" sz="2000" b="1" dirty="0" err="1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зеленоглавой</a:t>
            </a:r>
            <a:r>
              <a:rPr lang="ru-RU" sz="20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sz="20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С башней в желтых фонарях.</a:t>
            </a:r>
            <a:br>
              <a:rPr lang="ru-RU" sz="20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Зодчие – Баженов, Бренна,</a:t>
            </a:r>
            <a:br>
              <a:rPr lang="ru-RU" sz="20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Их творенье совершенно.</a:t>
            </a:r>
            <a:endParaRPr lang="ru-RU" sz="2000" b="1" dirty="0">
              <a:solidFill>
                <a:srgbClr val="210F0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User\Desktop\Осенний Петербург\1584385109_9-p-zheltie-osennie-foni-4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4" name="Picture 2" descr="https://ds03.infourok.ru/uploads/ex/0bcd/0005ebb4-1be8d3fb/img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 descr="C:\Users\User\Desktop\Осенний Петербург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39481" cy="6861391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Осенний Петербург\osen-listia-colorful-klen-autumn-leaves-osennie-maple-3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4282" y="357166"/>
            <a:ext cx="85725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Цель: воспитывать у детей интерес к осеннему пейзажу Санкт-Петербурга, видеть красоту этого города, расширять представления детей о его архитектуре и символах, достопримечательностях и памятниках, чтобы дети знали в каком красивом городе и они живут.</a:t>
            </a:r>
            <a:endParaRPr lang="ru-RU" sz="2400" b="1" dirty="0">
              <a:solidFill>
                <a:srgbClr val="210F0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2643182"/>
            <a:ext cx="842968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Задачи: вызвать у детей желание любоваться осенними пейзажами на фоне достопримечательностей Санкт-Петербурга. Развивать интонационную выразительность в прочтении стихотворений, посвящённых достопримечательностям родного города. </a:t>
            </a:r>
            <a:endParaRPr lang="ru-RU" sz="2400" b="1" dirty="0">
              <a:solidFill>
                <a:srgbClr val="210F0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Click="0" advTm="5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6">
            <a:hlinkClick r:id="rId2" tooltip="Яндекс.Директ"/>
          </p:cNvPr>
          <p:cNvSpPr>
            <a:spLocks noChangeArrowheads="1"/>
          </p:cNvSpPr>
          <p:nvPr/>
        </p:nvSpPr>
        <p:spPr bwMode="auto">
          <a:xfrm>
            <a:off x="0" y="457200"/>
            <a:ext cx="343376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smtClean="0">
              <a:ln>
                <a:noFill/>
              </a:ln>
              <a:solidFill>
                <a:srgbClr val="474747"/>
              </a:solidFill>
              <a:effectLst/>
              <a:latin typeface="initial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70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8" name="AutoShape 10" descr="https://yastatic.net/pcode-static/resources/32/poster/arrow-light.svg"/>
          <p:cNvSpPr>
            <a:spLocks noChangeAspect="1" noChangeArrowheads="1"/>
          </p:cNvSpPr>
          <p:nvPr/>
        </p:nvSpPr>
        <p:spPr bwMode="auto">
          <a:xfrm>
            <a:off x="31750" y="-20740688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61" name="AutoShape 13" descr="Стихи о загадке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71438" y="2481263"/>
            <a:ext cx="1285875" cy="12858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63" name="AutoShape 15" descr="Стихи про диктант">
            <a:hlinkClick r:id="rId4"/>
          </p:cNvPr>
          <p:cNvSpPr>
            <a:spLocks noChangeAspect="1" noChangeArrowheads="1"/>
          </p:cNvSpPr>
          <p:nvPr/>
        </p:nvSpPr>
        <p:spPr bwMode="auto">
          <a:xfrm>
            <a:off x="71438" y="4951413"/>
            <a:ext cx="1285875" cy="12858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64" name="AutoShape 16" descr="Стихи о вопросах, ответах">
            <a:hlinkClick r:id="rId5"/>
          </p:cNvPr>
          <p:cNvSpPr>
            <a:spLocks noChangeAspect="1" noChangeArrowheads="1"/>
          </p:cNvSpPr>
          <p:nvPr/>
        </p:nvSpPr>
        <p:spPr bwMode="auto">
          <a:xfrm>
            <a:off x="71438" y="6186488"/>
            <a:ext cx="1285875" cy="12858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65" name="AutoShape 17" descr="Стихи о диссертации">
            <a:hlinkClick r:id="rId6"/>
          </p:cNvPr>
          <p:cNvSpPr>
            <a:spLocks noChangeAspect="1" noChangeArrowheads="1"/>
          </p:cNvSpPr>
          <p:nvPr/>
        </p:nvSpPr>
        <p:spPr bwMode="auto">
          <a:xfrm>
            <a:off x="71438" y="7421563"/>
            <a:ext cx="1285875" cy="12858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66" name="AutoShape 18" descr="Стихи о доцентах">
            <a:hlinkClick r:id="rId7"/>
          </p:cNvPr>
          <p:cNvSpPr>
            <a:spLocks noChangeAspect="1" noChangeArrowheads="1"/>
          </p:cNvSpPr>
          <p:nvPr/>
        </p:nvSpPr>
        <p:spPr bwMode="auto">
          <a:xfrm>
            <a:off x="71438" y="8656638"/>
            <a:ext cx="1285875" cy="12858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72" name="Picture 24" descr="C:\Users\User\Desktop\Осенний Петербург\1584385109_9-p-zheltie-osennie-foni-42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0" y="-928718"/>
            <a:ext cx="9144000" cy="7786718"/>
          </a:xfrm>
          <a:prstGeom prst="rect">
            <a:avLst/>
          </a:prstGeom>
          <a:noFill/>
        </p:spPr>
      </p:pic>
      <p:pic>
        <p:nvPicPr>
          <p:cNvPr id="2073" name="Picture 25" descr="C:\Users\User\Desktop\Осенний Петербург\4f62348dbd119e91d8b4853e72abb13e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095544" y="285728"/>
            <a:ext cx="4724934" cy="3143272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4214810" y="4500570"/>
            <a:ext cx="47149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Петропавловка не спит,</a:t>
            </a:r>
          </a:p>
          <a:p>
            <a:r>
              <a:rPr lang="ru-RU" sz="22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Ангел город наш хранит,</a:t>
            </a:r>
          </a:p>
          <a:p>
            <a:r>
              <a:rPr lang="ru-RU" sz="22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Пушка в полдень возвещает:</a:t>
            </a:r>
          </a:p>
          <a:p>
            <a:r>
              <a:rPr lang="ru-RU" sz="22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День, двенадцать, каждый знает.</a:t>
            </a:r>
            <a:r>
              <a:rPr lang="ru-RU" sz="24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>
              <a:solidFill>
                <a:srgbClr val="210F0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85720" y="0"/>
            <a:ext cx="4572000" cy="686341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Среди болот, дорог и вьюг,</a:t>
            </a:r>
            <a:br>
              <a:rPr lang="ru-RU" sz="20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Как исполин из сказки,</a:t>
            </a:r>
            <a:br>
              <a:rPr lang="ru-RU" sz="20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Явился миру Петербург,</a:t>
            </a:r>
            <a:br>
              <a:rPr lang="ru-RU" sz="20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Волной любви обласкан!</a:t>
            </a:r>
            <a:br>
              <a:rPr lang="ru-RU" sz="20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Его скульптуры и дворцы,</a:t>
            </a:r>
            <a:br>
              <a:rPr lang="ru-RU" sz="20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Фонтаны, скверы, парки,</a:t>
            </a:r>
            <a:br>
              <a:rPr lang="ru-RU" sz="20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Его ограды и мосты,</a:t>
            </a:r>
            <a:br>
              <a:rPr lang="ru-RU" sz="20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Кораблик на Фонтанке,</a:t>
            </a:r>
            <a:br>
              <a:rPr lang="ru-RU" sz="20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Его кресты, его гранит –</a:t>
            </a:r>
            <a:br>
              <a:rPr lang="ru-RU" sz="20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Веков узор так прочен! –</a:t>
            </a:r>
            <a:br>
              <a:rPr lang="ru-RU" sz="20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Все восхищает и пленит</a:t>
            </a:r>
            <a:br>
              <a:rPr lang="ru-RU" sz="20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В сиянье белой ночи.</a:t>
            </a:r>
            <a:br>
              <a:rPr lang="ru-RU" sz="20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Люблю тебя я, город мой,</a:t>
            </a:r>
            <a:br>
              <a:rPr lang="ru-RU" sz="20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Не знаю краше места!</a:t>
            </a:r>
            <a:br>
              <a:rPr lang="ru-RU" sz="20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Мне жизнь, единая с тобой,</a:t>
            </a:r>
            <a:br>
              <a:rPr lang="ru-RU" sz="20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Дарована в наследство!</a:t>
            </a:r>
            <a:br>
              <a:rPr lang="ru-RU" sz="20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solidFill>
                <a:srgbClr val="210F0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Осенний Петербург\1584385109_9-p-zheltie-osennie-foni-4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5" name="Picture 3" descr="C:\Users\User\Desktop\Осенний Петербург\0e4c21fb1ac7f369b9655d9d252l--ukrasheniya-komplekt-osennim-zolotom-obyata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285728"/>
            <a:ext cx="4143404" cy="235745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286248" y="2000240"/>
            <a:ext cx="4572000" cy="80021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200" b="1" dirty="0">
              <a:solidFill>
                <a:srgbClr val="210F0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6248" y="1687354"/>
            <a:ext cx="4572000" cy="517064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2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Острова Стрелка, как нос корабля,</a:t>
            </a:r>
          </a:p>
          <a:p>
            <a:r>
              <a:rPr lang="ru-RU" sz="22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Путь освещают ей два маяка:</a:t>
            </a:r>
          </a:p>
          <a:p>
            <a:r>
              <a:rPr lang="ru-RU" sz="22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Вверх поднимаются красные свечи,</a:t>
            </a:r>
          </a:p>
          <a:p>
            <a:r>
              <a:rPr lang="ru-RU" sz="22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Ярко горят они в праздничный вечер!</a:t>
            </a:r>
          </a:p>
          <a:p>
            <a:r>
              <a:rPr lang="ru-RU" sz="22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И на колоннах, как будто отростки,</a:t>
            </a:r>
          </a:p>
          <a:p>
            <a:r>
              <a:rPr lang="ru-RU" sz="22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Как украшенье топорщатся ростры.</a:t>
            </a:r>
          </a:p>
          <a:p>
            <a:r>
              <a:rPr lang="ru-RU" sz="22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Крепят колонны к земле якорями</a:t>
            </a:r>
          </a:p>
          <a:p>
            <a:r>
              <a:rPr lang="ru-RU" sz="22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Бьются в подножие реки волнами:</a:t>
            </a:r>
          </a:p>
          <a:p>
            <a:r>
              <a:rPr lang="ru-RU" sz="22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Волга и Днепр, Волхов, Нева-</a:t>
            </a:r>
          </a:p>
          <a:p>
            <a:r>
              <a:rPr lang="ru-RU" sz="22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Реками наша Россия полна!</a:t>
            </a:r>
            <a:endParaRPr lang="ru-RU" sz="2200" b="1" dirty="0">
              <a:solidFill>
                <a:srgbClr val="210F0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https://atikapro.ru/upload/content/2310191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38214" y="3714753"/>
            <a:ext cx="3905158" cy="2643206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Осенний Петербург\1584385109_9-p-zheltie-osennie-foni-4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099" name="Picture 3" descr="C:\Users\User\Desktop\Осенний Петербург\daec717e85c00a1dad66a77f1245eafb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4214818"/>
            <a:ext cx="4344459" cy="2357454"/>
          </a:xfrm>
          <a:prstGeom prst="rect">
            <a:avLst/>
          </a:prstGeom>
          <a:noFill/>
        </p:spPr>
      </p:pic>
      <p:pic>
        <p:nvPicPr>
          <p:cNvPr id="4100" name="Picture 4" descr="C:\Users\User\Desktop\Осенний Петербург\s1200 (10)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86248" y="285728"/>
            <a:ext cx="4500594" cy="254750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214290"/>
            <a:ext cx="4572000" cy="38164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2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Русский музей</a:t>
            </a:r>
          </a:p>
          <a:p>
            <a:pPr fontAlgn="base"/>
            <a:r>
              <a:rPr lang="ru-RU" sz="2200" b="1" i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Геннадий Рябков</a:t>
            </a:r>
            <a:endParaRPr lang="ru-RU" sz="2200" b="1" dirty="0" smtClean="0">
              <a:solidFill>
                <a:srgbClr val="210F0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22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По залам Русского музея</a:t>
            </a:r>
            <a:br>
              <a:rPr lang="ru-RU" sz="22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Идёт народ на всё глазея.</a:t>
            </a:r>
            <a:br>
              <a:rPr lang="ru-RU" sz="22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Картины, бюсты и скульптуры...</a:t>
            </a:r>
            <a:br>
              <a:rPr lang="ru-RU" sz="22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Всё - для развития культуры.</a:t>
            </a:r>
            <a:br>
              <a:rPr lang="ru-RU" sz="22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Здесь дух истории витает,</a:t>
            </a:r>
            <a:br>
              <a:rPr lang="ru-RU" sz="22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Эпохи в цепь соединяет.</a:t>
            </a:r>
            <a:br>
              <a:rPr lang="ru-RU" sz="22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И не потух огонь искусства,</a:t>
            </a:r>
            <a:br>
              <a:rPr lang="ru-RU" sz="22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Тревожа наши мысли, чувства.</a:t>
            </a:r>
            <a:endParaRPr lang="ru-RU" sz="2200" b="1" dirty="0">
              <a:solidFill>
                <a:srgbClr val="210F0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43438" y="2857496"/>
            <a:ext cx="4214842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Искусство здесь живёт по праву,</a:t>
            </a:r>
            <a:br>
              <a:rPr lang="ru-RU" sz="22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Духовный труд храня и славу.</a:t>
            </a:r>
            <a:br>
              <a:rPr lang="ru-RU" sz="22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И смотрит люд на те творенья,</a:t>
            </a:r>
            <a:br>
              <a:rPr lang="ru-RU" sz="22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Открывши рты от удивленья.</a:t>
            </a:r>
            <a:br>
              <a:rPr lang="ru-RU" sz="22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И мы становимся другими.</a:t>
            </a:r>
            <a:br>
              <a:rPr lang="ru-RU" sz="22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Красивый след оставлен ими,</a:t>
            </a:r>
            <a:br>
              <a:rPr lang="ru-RU" sz="22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Творцами жизненной натуры.</a:t>
            </a:r>
            <a:br>
              <a:rPr lang="ru-RU" sz="22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Картины... бюсты... и скульптуры...</a:t>
            </a:r>
            <a:endParaRPr lang="ru-RU" sz="2200" b="1" dirty="0">
              <a:solidFill>
                <a:srgbClr val="210F0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:\Users\User\Desktop\Осенний Петербург\1584385109_9-p-zheltie-osennie-foni-4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14282" y="357167"/>
            <a:ext cx="4572000" cy="64017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  <a:t>Считалочка  </a:t>
            </a:r>
            <a:r>
              <a:rPr lang="ru-RU" sz="2200" dirty="0" smtClean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  <a:t>Люблю по городу гулять,</a:t>
            </a:r>
            <a:r>
              <a:rPr lang="ru-RU" sz="2200" b="1" dirty="0" smtClean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  <a:t>Люблю смотреть, люблю считать.</a:t>
            </a:r>
            <a:r>
              <a:rPr lang="ru-RU" sz="2200" b="1" dirty="0" smtClean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  <a:t>Невский – раз, Зимний – два,</a:t>
            </a:r>
            <a:r>
              <a:rPr lang="ru-RU" sz="2200" b="1" dirty="0" smtClean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  <a:t>Три – красавица Нева,</a:t>
            </a:r>
            <a:r>
              <a:rPr lang="ru-RU" sz="2200" b="1" dirty="0" smtClean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  <a:t>А четыре – мост Дворцовый,</a:t>
            </a:r>
            <a:r>
              <a:rPr lang="ru-RU" sz="2200" b="1" dirty="0" smtClean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  <a:t>Пять – гуляю по Садовой,</a:t>
            </a:r>
            <a:r>
              <a:rPr lang="ru-RU" sz="2200" b="1" dirty="0" smtClean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  <a:t>Шесть – к </a:t>
            </a:r>
            <a:r>
              <a:rPr lang="ru-RU" sz="2200" b="1" dirty="0" err="1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  <a:t>Исаакию</a:t>
            </a:r>
            <a:r>
              <a:rPr lang="ru-RU" sz="2200" b="1" dirty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  <a:t> схожу</a:t>
            </a:r>
            <a:r>
              <a:rPr lang="ru-RU" sz="2200" b="1" dirty="0" smtClean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  <a:t>И на купол погляжу.</a:t>
            </a:r>
            <a:r>
              <a:rPr lang="ru-RU" sz="2200" b="1" dirty="0" smtClean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  <a:t>Семь – конечно, Летний сад,</a:t>
            </a:r>
            <a:r>
              <a:rPr lang="ru-RU" sz="2200" b="1" dirty="0" smtClean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  <a:t>Как красив его наряд.</a:t>
            </a:r>
            <a:r>
              <a:rPr lang="ru-RU" sz="2200" b="1" dirty="0" smtClean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  <a:t>Восемь – крепость у Невы,</a:t>
            </a:r>
            <a:r>
              <a:rPr lang="ru-RU" sz="2200" b="1" dirty="0" smtClean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  <a:t>были там, наверно, вы.</a:t>
            </a:r>
            <a:r>
              <a:rPr lang="ru-RU" sz="2200" b="1" dirty="0" smtClean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  <a:t>Девять – повстречался мне</a:t>
            </a:r>
            <a:r>
              <a:rPr lang="ru-RU" sz="2200" b="1" dirty="0" smtClean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  <a:t>Медный всадник на коне.</a:t>
            </a:r>
            <a:r>
              <a:rPr lang="ru-RU" sz="2200" b="1" dirty="0" smtClean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  <a:t>Десять – из-за поворота</a:t>
            </a:r>
            <a:r>
              <a:rPr lang="ru-RU" sz="2200" b="1" dirty="0" smtClean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  <a:t>Вижу Нарвские ворота.</a:t>
            </a:r>
            <a:br>
              <a:rPr lang="ru-RU" sz="2200" b="1" dirty="0">
                <a:solidFill>
                  <a:srgbClr val="190C0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1748" name="Picture 4" descr="C:\Users\User\Desktop\Осенний Петербург\i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01253" y="2643182"/>
            <a:ext cx="4757277" cy="3571487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Осенний Петербург\1584385109_9-p-zheltie-osennie-foni-4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85776"/>
            <a:ext cx="9144000" cy="7143776"/>
          </a:xfrm>
          <a:prstGeom prst="rect">
            <a:avLst/>
          </a:prstGeom>
          <a:noFill/>
        </p:spPr>
      </p:pic>
      <p:pic>
        <p:nvPicPr>
          <p:cNvPr id="5123" name="Picture 3" descr="C:\Users\User\Desktop\Осенний Петербург\let-sad2-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29124" y="0"/>
            <a:ext cx="4500594" cy="2834762"/>
          </a:xfrm>
          <a:prstGeom prst="rect">
            <a:avLst/>
          </a:prstGeom>
          <a:noFill/>
        </p:spPr>
      </p:pic>
      <p:pic>
        <p:nvPicPr>
          <p:cNvPr id="5124" name="Picture 4" descr="C:\Users\User\Desktop\Осенний Петербург\album_cover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5563" y="3738094"/>
            <a:ext cx="3944933" cy="3119905"/>
          </a:xfrm>
          <a:prstGeom prst="rect">
            <a:avLst/>
          </a:prstGeom>
          <a:noFill/>
        </p:spPr>
      </p:pic>
      <p:pic>
        <p:nvPicPr>
          <p:cNvPr id="5125" name="Picture 5" descr="C:\Users\User\Desktop\Осенний Петербург\6480839_xlarge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14876" y="3286124"/>
            <a:ext cx="3962792" cy="307181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142852"/>
            <a:ext cx="4572000" cy="246221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2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Есть в Петербурге чудо – сад</a:t>
            </a:r>
          </a:p>
          <a:p>
            <a:r>
              <a:rPr lang="ru-RU" sz="22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Украшен кружевом оград</a:t>
            </a:r>
          </a:p>
          <a:p>
            <a:r>
              <a:rPr lang="ru-RU" sz="22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Дворец в нём есть царя Петра</a:t>
            </a:r>
          </a:p>
          <a:p>
            <a:r>
              <a:rPr lang="ru-RU" sz="22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И статуи, как божества.</a:t>
            </a:r>
          </a:p>
          <a:p>
            <a:r>
              <a:rPr lang="ru-RU" sz="22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В тени аллей, возле оград,</a:t>
            </a:r>
          </a:p>
          <a:p>
            <a:r>
              <a:rPr lang="ru-RU" sz="22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Скажите, что это за сад?  (Летний сад.)</a:t>
            </a:r>
            <a:endParaRPr lang="ru-RU" sz="2200" b="1" dirty="0">
              <a:solidFill>
                <a:srgbClr val="210F0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Осенний Петербург\1584385109_9-p-zheltie-osennie-foni-4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147" name="Picture 3" descr="C:\Users\User\Desktop\Осенний Петербург\s1200 (7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00562" y="357166"/>
            <a:ext cx="4371980" cy="3071834"/>
          </a:xfrm>
          <a:prstGeom prst="rect">
            <a:avLst/>
          </a:prstGeom>
          <a:noFill/>
        </p:spPr>
      </p:pic>
      <p:pic>
        <p:nvPicPr>
          <p:cNvPr id="6148" name="Picture 4" descr="C:\Users\User\Desktop\Осенний Петербург\s1200 (12)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5720" y="3786190"/>
            <a:ext cx="4033185" cy="271464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7158" y="428604"/>
            <a:ext cx="4572000" cy="212365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Площадь эта главная,</a:t>
            </a:r>
          </a:p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Площадь эта славная.</a:t>
            </a:r>
          </a:p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Побывать на ней все рады:</a:t>
            </a:r>
          </a:p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Тут проводятся парады,</a:t>
            </a:r>
          </a:p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Проходят демонстранты,</a:t>
            </a:r>
          </a:p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Играют оркестранты.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357686" y="3929066"/>
            <a:ext cx="4572000" cy="212365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2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Бывают здесь гуляния,</a:t>
            </a:r>
          </a:p>
          <a:p>
            <a:r>
              <a:rPr lang="ru-RU" sz="22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На лошадях катания.</a:t>
            </a:r>
          </a:p>
          <a:p>
            <a:r>
              <a:rPr lang="ru-RU" sz="22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Хоть она и старая,</a:t>
            </a:r>
          </a:p>
          <a:p>
            <a:r>
              <a:rPr lang="ru-RU" sz="22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Но выглядит, как новая,</a:t>
            </a:r>
          </a:p>
          <a:p>
            <a:r>
              <a:rPr lang="ru-RU" sz="22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Площадь наша главная</a:t>
            </a:r>
          </a:p>
          <a:p>
            <a:r>
              <a:rPr lang="ru-RU" sz="22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По имени …         (Дворцовая.)</a:t>
            </a:r>
            <a:endParaRPr lang="ru-RU" sz="2200" b="1" dirty="0">
              <a:solidFill>
                <a:srgbClr val="210F0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Users\User\Desktop\Осенний Петербург\1584385109_9-p-zheltie-osennie-foni-4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4" descr="C:\Users\User\Desktop\Осенний Петербург\s1200 (9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00496" y="285728"/>
            <a:ext cx="4924703" cy="371477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85720" y="357166"/>
            <a:ext cx="3929090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Знаменитая Нева  </a:t>
            </a:r>
            <a:r>
              <a:rPr lang="ru-RU" sz="2400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400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У красавицы Невы</a:t>
            </a:r>
            <a:br>
              <a:rPr lang="ru-RU" sz="22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Ожерелье из листвы</a:t>
            </a:r>
            <a:br>
              <a:rPr lang="ru-RU" sz="22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Из гранитов самых лучших</a:t>
            </a:r>
            <a:br>
              <a:rPr lang="ru-RU" sz="22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Сшито платье на века.</a:t>
            </a:r>
            <a:br>
              <a:rPr lang="ru-RU" sz="22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Но совсем не белоручка</a:t>
            </a:r>
            <a:br>
              <a:rPr lang="ru-RU" sz="22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Знаменитая река:</a:t>
            </a:r>
            <a:br>
              <a:rPr lang="ru-RU" sz="22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Баржи, лодки, пароходы</a:t>
            </a:r>
            <a:br>
              <a:rPr lang="ru-RU" sz="22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На себе несет Нева.</a:t>
            </a:r>
            <a:br>
              <a:rPr lang="ru-RU" sz="22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И в трубе водопроводной</a:t>
            </a:r>
            <a:br>
              <a:rPr lang="ru-RU" sz="22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Тоже плещется Нева.</a:t>
            </a:r>
            <a:br>
              <a:rPr lang="ru-RU" sz="22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210F01"/>
                </a:solidFill>
                <a:latin typeface="Times New Roman" pitchFamily="18" charset="0"/>
                <a:cs typeface="Times New Roman" pitchFamily="18" charset="0"/>
              </a:rPr>
              <a:t>(М. Борисова)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med"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</TotalTime>
  <Words>237</Words>
  <Application>Microsoft Office PowerPoint</Application>
  <PresentationFormat>Экран (4:3)</PresentationFormat>
  <Paragraphs>62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23</cp:revision>
  <dcterms:created xsi:type="dcterms:W3CDTF">2020-07-29T16:24:43Z</dcterms:created>
  <dcterms:modified xsi:type="dcterms:W3CDTF">2020-07-31T09:52:40Z</dcterms:modified>
</cp:coreProperties>
</file>