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5143500" type="screen16x9"/>
  <p:notesSz cx="6858000" cy="9144000"/>
  <p:embeddedFontLst>
    <p:embeddedFont>
      <p:font typeface="Lato" panose="020B0604020202020204" charset="0"/>
      <p:regular r:id="rId17"/>
      <p:bold r:id="rId18"/>
      <p:italic r:id="rId19"/>
      <p:boldItalic r:id="rId20"/>
    </p:embeddedFont>
    <p:embeddedFont>
      <p:font typeface="Raleway" panose="020B0604020202020204" charset="-52"/>
      <p:regular r:id="rId21"/>
      <p:bold r:id="rId22"/>
      <p:italic r:id="rId23"/>
      <p:boldItalic r:id="rId2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07" autoAdjust="0"/>
  </p:normalViewPr>
  <p:slideViewPr>
    <p:cSldViewPr snapToGrid="0">
      <p:cViewPr varScale="1">
        <p:scale>
          <a:sx n="149" d="100"/>
          <a:sy n="149" d="100"/>
        </p:scale>
        <p:origin x="504" y="11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8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7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6008668dae_1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6008668dae_1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6018baed7f_0_9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6018baed7f_0_9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6018baed7f_0_9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Google Shape;176;g6018baed7f_0_9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6018baed7f_0_9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6018baed7f_0_9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600d50daf6_1_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5" name="Google Shape;195;g600d50daf6_1_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600d50daf6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600d50daf6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6008668dae_1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6008668dae_1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600d50daf6_0_25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600d50daf6_0_25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6018baed7f_0_8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6018baed7f_0_8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6018baed7f_0_8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6018baed7f_0_88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600d50daf6_1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600d50daf6_1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6018baed7f_0_9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6018baed7f_0_9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600d50daf6_1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600d50daf6_1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lt2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" name="Google Shape;14;p2"/>
          <p:cNvSpPr txBox="1">
            <a:spLocks noGrp="1"/>
          </p:cNvSpPr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subTitle" idx="1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dk1"/>
        </a:solidFill>
        <a:effectLst/>
      </p:bgPr>
    </p:bg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oogle Shape;74;p11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75" name="Google Shape;75;p11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11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7" name="Google Shape;77;p11"/>
          <p:cNvSpPr txBox="1">
            <a:spLocks noGrp="1"/>
          </p:cNvSpPr>
          <p:nvPr>
            <p:ph type="title" hasCustomPrompt="1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8" name="Google Shape;78;p11"/>
          <p:cNvSpPr txBox="1">
            <a:spLocks noGrp="1"/>
          </p:cNvSpPr>
          <p:nvPr>
            <p:ph type="body" idx="1"/>
          </p:nvPr>
        </p:nvSpPr>
        <p:spPr>
          <a:xfrm>
            <a:off x="729450" y="2272888"/>
            <a:ext cx="7688400" cy="158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9" name="Google Shape;79;p11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2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oogle Shape;18;p3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9" name="Google Shape;19;p3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3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" name="Google Shape;21;p3"/>
          <p:cNvSpPr txBox="1">
            <a:spLocks noGrp="1"/>
          </p:cNvSpPr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5" name="Google Shape;25;p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26" name="Google Shape;26;p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8" name="Google Shape;28;p4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3" name="Google Shape;33;p5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34" name="Google Shape;34;p5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5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6" name="Google Shape;36;p5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body" idx="1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body" idx="2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2" name="Google Shape;42;p6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43" name="Google Shape;43;p6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6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5" name="Google Shape;45;p6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9" name="Google Shape;49;p7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50" name="Google Shape;50;p7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7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2" name="Google Shape;52;p7"/>
          <p:cNvSpPr txBox="1">
            <a:spLocks noGrp="1"/>
          </p:cNvSpPr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body" idx="1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54" name="Google Shape;54;p7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3"/>
        </a:solidFill>
        <a:effectLst/>
      </p:bgPr>
    </p:bg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oogle Shape;56;p8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57" name="Google Shape;57;p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8;p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9" name="Google Shape;59;p8"/>
          <p:cNvSpPr txBox="1">
            <a:spLocks noGrp="1"/>
          </p:cNvSpPr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0" name="Google Shape;60;p8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3" name="Google Shape;63;p9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64" name="Google Shape;64;p9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9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6" name="Google Shape;66;p9"/>
          <p:cNvSpPr txBox="1">
            <a:spLocks noGrp="1"/>
          </p:cNvSpPr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67" name="Google Shape;67;p9"/>
          <p:cNvSpPr txBox="1">
            <a:spLocks noGrp="1"/>
          </p:cNvSpPr>
          <p:nvPr>
            <p:ph type="subTitle" idx="1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68" name="Google Shape;68;p9"/>
          <p:cNvSpPr txBox="1">
            <a:spLocks noGrp="1"/>
          </p:cNvSpPr>
          <p:nvPr>
            <p:ph type="body" idx="2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69" name="Google Shape;69;p9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0"/>
          <p:cNvSpPr txBox="1">
            <a:spLocks noGrp="1"/>
          </p:cNvSpPr>
          <p:nvPr>
            <p:ph type="body" idx="1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>
            <a:endParaRPr/>
          </a:p>
        </p:txBody>
      </p:sp>
      <p:sp>
        <p:nvSpPr>
          <p:cNvPr id="72" name="Google Shape;72;p10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treamline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lvl="2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lvl="3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lvl="4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lvl="5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lvl="6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lvl="7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lvl="8" indent="-29845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3"/>
          <p:cNvSpPr txBox="1">
            <a:spLocks noGrp="1"/>
          </p:cNvSpPr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dirty="0"/>
              <a:t>Вписанная и описанная окружности</a:t>
            </a:r>
            <a:endParaRPr dirty="0"/>
          </a:p>
        </p:txBody>
      </p:sp>
      <p:sp>
        <p:nvSpPr>
          <p:cNvPr id="87" name="Google Shape;87;p13"/>
          <p:cNvSpPr txBox="1">
            <a:spLocks noGrp="1"/>
          </p:cNvSpPr>
          <p:nvPr>
            <p:ph type="subTitle" idx="1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/>
              <a:t>Основные понятия, теоремы, формулы</a:t>
            </a:r>
            <a:endParaRPr sz="18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2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000"/>
              <a:t>Теорема об окружности, описанной около треугольника</a:t>
            </a:r>
            <a:endParaRPr/>
          </a:p>
        </p:txBody>
      </p:sp>
      <p:sp>
        <p:nvSpPr>
          <p:cNvPr id="161" name="Google Shape;161;p22"/>
          <p:cNvSpPr txBox="1">
            <a:spLocks noGrp="1"/>
          </p:cNvSpPr>
          <p:nvPr>
            <p:ph type="body" idx="1"/>
          </p:nvPr>
        </p:nvSpPr>
        <p:spPr>
          <a:xfrm>
            <a:off x="729325" y="2078875"/>
            <a:ext cx="3260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sz="1800" b="1"/>
          </a:p>
          <a:p>
            <a:pPr marL="0" lvl="0" indent="0" algn="just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ru" sz="1800" b="1" u="sng"/>
              <a:t>Теорема:</a:t>
            </a:r>
            <a:r>
              <a:rPr lang="ru" sz="1800" b="1"/>
              <a:t> </a:t>
            </a:r>
            <a:r>
              <a:rPr lang="ru" sz="1800"/>
              <a:t>Около любого треугольника можно описать окружность.</a:t>
            </a:r>
            <a:endParaRPr sz="1800"/>
          </a:p>
        </p:txBody>
      </p:sp>
      <p:sp>
        <p:nvSpPr>
          <p:cNvPr id="162" name="Google Shape;162;p22"/>
          <p:cNvSpPr txBox="1">
            <a:spLocks noGrp="1"/>
          </p:cNvSpPr>
          <p:nvPr>
            <p:ph type="body" idx="2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sp>
        <p:nvSpPr>
          <p:cNvPr id="163" name="Google Shape;163;p22"/>
          <p:cNvSpPr txBox="1"/>
          <p:nvPr/>
        </p:nvSpPr>
        <p:spPr>
          <a:xfrm>
            <a:off x="5566100" y="4367775"/>
            <a:ext cx="1929300" cy="2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i="1">
                <a:latin typeface="Lato"/>
                <a:ea typeface="Lato"/>
                <a:cs typeface="Lato"/>
                <a:sym typeface="Lato"/>
              </a:rPr>
              <a:t>Рис. 5</a:t>
            </a:r>
            <a:endParaRPr i="1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64" name="Google Shape;164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53006" y="2078875"/>
            <a:ext cx="2242395" cy="2261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3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000"/>
              <a:t>Теорема об окружности, описанной около треугольника</a:t>
            </a:r>
            <a:endParaRPr/>
          </a:p>
        </p:txBody>
      </p:sp>
      <p:sp>
        <p:nvSpPr>
          <p:cNvPr id="170" name="Google Shape;170;p23"/>
          <p:cNvSpPr txBox="1">
            <a:spLocks noGrp="1"/>
          </p:cNvSpPr>
          <p:nvPr>
            <p:ph type="body" idx="1"/>
          </p:nvPr>
        </p:nvSpPr>
        <p:spPr>
          <a:xfrm>
            <a:off x="729450" y="2466800"/>
            <a:ext cx="37743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ru" b="1" u="sng"/>
              <a:t>Доказательство</a:t>
            </a:r>
            <a:r>
              <a:rPr lang="ru"/>
              <a:t>: Рассмотрим произвольный треугольник </a:t>
            </a:r>
            <a:r>
              <a:rPr lang="ru" i="1"/>
              <a:t>ABC</a:t>
            </a:r>
            <a:r>
              <a:rPr lang="ru"/>
              <a:t>. Обозначим буквой </a:t>
            </a:r>
            <a:r>
              <a:rPr lang="ru" i="1"/>
              <a:t>O</a:t>
            </a:r>
            <a:r>
              <a:rPr lang="ru"/>
              <a:t> точку пересечения серединных перпендикуляров к его сторонам и соединим ее с вершинами треугольника. Так как точка </a:t>
            </a:r>
            <a:r>
              <a:rPr lang="ru" i="1"/>
              <a:t>O</a:t>
            </a:r>
            <a:r>
              <a:rPr lang="ru"/>
              <a:t> равноудалена от вершин треугольника </a:t>
            </a:r>
            <a:r>
              <a:rPr lang="ru" i="1"/>
              <a:t>ABC</a:t>
            </a:r>
            <a:r>
              <a:rPr lang="ru"/>
              <a:t>, то </a:t>
            </a:r>
            <a:r>
              <a:rPr lang="ru" i="1"/>
              <a:t>OA=OB=OC</a:t>
            </a:r>
            <a:r>
              <a:rPr lang="ru"/>
              <a:t>. Поэтому окружность с центром </a:t>
            </a:r>
            <a:r>
              <a:rPr lang="ru" i="1"/>
              <a:t>O</a:t>
            </a:r>
            <a:r>
              <a:rPr lang="ru"/>
              <a:t> проходит через все три вершины треугольника и, значит, является описанной около треугольника </a:t>
            </a:r>
            <a:r>
              <a:rPr lang="ru" i="1"/>
              <a:t>ABC</a:t>
            </a:r>
            <a:r>
              <a:rPr lang="ru"/>
              <a:t>.</a:t>
            </a:r>
            <a:endParaRPr/>
          </a:p>
        </p:txBody>
      </p:sp>
      <p:sp>
        <p:nvSpPr>
          <p:cNvPr id="171" name="Google Shape;171;p23"/>
          <p:cNvSpPr txBox="1">
            <a:spLocks noGrp="1"/>
          </p:cNvSpPr>
          <p:nvPr>
            <p:ph type="body" idx="2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172" name="Google Shape;172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97356" y="1989288"/>
            <a:ext cx="2242395" cy="2261100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p23"/>
          <p:cNvSpPr txBox="1"/>
          <p:nvPr/>
        </p:nvSpPr>
        <p:spPr>
          <a:xfrm>
            <a:off x="5694225" y="4385825"/>
            <a:ext cx="1482300" cy="24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i="1">
                <a:latin typeface="Lato"/>
                <a:ea typeface="Lato"/>
                <a:cs typeface="Lato"/>
                <a:sym typeface="Lato"/>
              </a:rPr>
              <a:t>Рис. 5</a:t>
            </a:r>
            <a:endParaRPr i="1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4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000"/>
              <a:t>Теорема об окружности, описанной около треугольника</a:t>
            </a:r>
            <a:endParaRPr/>
          </a:p>
        </p:txBody>
      </p:sp>
      <p:sp>
        <p:nvSpPr>
          <p:cNvPr id="179" name="Google Shape;179;p24"/>
          <p:cNvSpPr txBox="1">
            <a:spLocks noGrp="1"/>
          </p:cNvSpPr>
          <p:nvPr>
            <p:ph type="body" idx="1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ru" b="1" u="sng"/>
              <a:t>Замечание 1</a:t>
            </a:r>
            <a:r>
              <a:rPr lang="ru" u="sng"/>
              <a:t>:</a:t>
            </a:r>
            <a:r>
              <a:rPr lang="ru"/>
              <a:t> Около треугольника можно описать только одну окружность.</a:t>
            </a:r>
            <a:endParaRPr/>
          </a:p>
          <a:p>
            <a:pPr marL="0" lvl="0" indent="0" algn="just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ru"/>
              <a:t>В самом деле, допустим, что около треугольниа можно описать две окружности. Тогда центр каждой из них равноудален от его вершин и поэтому совпадает с точкой </a:t>
            </a:r>
            <a:r>
              <a:rPr lang="ru" i="1"/>
              <a:t>O</a:t>
            </a:r>
            <a:r>
              <a:rPr lang="ru"/>
              <a:t> пересечения серединных перпендикуляров к сторонам треугольника, а радиус равен растоянию от точки </a:t>
            </a:r>
            <a:r>
              <a:rPr lang="ru" i="1"/>
              <a:t>O</a:t>
            </a:r>
            <a:r>
              <a:rPr lang="ru"/>
              <a:t> до вершин треугольника. Следовательно, эти окружности совпадают.</a:t>
            </a:r>
            <a:endParaRPr/>
          </a:p>
        </p:txBody>
      </p:sp>
      <p:sp>
        <p:nvSpPr>
          <p:cNvPr id="180" name="Google Shape;180;p24"/>
          <p:cNvSpPr txBox="1">
            <a:spLocks noGrp="1"/>
          </p:cNvSpPr>
          <p:nvPr>
            <p:ph type="body" idx="2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181" name="Google Shape;181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97356" y="1989288"/>
            <a:ext cx="2242395" cy="2261100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24"/>
          <p:cNvSpPr txBox="1"/>
          <p:nvPr/>
        </p:nvSpPr>
        <p:spPr>
          <a:xfrm>
            <a:off x="5666500" y="4441250"/>
            <a:ext cx="1856400" cy="19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i="1">
                <a:latin typeface="Lato"/>
                <a:ea typeface="Lato"/>
                <a:cs typeface="Lato"/>
                <a:sym typeface="Lato"/>
              </a:rPr>
              <a:t>Рис. 5</a:t>
            </a:r>
            <a:endParaRPr i="1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5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000"/>
              <a:t>Окружность, описанная около четырехугольника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8" name="Google Shape;188;p25"/>
          <p:cNvSpPr txBox="1">
            <a:spLocks noGrp="1"/>
          </p:cNvSpPr>
          <p:nvPr>
            <p:ph type="body" idx="1"/>
          </p:nvPr>
        </p:nvSpPr>
        <p:spPr>
          <a:xfrm>
            <a:off x="729325" y="2078875"/>
            <a:ext cx="49371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ru" b="1"/>
              <a:t>Около четырехугольника не всегда можно описать окружност</a:t>
            </a:r>
            <a:r>
              <a:rPr lang="ru"/>
              <a:t>ь.</a:t>
            </a:r>
            <a:endParaRPr/>
          </a:p>
          <a:p>
            <a:pPr marL="457200" lvl="0" indent="-311150" algn="l" rtl="0">
              <a:spcBef>
                <a:spcPts val="1600"/>
              </a:spcBef>
              <a:spcAft>
                <a:spcPts val="0"/>
              </a:spcAft>
              <a:buSzPts val="1300"/>
              <a:buAutoNum type="arabicPeriod"/>
            </a:pPr>
            <a:r>
              <a:rPr lang="ru"/>
              <a:t>В любом вписанном четырехугольнике сумма противоположных углов равна</a:t>
            </a:r>
            <a:r>
              <a:rPr lang="ru">
                <a:solidFill>
                  <a:srgbClr val="666666"/>
                </a:solidFill>
              </a:rPr>
              <a:t> </a:t>
            </a:r>
            <a:r>
              <a:rPr lang="ru" sz="11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180</a:t>
            </a:r>
            <a:r>
              <a:rPr lang="ru" sz="1100" baseline="300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100" baseline="30000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ru"/>
              <a:t>По теореме о вписанном угле, </a:t>
            </a:r>
            <a:endParaRPr/>
          </a:p>
        </p:txBody>
      </p:sp>
      <p:sp>
        <p:nvSpPr>
          <p:cNvPr id="189" name="Google Shape;189;p25"/>
          <p:cNvSpPr txBox="1">
            <a:spLocks noGrp="1"/>
          </p:cNvSpPr>
          <p:nvPr>
            <p:ph type="body" idx="2"/>
          </p:nvPr>
        </p:nvSpPr>
        <p:spPr>
          <a:xfrm>
            <a:off x="5267079" y="2023450"/>
            <a:ext cx="37743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190" name="Google Shape;190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9325" y="3921825"/>
            <a:ext cx="3565574" cy="881750"/>
          </a:xfrm>
          <a:prstGeom prst="rect">
            <a:avLst/>
          </a:prstGeom>
          <a:noFill/>
          <a:ln>
            <a:noFill/>
          </a:ln>
        </p:spPr>
      </p:pic>
      <p:sp>
        <p:nvSpPr>
          <p:cNvPr id="191" name="Google Shape;191;p25"/>
          <p:cNvSpPr txBox="1"/>
          <p:nvPr/>
        </p:nvSpPr>
        <p:spPr>
          <a:xfrm>
            <a:off x="6172250" y="4270900"/>
            <a:ext cx="1482300" cy="18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i="1">
                <a:latin typeface="Lato"/>
                <a:ea typeface="Lato"/>
                <a:cs typeface="Lato"/>
                <a:sym typeface="Lato"/>
              </a:rPr>
              <a:t>Рис. 6</a:t>
            </a:r>
            <a:endParaRPr i="1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92" name="Google Shape;192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66425" y="2078875"/>
            <a:ext cx="2192025" cy="2192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6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Окружность, описанная около четырехугольника</a:t>
            </a:r>
            <a:endParaRPr/>
          </a:p>
        </p:txBody>
      </p:sp>
      <p:sp>
        <p:nvSpPr>
          <p:cNvPr id="198" name="Google Shape;198;p26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ru" sz="1800"/>
              <a:t>2. Если сумма противоположных углов четырехугольника равна </a:t>
            </a:r>
            <a:r>
              <a:rPr lang="ru" sz="18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180</a:t>
            </a:r>
            <a:r>
              <a:rPr lang="ru" sz="1800" baseline="300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r>
              <a:rPr lang="ru" sz="1800"/>
              <a:t>, то около него можно описать окружность.</a:t>
            </a:r>
            <a:endParaRPr sz="1800"/>
          </a:p>
        </p:txBody>
      </p:sp>
      <p:sp>
        <p:nvSpPr>
          <p:cNvPr id="199" name="Google Shape;199;p26"/>
          <p:cNvSpPr txBox="1"/>
          <p:nvPr/>
        </p:nvSpPr>
        <p:spPr>
          <a:xfrm>
            <a:off x="4932225" y="3048000"/>
            <a:ext cx="7337400" cy="855900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4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Вписанная окружность</a:t>
            </a:r>
            <a:endParaRPr/>
          </a:p>
        </p:txBody>
      </p:sp>
      <p:sp>
        <p:nvSpPr>
          <p:cNvPr id="93" name="Google Shape;93;p14"/>
          <p:cNvSpPr txBox="1">
            <a:spLocks noGrp="1"/>
          </p:cNvSpPr>
          <p:nvPr>
            <p:ph type="body" idx="1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 b="1" u="sng"/>
              <a:t>Определение</a:t>
            </a:r>
            <a:r>
              <a:rPr lang="ru" sz="1800" b="1"/>
              <a:t>:</a:t>
            </a:r>
            <a:endParaRPr sz="1800" b="1"/>
          </a:p>
          <a:p>
            <a:pPr marL="0" lvl="0" indent="0" algn="just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ru" sz="1800"/>
              <a:t>Окружность называется вписанной в выпуклый многоугольник, если все стороны многоугольника касаются окружности. Многоугольник в этом случае называется описанным около окружности.</a:t>
            </a:r>
            <a:endParaRPr sz="1800"/>
          </a:p>
          <a:p>
            <a:pPr marL="0" lvl="0" indent="0" algn="just" rtl="0">
              <a:spcBef>
                <a:spcPts val="1600"/>
              </a:spcBef>
              <a:spcAft>
                <a:spcPts val="0"/>
              </a:spcAft>
              <a:buNone/>
            </a:pPr>
            <a:endParaRPr sz="1600"/>
          </a:p>
          <a:p>
            <a:pPr marL="0" lvl="0" indent="0" algn="just" rtl="0">
              <a:spcBef>
                <a:spcPts val="1600"/>
              </a:spcBef>
              <a:spcAft>
                <a:spcPts val="0"/>
              </a:spcAft>
              <a:buNone/>
            </a:pPr>
            <a:endParaRPr sz="1600"/>
          </a:p>
          <a:p>
            <a:pPr marL="0" lvl="0" indent="0" algn="just" rtl="0">
              <a:spcBef>
                <a:spcPts val="1600"/>
              </a:spcBef>
              <a:spcAft>
                <a:spcPts val="0"/>
              </a:spcAft>
              <a:buNone/>
            </a:pPr>
            <a:endParaRPr sz="1600"/>
          </a:p>
          <a:p>
            <a:pPr marL="0" lvl="0" indent="0" algn="just" rtl="0">
              <a:spcBef>
                <a:spcPts val="1600"/>
              </a:spcBef>
              <a:spcAft>
                <a:spcPts val="0"/>
              </a:spcAft>
              <a:buNone/>
            </a:pPr>
            <a:endParaRPr sz="1600"/>
          </a:p>
          <a:p>
            <a:pPr marL="0" lvl="0" indent="0" algn="just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ru" sz="1600"/>
              <a:t>                                            </a:t>
            </a:r>
            <a:endParaRPr sz="1600"/>
          </a:p>
          <a:p>
            <a:pPr marL="0" lvl="0" indent="0" algn="just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ru" sz="1600"/>
              <a:t>     </a:t>
            </a:r>
            <a:endParaRPr sz="1600"/>
          </a:p>
          <a:p>
            <a:pPr marL="0" lvl="0" indent="0" algn="just" rtl="0">
              <a:spcBef>
                <a:spcPts val="1600"/>
              </a:spcBef>
              <a:spcAft>
                <a:spcPts val="1600"/>
              </a:spcAft>
              <a:buNone/>
            </a:pPr>
            <a:endParaRPr sz="1600"/>
          </a:p>
        </p:txBody>
      </p:sp>
      <p:pic>
        <p:nvPicPr>
          <p:cNvPr id="94" name="Google Shape;94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15900" y="1853850"/>
            <a:ext cx="1878575" cy="2228700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14"/>
          <p:cNvSpPr txBox="1"/>
          <p:nvPr/>
        </p:nvSpPr>
        <p:spPr>
          <a:xfrm>
            <a:off x="5306300" y="4082550"/>
            <a:ext cx="3111600" cy="53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b="1" i="1">
                <a:solidFill>
                  <a:srgbClr val="666666"/>
                </a:solidFill>
                <a:latin typeface="Lato"/>
                <a:ea typeface="Lato"/>
                <a:cs typeface="Lato"/>
                <a:sym typeface="Lato"/>
              </a:rPr>
              <a:t>Рис. 1.</a:t>
            </a:r>
            <a:r>
              <a:rPr lang="ru" b="1" i="1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ru" i="1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Окружность, вписанная в пятиугольник ABCDE</a:t>
            </a:r>
            <a:endParaRPr i="1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5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000"/>
              <a:t>Теорема об окружности, вписанной в треугольник</a:t>
            </a:r>
            <a:endParaRPr/>
          </a:p>
        </p:txBody>
      </p:sp>
      <p:sp>
        <p:nvSpPr>
          <p:cNvPr id="101" name="Google Shape;101;p15"/>
          <p:cNvSpPr txBox="1">
            <a:spLocks noGrp="1"/>
          </p:cNvSpPr>
          <p:nvPr>
            <p:ph type="body" idx="1"/>
          </p:nvPr>
        </p:nvSpPr>
        <p:spPr>
          <a:xfrm>
            <a:off x="729325" y="2571900"/>
            <a:ext cx="3774300" cy="176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 u="sng"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ru" sz="1800" b="1" u="sng"/>
              <a:t>Теорема:</a:t>
            </a:r>
            <a:r>
              <a:rPr lang="ru" sz="1800" b="1"/>
              <a:t> </a:t>
            </a:r>
            <a:r>
              <a:rPr lang="ru" sz="1800"/>
              <a:t>В любой треугольник можно вписать окружность.</a:t>
            </a:r>
            <a:endParaRPr sz="1800"/>
          </a:p>
        </p:txBody>
      </p:sp>
      <p:pic>
        <p:nvPicPr>
          <p:cNvPr id="102" name="Google Shape;102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34813" y="2093925"/>
            <a:ext cx="2371725" cy="2724150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5"/>
          <p:cNvSpPr txBox="1"/>
          <p:nvPr/>
        </p:nvSpPr>
        <p:spPr>
          <a:xfrm>
            <a:off x="6242850" y="4496650"/>
            <a:ext cx="2175000" cy="2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i="1">
                <a:latin typeface="Lato"/>
                <a:ea typeface="Lato"/>
                <a:cs typeface="Lato"/>
                <a:sym typeface="Lato"/>
              </a:rPr>
              <a:t>Рис. 2</a:t>
            </a:r>
            <a:endParaRPr i="1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6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000"/>
              <a:t>Теорема об окружности, вписанной в треугольник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p16"/>
          <p:cNvSpPr txBox="1">
            <a:spLocks noGrp="1"/>
          </p:cNvSpPr>
          <p:nvPr>
            <p:ph type="body" idx="2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sp>
        <p:nvSpPr>
          <p:cNvPr id="110" name="Google Shape;110;p16"/>
          <p:cNvSpPr txBox="1">
            <a:spLocks noGrp="1"/>
          </p:cNvSpPr>
          <p:nvPr>
            <p:ph type="body" idx="1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br>
              <a:rPr lang="ru"/>
            </a:br>
            <a:r>
              <a:rPr lang="ru" sz="1400" b="1" u="sng"/>
              <a:t>Доказательство:</a:t>
            </a:r>
            <a:r>
              <a:rPr lang="ru" sz="1400"/>
              <a:t> </a:t>
            </a:r>
            <a:r>
              <a:rPr lang="ru" sz="1400">
                <a:solidFill>
                  <a:srgbClr val="000000"/>
                </a:solidFill>
              </a:rPr>
              <a:t>Рассмотрим произвольный треугольник </a:t>
            </a:r>
            <a:r>
              <a:rPr lang="ru" sz="1400" i="1">
                <a:solidFill>
                  <a:srgbClr val="000000"/>
                </a:solidFill>
              </a:rPr>
              <a:t>ABC</a:t>
            </a:r>
            <a:r>
              <a:rPr lang="ru" sz="1400">
                <a:solidFill>
                  <a:srgbClr val="000000"/>
                </a:solidFill>
              </a:rPr>
              <a:t> и обозначим буквой </a:t>
            </a:r>
            <a:r>
              <a:rPr lang="ru" sz="1400" i="1">
                <a:solidFill>
                  <a:srgbClr val="000000"/>
                </a:solidFill>
              </a:rPr>
              <a:t>O</a:t>
            </a:r>
            <a:r>
              <a:rPr lang="ru" sz="1400">
                <a:solidFill>
                  <a:srgbClr val="000000"/>
                </a:solidFill>
              </a:rPr>
              <a:t> точку пересечения его биссектрис. Точка </a:t>
            </a:r>
            <a:r>
              <a:rPr lang="ru" sz="1400" i="1">
                <a:solidFill>
                  <a:srgbClr val="000000"/>
                </a:solidFill>
              </a:rPr>
              <a:t>O</a:t>
            </a:r>
            <a:r>
              <a:rPr lang="ru" sz="1400">
                <a:solidFill>
                  <a:srgbClr val="000000"/>
                </a:solidFill>
              </a:rPr>
              <a:t> равноудалена от всех сторон треугольника, т.е</a:t>
            </a:r>
            <a:r>
              <a:rPr lang="ru" sz="1400" i="1">
                <a:solidFill>
                  <a:srgbClr val="000000"/>
                </a:solidFill>
              </a:rPr>
              <a:t> OK=OL=OM</a:t>
            </a:r>
            <a:r>
              <a:rPr lang="ru" sz="1400">
                <a:solidFill>
                  <a:srgbClr val="000000"/>
                </a:solidFill>
              </a:rPr>
              <a:t>. где </a:t>
            </a:r>
            <a:r>
              <a:rPr lang="ru" sz="1400" i="1">
                <a:solidFill>
                  <a:srgbClr val="000000"/>
                </a:solidFill>
              </a:rPr>
              <a:t>OK, OL</a:t>
            </a:r>
            <a:r>
              <a:rPr lang="ru" sz="1400">
                <a:solidFill>
                  <a:srgbClr val="000000"/>
                </a:solidFill>
              </a:rPr>
              <a:t> и </a:t>
            </a:r>
            <a:r>
              <a:rPr lang="ru" sz="1400" i="1">
                <a:solidFill>
                  <a:srgbClr val="000000"/>
                </a:solidFill>
              </a:rPr>
              <a:t>OM</a:t>
            </a:r>
            <a:r>
              <a:rPr lang="ru" sz="1400">
                <a:solidFill>
                  <a:srgbClr val="000000"/>
                </a:solidFill>
              </a:rPr>
              <a:t> – перпендикуляры из точки </a:t>
            </a:r>
            <a:r>
              <a:rPr lang="ru" sz="1400" i="1">
                <a:solidFill>
                  <a:srgbClr val="000000"/>
                </a:solidFill>
              </a:rPr>
              <a:t>O</a:t>
            </a:r>
            <a:r>
              <a:rPr lang="ru" sz="1400">
                <a:solidFill>
                  <a:srgbClr val="000000"/>
                </a:solidFill>
              </a:rPr>
              <a:t> к сторонам </a:t>
            </a:r>
            <a:r>
              <a:rPr lang="ru" sz="1400" i="1">
                <a:solidFill>
                  <a:srgbClr val="000000"/>
                </a:solidFill>
              </a:rPr>
              <a:t>AB, BC </a:t>
            </a:r>
            <a:r>
              <a:rPr lang="ru" sz="1400">
                <a:solidFill>
                  <a:srgbClr val="000000"/>
                </a:solidFill>
              </a:rPr>
              <a:t>и</a:t>
            </a:r>
            <a:r>
              <a:rPr lang="ru" sz="1400" i="1">
                <a:solidFill>
                  <a:srgbClr val="000000"/>
                </a:solidFill>
              </a:rPr>
              <a:t> AC</a:t>
            </a:r>
            <a:r>
              <a:rPr lang="ru" sz="1400">
                <a:solidFill>
                  <a:srgbClr val="000000"/>
                </a:solidFill>
              </a:rPr>
              <a:t> соответственно. Значит, </a:t>
            </a:r>
            <a:r>
              <a:rPr lang="ru" sz="1400" i="1">
                <a:solidFill>
                  <a:srgbClr val="000000"/>
                </a:solidFill>
              </a:rPr>
              <a:t>O</a:t>
            </a:r>
            <a:r>
              <a:rPr lang="ru" sz="1400">
                <a:solidFill>
                  <a:srgbClr val="000000"/>
                </a:solidFill>
              </a:rPr>
              <a:t> – центр окружности, а </a:t>
            </a:r>
            <a:r>
              <a:rPr lang="ru" sz="1400" i="1">
                <a:solidFill>
                  <a:srgbClr val="000000"/>
                </a:solidFill>
              </a:rPr>
              <a:t>AB, BC, AC</a:t>
            </a:r>
            <a:r>
              <a:rPr lang="ru" sz="1400">
                <a:solidFill>
                  <a:srgbClr val="000000"/>
                </a:solidFill>
              </a:rPr>
              <a:t> – касательные к ней. Таким образом, окружность вписана в треугольник </a:t>
            </a:r>
            <a:r>
              <a:rPr lang="ru" sz="1400" i="1">
                <a:solidFill>
                  <a:srgbClr val="000000"/>
                </a:solidFill>
              </a:rPr>
              <a:t>ABC</a:t>
            </a:r>
            <a:r>
              <a:rPr lang="ru" sz="1400">
                <a:solidFill>
                  <a:srgbClr val="000000"/>
                </a:solidFill>
              </a:rPr>
              <a:t>.</a:t>
            </a:r>
            <a:endParaRPr sz="14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1" name="Google Shape;111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93263" y="2010800"/>
            <a:ext cx="2371725" cy="2724150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16"/>
          <p:cNvSpPr txBox="1"/>
          <p:nvPr/>
        </p:nvSpPr>
        <p:spPr>
          <a:xfrm>
            <a:off x="5860475" y="4565000"/>
            <a:ext cx="1731900" cy="2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i="1">
                <a:latin typeface="Lato"/>
                <a:ea typeface="Lato"/>
                <a:cs typeface="Lato"/>
                <a:sym typeface="Lato"/>
              </a:rPr>
              <a:t>Рис. 2</a:t>
            </a:r>
            <a:endParaRPr i="1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7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000"/>
              <a:t>Теорема об окружности, вписанной в треугольник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118;p17"/>
          <p:cNvSpPr txBox="1">
            <a:spLocks noGrp="1"/>
          </p:cNvSpPr>
          <p:nvPr>
            <p:ph type="body" idx="1"/>
          </p:nvPr>
        </p:nvSpPr>
        <p:spPr>
          <a:xfrm>
            <a:off x="729450" y="2479975"/>
            <a:ext cx="7688700" cy="239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 b="1" u="sng"/>
              <a:t>Замечание 1:</a:t>
            </a:r>
            <a:r>
              <a:rPr lang="ru" sz="1800" b="1"/>
              <a:t> </a:t>
            </a:r>
            <a:r>
              <a:rPr lang="ru" sz="1800"/>
              <a:t>В треугольник можно вписать только одну окружность.</a:t>
            </a:r>
            <a:endParaRPr sz="1800"/>
          </a:p>
          <a:p>
            <a:pPr marL="0" lvl="0" indent="0" algn="just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ru" sz="1600"/>
              <a:t>В самом деле, предположим, что в треугольник можно вписать две окружности. Тогда центр каждой окружности равноудален от сторон треугольника и, значит, совпадает с точкой </a:t>
            </a:r>
            <a:r>
              <a:rPr lang="ru" sz="1600" i="1"/>
              <a:t>O</a:t>
            </a:r>
            <a:r>
              <a:rPr lang="ru" sz="1600"/>
              <a:t> пересечения биссектрис треугольника, а радиус равен расстоянию от точки </a:t>
            </a:r>
            <a:r>
              <a:rPr lang="ru" sz="1600" i="1"/>
              <a:t>O</a:t>
            </a:r>
            <a:r>
              <a:rPr lang="ru" sz="1600"/>
              <a:t> до сторон треугольника. Следовательно, эти окружности совпадают.</a:t>
            </a:r>
            <a:endParaRPr sz="1600"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sz="16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8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000"/>
              <a:t>Теорема об окружности, вписанной в треугольник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24" name="Google Shape;124;p18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37743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just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ru" sz="1400" b="1" u="sng"/>
              <a:t>Замечание 2:</a:t>
            </a:r>
            <a:r>
              <a:rPr lang="ru" sz="1400" b="1"/>
              <a:t> </a:t>
            </a:r>
            <a:r>
              <a:rPr lang="ru" sz="1400"/>
              <a:t>Площадь треугольника равна произведению его полупериметра на радиус вписанной в него окружности.</a:t>
            </a:r>
            <a:endParaRPr sz="1400"/>
          </a:p>
          <a:p>
            <a:pPr marL="0" lvl="0" indent="0" algn="just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595959"/>
                </a:solidFill>
              </a:rPr>
              <a:t>Рассмотрим треугольники </a:t>
            </a:r>
            <a:r>
              <a:rPr lang="ru" sz="1400" i="1">
                <a:solidFill>
                  <a:srgbClr val="595959"/>
                </a:solidFill>
              </a:rPr>
              <a:t>ABO, BCO</a:t>
            </a:r>
            <a:r>
              <a:rPr lang="ru" sz="1400">
                <a:solidFill>
                  <a:srgbClr val="595959"/>
                </a:solidFill>
              </a:rPr>
              <a:t> и </a:t>
            </a:r>
            <a:r>
              <a:rPr lang="ru" sz="1400" i="1">
                <a:solidFill>
                  <a:srgbClr val="595959"/>
                </a:solidFill>
              </a:rPr>
              <a:t>CAO.</a:t>
            </a:r>
            <a:r>
              <a:rPr lang="ru" sz="1400">
                <a:solidFill>
                  <a:srgbClr val="595959"/>
                </a:solidFill>
              </a:rPr>
              <a:t> Радиусы вписанной окружности являются высотами этих треугольников. Тогда </a:t>
            </a:r>
            <a:endParaRPr sz="1400">
              <a:solidFill>
                <a:srgbClr val="595959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1400">
              <a:solidFill>
                <a:srgbClr val="595959"/>
              </a:solidFill>
            </a:endParaRPr>
          </a:p>
        </p:txBody>
      </p:sp>
      <p:sp>
        <p:nvSpPr>
          <p:cNvPr id="125" name="Google Shape;125;p18"/>
          <p:cNvSpPr txBox="1">
            <a:spLocks noGrp="1"/>
          </p:cNvSpPr>
          <p:nvPr>
            <p:ph type="body" idx="2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126" name="Google Shape;126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93263" y="2010800"/>
            <a:ext cx="2371725" cy="2724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18"/>
          <p:cNvPicPr preferRelativeResize="0"/>
          <p:nvPr/>
        </p:nvPicPr>
        <p:blipFill rotWithShape="1">
          <a:blip r:embed="rId4">
            <a:alphaModFix/>
          </a:blip>
          <a:srcRect l="-14590" r="-25976" b="-40567"/>
          <a:stretch/>
        </p:blipFill>
        <p:spPr>
          <a:xfrm>
            <a:off x="626800" y="4243025"/>
            <a:ext cx="4227975" cy="1077125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18"/>
          <p:cNvSpPr txBox="1"/>
          <p:nvPr/>
        </p:nvSpPr>
        <p:spPr>
          <a:xfrm>
            <a:off x="5971300" y="4336475"/>
            <a:ext cx="1939500" cy="23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i="1">
                <a:latin typeface="Lato"/>
                <a:ea typeface="Lato"/>
                <a:cs typeface="Lato"/>
                <a:sym typeface="Lato"/>
              </a:rPr>
              <a:t>Рис. 2</a:t>
            </a:r>
            <a:endParaRPr i="1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9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Окружность, вписанная в четырехугольник</a:t>
            </a:r>
            <a:endParaRPr/>
          </a:p>
        </p:txBody>
      </p:sp>
      <p:sp>
        <p:nvSpPr>
          <p:cNvPr id="134" name="Google Shape;134;p19"/>
          <p:cNvSpPr txBox="1">
            <a:spLocks noGrp="1"/>
          </p:cNvSpPr>
          <p:nvPr>
            <p:ph type="body" idx="1"/>
          </p:nvPr>
        </p:nvSpPr>
        <p:spPr>
          <a:xfrm>
            <a:off x="797700" y="1937700"/>
            <a:ext cx="37743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 b="1"/>
              <a:t>В четырехугольник не всегда можно вписать окружность.</a:t>
            </a:r>
            <a:endParaRPr sz="1400" b="1"/>
          </a:p>
          <a:p>
            <a:pPr marL="457200" lvl="0" indent="-317500" algn="just" rtl="0"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400"/>
              <a:buAutoNum type="arabicPeriod"/>
            </a:pPr>
            <a:r>
              <a:rPr lang="ru" sz="1400">
                <a:solidFill>
                  <a:srgbClr val="666666"/>
                </a:solidFill>
                <a:highlight>
                  <a:srgbClr val="FFFFFF"/>
                </a:highlight>
              </a:rPr>
              <a:t>Если в четырехугольник можно вписать окружность, то суммы его противоположных сторон равны.</a:t>
            </a:r>
            <a:endParaRPr sz="1400">
              <a:solidFill>
                <a:srgbClr val="666666"/>
              </a:solidFill>
              <a:highlight>
                <a:srgbClr val="FFFFFF"/>
              </a:highlight>
            </a:endParaRPr>
          </a:p>
          <a:p>
            <a:pPr marL="0" lvl="0" indent="0" algn="just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666666"/>
                </a:solidFill>
                <a:highlight>
                  <a:srgbClr val="FFFFFF"/>
                </a:highlight>
              </a:rPr>
              <a:t>На рис. 3 одними и теми же буквами обозначены равные отрезки касательных. В самом деле </a:t>
            </a:r>
            <a:br>
              <a:rPr lang="ru" sz="1400">
                <a:solidFill>
                  <a:srgbClr val="666666"/>
                </a:solidFill>
                <a:highlight>
                  <a:srgbClr val="FFFFFF"/>
                </a:highlight>
              </a:rPr>
            </a:br>
            <a:r>
              <a:rPr lang="ru" sz="1400" i="1">
                <a:solidFill>
                  <a:srgbClr val="666666"/>
                </a:solidFill>
                <a:highlight>
                  <a:srgbClr val="FFFFFF"/>
                </a:highlight>
              </a:rPr>
              <a:t>AB + CD =x+y+u+z,</a:t>
            </a:r>
            <a:br>
              <a:rPr lang="ru" sz="1400" i="1">
                <a:solidFill>
                  <a:srgbClr val="666666"/>
                </a:solidFill>
                <a:highlight>
                  <a:srgbClr val="FFFFFF"/>
                </a:highlight>
              </a:rPr>
            </a:br>
            <a:r>
              <a:rPr lang="ru" sz="1400" i="1">
                <a:solidFill>
                  <a:srgbClr val="666666"/>
                </a:solidFill>
                <a:highlight>
                  <a:srgbClr val="FFFFFF"/>
                </a:highlight>
              </a:rPr>
              <a:t>BC + AD =x+y+u+z</a:t>
            </a:r>
            <a:r>
              <a:rPr lang="ru" sz="1400">
                <a:solidFill>
                  <a:srgbClr val="666666"/>
                </a:solidFill>
                <a:highlight>
                  <a:srgbClr val="FFFFFF"/>
                </a:highlight>
              </a:rPr>
              <a:t>, </a:t>
            </a:r>
            <a:br>
              <a:rPr lang="ru" sz="1400">
                <a:solidFill>
                  <a:srgbClr val="666666"/>
                </a:solidFill>
                <a:highlight>
                  <a:srgbClr val="FFFFFF"/>
                </a:highlight>
              </a:rPr>
            </a:br>
            <a:r>
              <a:rPr lang="ru" sz="1400">
                <a:solidFill>
                  <a:srgbClr val="666666"/>
                </a:solidFill>
                <a:highlight>
                  <a:srgbClr val="FFFFFF"/>
                </a:highlight>
              </a:rPr>
              <a:t>поэтому </a:t>
            </a:r>
            <a:r>
              <a:rPr lang="ru" sz="1400" i="1">
                <a:solidFill>
                  <a:srgbClr val="666666"/>
                </a:solidFill>
                <a:highlight>
                  <a:srgbClr val="FFFFFF"/>
                </a:highlight>
              </a:rPr>
              <a:t>AB + CD=BC + AD</a:t>
            </a:r>
            <a:r>
              <a:rPr lang="ru" sz="1400">
                <a:solidFill>
                  <a:srgbClr val="666666"/>
                </a:solidFill>
                <a:highlight>
                  <a:srgbClr val="FFFFFF"/>
                </a:highlight>
              </a:rPr>
              <a:t>. </a:t>
            </a:r>
            <a:endParaRPr sz="1400">
              <a:solidFill>
                <a:srgbClr val="666666"/>
              </a:solidFill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ru" sz="1800">
                <a:solidFill>
                  <a:srgbClr val="666666"/>
                </a:solidFill>
                <a:highlight>
                  <a:srgbClr val="FFFFFF"/>
                </a:highlight>
              </a:rPr>
              <a:t> </a:t>
            </a:r>
            <a:endParaRPr sz="1800">
              <a:solidFill>
                <a:srgbClr val="666666"/>
              </a:solidFill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sz="1800">
              <a:solidFill>
                <a:srgbClr val="666666"/>
              </a:solidFill>
              <a:highlight>
                <a:srgbClr val="FFFFFF"/>
              </a:highlight>
            </a:endParaRPr>
          </a:p>
          <a:p>
            <a:pPr marL="45720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sz="1800"/>
          </a:p>
          <a:p>
            <a:pPr marL="45720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sz="1800"/>
          </a:p>
        </p:txBody>
      </p:sp>
      <p:sp>
        <p:nvSpPr>
          <p:cNvPr id="135" name="Google Shape;135;p19"/>
          <p:cNvSpPr txBox="1">
            <a:spLocks noGrp="1"/>
          </p:cNvSpPr>
          <p:nvPr>
            <p:ph type="body" idx="2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sp>
        <p:nvSpPr>
          <p:cNvPr id="136" name="Google Shape;136;p19"/>
          <p:cNvSpPr txBox="1"/>
          <p:nvPr/>
        </p:nvSpPr>
        <p:spPr>
          <a:xfrm>
            <a:off x="5043075" y="4426450"/>
            <a:ext cx="1482300" cy="19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i="1">
                <a:latin typeface="Lato"/>
                <a:ea typeface="Lato"/>
                <a:cs typeface="Lato"/>
                <a:sym typeface="Lato"/>
              </a:rPr>
              <a:t>Рис. 3</a:t>
            </a:r>
            <a:endParaRPr i="1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37" name="Google Shape;137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62238" y="1911100"/>
            <a:ext cx="2828925" cy="2428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0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Окружность, вписанная в четырехугольник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3" name="Google Shape;143;p20"/>
          <p:cNvSpPr txBox="1">
            <a:spLocks noGrp="1"/>
          </p:cNvSpPr>
          <p:nvPr>
            <p:ph type="body" idx="1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  <a:p>
            <a:pPr marL="0" lvl="0" indent="0" algn="just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ru" sz="1800"/>
              <a:t>2. Если суммы противоположных сторон выпуклого четырехугольника равны, то в него можно вписать окружность.</a:t>
            </a:r>
            <a:endParaRPr sz="1800"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sz="1800"/>
          </a:p>
        </p:txBody>
      </p:sp>
      <p:sp>
        <p:nvSpPr>
          <p:cNvPr id="144" name="Google Shape;144;p20"/>
          <p:cNvSpPr txBox="1">
            <a:spLocks noGrp="1"/>
          </p:cNvSpPr>
          <p:nvPr>
            <p:ph type="body" idx="2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145" name="Google Shape;145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82113" y="1994988"/>
            <a:ext cx="2828925" cy="2428875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20"/>
          <p:cNvSpPr txBox="1"/>
          <p:nvPr/>
        </p:nvSpPr>
        <p:spPr>
          <a:xfrm>
            <a:off x="5250875" y="4423875"/>
            <a:ext cx="1662600" cy="24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i="1">
                <a:latin typeface="Lato"/>
                <a:ea typeface="Lato"/>
                <a:cs typeface="Lato"/>
                <a:sym typeface="Lato"/>
              </a:rPr>
              <a:t>Рис. 3</a:t>
            </a:r>
            <a:endParaRPr i="1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1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Описанная окружность</a:t>
            </a:r>
            <a:endParaRPr/>
          </a:p>
        </p:txBody>
      </p:sp>
      <p:sp>
        <p:nvSpPr>
          <p:cNvPr id="152" name="Google Shape;152;p21"/>
          <p:cNvSpPr txBox="1">
            <a:spLocks noGrp="1"/>
          </p:cNvSpPr>
          <p:nvPr>
            <p:ph type="body" idx="1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 b="1" u="sng"/>
              <a:t>Определение</a:t>
            </a:r>
            <a:r>
              <a:rPr lang="ru" sz="1800" b="1"/>
              <a:t>:</a:t>
            </a:r>
            <a:endParaRPr u="sng"/>
          </a:p>
          <a:p>
            <a:pPr marL="0" lvl="0" indent="0" algn="just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ru" sz="1800"/>
              <a:t>Окружность называется описанной около многоугольника, если все вершины многоугольника лежат на окружности.</a:t>
            </a:r>
            <a:endParaRPr sz="180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ru"/>
              <a:t> </a:t>
            </a:r>
            <a:endParaRPr/>
          </a:p>
          <a:p>
            <a:pPr marL="0" marR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153" name="Google Shape;153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69925" y="1810525"/>
            <a:ext cx="2095500" cy="2095500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p21"/>
          <p:cNvSpPr txBox="1">
            <a:spLocks noGrp="1"/>
          </p:cNvSpPr>
          <p:nvPr>
            <p:ph type="body" idx="2"/>
          </p:nvPr>
        </p:nvSpPr>
        <p:spPr>
          <a:xfrm>
            <a:off x="6054426" y="2078875"/>
            <a:ext cx="2363400" cy="155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sp>
        <p:nvSpPr>
          <p:cNvPr id="155" name="Google Shape;155;p21"/>
          <p:cNvSpPr txBox="1"/>
          <p:nvPr/>
        </p:nvSpPr>
        <p:spPr>
          <a:xfrm>
            <a:off x="5112300" y="4174375"/>
            <a:ext cx="30342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i="1">
                <a:solidFill>
                  <a:srgbClr val="666666"/>
                </a:solidFill>
                <a:latin typeface="Lato"/>
                <a:ea typeface="Lato"/>
                <a:cs typeface="Lato"/>
                <a:sym typeface="Lato"/>
              </a:rPr>
              <a:t>Рис. 4.</a:t>
            </a:r>
            <a:r>
              <a:rPr lang="ru" i="1"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ru" i="1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Окружность, описанная около восьмиугольника </a:t>
            </a:r>
            <a:endParaRPr i="1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625</Words>
  <Application>Microsoft Office PowerPoint</Application>
  <PresentationFormat>Экран (16:9)</PresentationFormat>
  <Paragraphs>67</Paragraphs>
  <Slides>14</Slides>
  <Notes>14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Lato</vt:lpstr>
      <vt:lpstr>Arial</vt:lpstr>
      <vt:lpstr>Raleway</vt:lpstr>
      <vt:lpstr>Streamline</vt:lpstr>
      <vt:lpstr>Вписанная и описанная окружности</vt:lpstr>
      <vt:lpstr>Вписанная окружность</vt:lpstr>
      <vt:lpstr>Теорема об окружности, вписанной в треугольник</vt:lpstr>
      <vt:lpstr>Теорема об окружности, вписанной в треугольник </vt:lpstr>
      <vt:lpstr>Теорема об окружности, вписанной в треугольник </vt:lpstr>
      <vt:lpstr>Теорема об окружности, вписанной в треугольник </vt:lpstr>
      <vt:lpstr>Окружность, вписанная в четырехугольник</vt:lpstr>
      <vt:lpstr>Окружность, вписанная в четырехугольник    </vt:lpstr>
      <vt:lpstr>Описанная окружность</vt:lpstr>
      <vt:lpstr>Теорема об окружности, описанной около треугольника</vt:lpstr>
      <vt:lpstr>Теорема об окружности, описанной около треугольника</vt:lpstr>
      <vt:lpstr>Теорема об окружности, описанной около треугольника</vt:lpstr>
      <vt:lpstr>Окружность, описанная около четырехугольника </vt:lpstr>
      <vt:lpstr>Окружность, описанная около четырехугольника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Вписанная и описанная окружности</dc:title>
  <dc:creator>korzh</dc:creator>
  <cp:lastModifiedBy>Nataliia Korzhemanova</cp:lastModifiedBy>
  <cp:revision>1</cp:revision>
  <dcterms:modified xsi:type="dcterms:W3CDTF">2020-04-21T20:38:22Z</dcterms:modified>
</cp:coreProperties>
</file>