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8" r:id="rId3"/>
    <p:sldId id="275" r:id="rId4"/>
    <p:sldId id="259" r:id="rId5"/>
    <p:sldId id="276" r:id="rId6"/>
    <p:sldId id="277" r:id="rId7"/>
    <p:sldId id="278" r:id="rId8"/>
    <p:sldId id="260" r:id="rId9"/>
    <p:sldId id="279" r:id="rId10"/>
    <p:sldId id="280" r:id="rId11"/>
    <p:sldId id="286" r:id="rId12"/>
    <p:sldId id="261" r:id="rId13"/>
    <p:sldId id="281" r:id="rId14"/>
    <p:sldId id="282" r:id="rId15"/>
    <p:sldId id="287" r:id="rId16"/>
    <p:sldId id="262" r:id="rId17"/>
    <p:sldId id="283" r:id="rId18"/>
    <p:sldId id="288" r:id="rId19"/>
    <p:sldId id="263" r:id="rId20"/>
    <p:sldId id="265" r:id="rId21"/>
    <p:sldId id="284" r:id="rId22"/>
    <p:sldId id="266" r:id="rId23"/>
    <p:sldId id="285" r:id="rId24"/>
    <p:sldId id="264"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7A6334-58AA-4C1B-B22F-73DC834DCA31}" type="datetimeFigureOut">
              <a:rPr lang="ru-RU" smtClean="0"/>
              <a:pPr/>
              <a:t>01.08.2020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2B9A8-A7AA-4124-9CAD-D8A9BBDF3B3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E12B9A8-A7AA-4124-9CAD-D8A9BBDF3B39}" type="slidenum">
              <a:rPr lang="ru-RU" smtClean="0"/>
              <a:pPr/>
              <a:t>10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E12B9A8-A7AA-4124-9CAD-D8A9BBDF3B39}"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1571612"/>
            <a:ext cx="7772400" cy="1470025"/>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lvl1pPr>
              <a:defRPr b="1" cap="all" spc="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500166" y="3429000"/>
            <a:ext cx="6400800" cy="1752600"/>
          </a:xfrm>
        </p:spPr>
        <p:txBody>
          <a:bodyPr/>
          <a:lstStyle>
            <a:lvl1pPr marL="0" indent="0" algn="ctr">
              <a:buNone/>
              <a:defRPr b="1">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Дата 3"/>
          <p:cNvSpPr>
            <a:spLocks noGrp="1"/>
          </p:cNvSpPr>
          <p:nvPr>
            <p:ph type="dt" sz="half" idx="10"/>
          </p:nvPr>
        </p:nvSpPr>
        <p:spPr/>
        <p:txBody>
          <a:bodyPr/>
          <a:lstStyle>
            <a:lvl1pPr>
              <a:defRPr/>
            </a:lvl1pPr>
          </a:lstStyle>
          <a:p>
            <a:pPr>
              <a:defRPr/>
            </a:pPr>
            <a:fld id="{14A3B6EF-712F-458D-8FDB-98A1D68F0C37}" type="datetimeFigureOut">
              <a:rPr lang="ru-RU"/>
              <a:pPr>
                <a:defRPr/>
              </a:pPr>
              <a:t>01.08.2020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9F3E2AB-C9E5-49BD-B9C4-DC0302F85C6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99A3529-1424-4618-9A4F-07806874CD73}" type="datetimeFigureOut">
              <a:rPr lang="ru-RU"/>
              <a:pPr>
                <a:defRPr/>
              </a:pPr>
              <a:t>01.08.2020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53CA605-0CBF-46B6-AC1B-C96B288171F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0A29824-1AB9-4289-BB6D-7505E0D904B7}" type="datetimeFigureOut">
              <a:rPr lang="ru-RU"/>
              <a:pPr>
                <a:defRPr/>
              </a:pPr>
              <a:t>01.08.2020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FBD4B35-31D5-4263-B103-01A0C7AE70B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EAEC26D-903A-47C1-B565-3029D91B07E9}" type="datetimeFigureOut">
              <a:rPr lang="ru-RU"/>
              <a:pPr>
                <a:defRPr/>
              </a:pPr>
              <a:t>01.08.2020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8219FE9-FA30-48FB-AC42-ED35AAA94E3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D4CEFBA-EBFF-4355-ABEC-CE0EF6ECC698}" type="datetimeFigureOut">
              <a:rPr lang="ru-RU"/>
              <a:pPr>
                <a:defRPr/>
              </a:pPr>
              <a:t>01.08.2020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57DEB8A-AC02-4049-BDF1-0B3BCD49F41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A8C1AACE-8445-4AF2-8027-745732375628}" type="datetimeFigureOut">
              <a:rPr lang="ru-RU"/>
              <a:pPr>
                <a:defRPr/>
              </a:pPr>
              <a:t>01.08.2020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AB2E80C-2F45-4AD3-A674-B35618FCFB9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B669C03D-ADBD-49E7-8A12-4197890024CE}" type="datetimeFigureOut">
              <a:rPr lang="ru-RU"/>
              <a:pPr>
                <a:defRPr/>
              </a:pPr>
              <a:t>01.08.2020</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DE2AEA5C-0249-42CE-8DA9-7A1EBA42DE3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A3599E91-F49B-4EEE-A4FB-7A04F2D0A9F2}" type="datetimeFigureOut">
              <a:rPr lang="ru-RU"/>
              <a:pPr>
                <a:defRPr/>
              </a:pPr>
              <a:t>01.08.2020</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2194E1C9-A9D6-4021-9EC2-6AABCA07B81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C81724A-61CB-4494-B980-4A023BD0DB30}" type="datetimeFigureOut">
              <a:rPr lang="ru-RU"/>
              <a:pPr>
                <a:defRPr/>
              </a:pPr>
              <a:t>01.08.2020</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C2EF65EF-BCCC-4BB0-81B4-914AA443C69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26F23A9-5D25-4855-A906-8B6D4A35432D}" type="datetimeFigureOut">
              <a:rPr lang="ru-RU"/>
              <a:pPr>
                <a:defRPr/>
              </a:pPr>
              <a:t>01.08.2020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AD1EDB0-725D-45CD-B590-BEDA98C542C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6E26F69-D92E-4907-9CED-D9D1493A1817}" type="datetimeFigureOut">
              <a:rPr lang="ru-RU"/>
              <a:pPr>
                <a:defRPr/>
              </a:pPr>
              <a:t>01.08.2020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B3CEB16-F229-4093-BBF6-7D3B5250871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813" y="274638"/>
            <a:ext cx="7572375" cy="1143000"/>
          </a:xfrm>
          <a:prstGeom prst="rect">
            <a:avLst/>
          </a:prstGeom>
        </p:spPr>
        <p:txBody>
          <a:bodyPr vert="horz" lIns="91440" tIns="45720" rIns="91440" bIns="45720" rtlCol="0" anchor="ctr">
            <a:normAutofit/>
            <a:scene3d>
              <a:camera prst="orthographicFront"/>
              <a:lightRig rig="threePt" dir="t"/>
            </a:scene3d>
            <a:sp3d extrusionH="57150">
              <a:bevelT w="38100" h="38100" prst="angle"/>
            </a:sp3d>
          </a:bodyPr>
          <a:lstStyle/>
          <a:p>
            <a:r>
              <a:rPr lang="ru-RU" dirty="0" smtClean="0"/>
              <a:t>Образец заголовка</a:t>
            </a:r>
            <a:endParaRPr lang="ru-RU" dirty="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48C2B20-5E9E-4207-8B2D-F1BF02201BF2}" type="datetimeFigureOut">
              <a:rPr lang="ru-RU"/>
              <a:pPr>
                <a:defRPr/>
              </a:pPr>
              <a:t>01.08.2020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6E8260A-8536-452A-89DF-93CD7236E36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ctr" rtl="0" eaLnBrk="0" fontAlgn="base" hangingPunct="0">
        <a:spcBef>
          <a:spcPct val="0"/>
        </a:spcBef>
        <a:spcAft>
          <a:spcPct val="0"/>
        </a:spcAft>
        <a:defRPr sz="4400" b="1" kern="120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mj-cs"/>
        </a:defRPr>
      </a:lvl1pPr>
      <a:lvl2pPr algn="ctr" rtl="0" eaLnBrk="0" fontAlgn="base" hangingPunct="0">
        <a:spcBef>
          <a:spcPct val="0"/>
        </a:spcBef>
        <a:spcAft>
          <a:spcPct val="0"/>
        </a:spcAft>
        <a:defRPr sz="4400" b="1">
          <a:solidFill>
            <a:schemeClr val="tx1"/>
          </a:solidFill>
          <a:latin typeface="Calibri" pitchFamily="34" charset="0"/>
        </a:defRPr>
      </a:lvl2pPr>
      <a:lvl3pPr algn="ctr" rtl="0" eaLnBrk="0" fontAlgn="base" hangingPunct="0">
        <a:spcBef>
          <a:spcPct val="0"/>
        </a:spcBef>
        <a:spcAft>
          <a:spcPct val="0"/>
        </a:spcAft>
        <a:defRPr sz="4400" b="1">
          <a:solidFill>
            <a:schemeClr val="tx1"/>
          </a:solidFill>
          <a:latin typeface="Calibri" pitchFamily="34" charset="0"/>
        </a:defRPr>
      </a:lvl3pPr>
      <a:lvl4pPr algn="ctr" rtl="0" eaLnBrk="0" fontAlgn="base" hangingPunct="0">
        <a:spcBef>
          <a:spcPct val="0"/>
        </a:spcBef>
        <a:spcAft>
          <a:spcPct val="0"/>
        </a:spcAft>
        <a:defRPr sz="4400" b="1">
          <a:solidFill>
            <a:schemeClr val="tx1"/>
          </a:solidFill>
          <a:latin typeface="Calibri" pitchFamily="34" charset="0"/>
        </a:defRPr>
      </a:lvl4pPr>
      <a:lvl5pPr algn="ctr" rtl="0" eaLnBrk="0" fontAlgn="base" hangingPunct="0">
        <a:spcBef>
          <a:spcPct val="0"/>
        </a:spcBef>
        <a:spcAft>
          <a:spcPct val="0"/>
        </a:spcAft>
        <a:defRPr sz="4400" b="1">
          <a:solidFill>
            <a:schemeClr val="tx1"/>
          </a:solidFill>
          <a:latin typeface="Calibri" pitchFamily="34" charset="0"/>
        </a:defRPr>
      </a:lvl5pPr>
      <a:lvl6pPr marL="457200" algn="ctr" rtl="0" fontAlgn="base">
        <a:spcBef>
          <a:spcPct val="0"/>
        </a:spcBef>
        <a:spcAft>
          <a:spcPct val="0"/>
        </a:spcAft>
        <a:defRPr sz="4400" b="1">
          <a:solidFill>
            <a:schemeClr val="tx1"/>
          </a:solidFill>
          <a:latin typeface="Calibri" pitchFamily="34" charset="0"/>
        </a:defRPr>
      </a:lvl6pPr>
      <a:lvl7pPr marL="914400" algn="ctr" rtl="0" fontAlgn="base">
        <a:spcBef>
          <a:spcPct val="0"/>
        </a:spcBef>
        <a:spcAft>
          <a:spcPct val="0"/>
        </a:spcAft>
        <a:defRPr sz="4400" b="1">
          <a:solidFill>
            <a:schemeClr val="tx1"/>
          </a:solidFill>
          <a:latin typeface="Calibri" pitchFamily="34" charset="0"/>
        </a:defRPr>
      </a:lvl7pPr>
      <a:lvl8pPr marL="1371600" algn="ctr" rtl="0" fontAlgn="base">
        <a:spcBef>
          <a:spcPct val="0"/>
        </a:spcBef>
        <a:spcAft>
          <a:spcPct val="0"/>
        </a:spcAft>
        <a:defRPr sz="4400" b="1">
          <a:solidFill>
            <a:schemeClr val="tx1"/>
          </a:solidFill>
          <a:latin typeface="Calibri" pitchFamily="34" charset="0"/>
        </a:defRPr>
      </a:lvl8pPr>
      <a:lvl9pPr marL="1828800" algn="ctr" rtl="0" fontAlgn="base">
        <a:spcBef>
          <a:spcPct val="0"/>
        </a:spcBef>
        <a:spcAft>
          <a:spcPct val="0"/>
        </a:spcAft>
        <a:defRPr sz="4400" b="1">
          <a:solidFill>
            <a:schemeClr val="tx1"/>
          </a:solidFill>
          <a:latin typeface="Calibri" pitchFamily="34" charset="0"/>
        </a:defRPr>
      </a:lvl9pPr>
    </p:titleStyle>
    <p:bodyStyle>
      <a:lvl1pPr marL="342900" indent="-342900" algn="l" rtl="0" eaLnBrk="0" fontAlgn="base" hangingPunct="0">
        <a:spcBef>
          <a:spcPct val="20000"/>
        </a:spcBef>
        <a:spcAft>
          <a:spcPct val="0"/>
        </a:spcAft>
        <a:buBlip>
          <a:blip r:embed="rId14"/>
        </a:buBlip>
        <a:defRPr sz="3200" kern="1200">
          <a:solidFill>
            <a:srgbClr val="254061"/>
          </a:solidFill>
          <a:latin typeface="Arial" pitchFamily="34" charset="0"/>
          <a:ea typeface="+mn-ea"/>
          <a:cs typeface="Arial" pitchFamily="34" charset="0"/>
        </a:defRPr>
      </a:lvl1pPr>
      <a:lvl2pPr marL="742950" indent="-285750" algn="l" rtl="0" eaLnBrk="0" fontAlgn="base" hangingPunct="0">
        <a:spcBef>
          <a:spcPct val="20000"/>
        </a:spcBef>
        <a:spcAft>
          <a:spcPct val="0"/>
        </a:spcAft>
        <a:buBlip>
          <a:blip r:embed="rId15"/>
        </a:buBlip>
        <a:defRPr sz="2800" i="1" kern="1200">
          <a:solidFill>
            <a:srgbClr val="25406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25406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25406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25406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75" y="1571625"/>
            <a:ext cx="7772400" cy="1857375"/>
          </a:xfrm>
        </p:spPr>
        <p:txBody>
          <a:bodyPr>
            <a:normAutofit fontScale="90000"/>
          </a:bodyPr>
          <a:lstStyle/>
          <a:p>
            <a:pPr eaLnBrk="1" fontAlgn="auto" hangingPunct="1">
              <a:spcAft>
                <a:spcPts val="0"/>
              </a:spcAft>
              <a:defRPr/>
            </a:pPr>
            <a:r>
              <a:rPr lang="ru-RU" dirty="0" smtClean="0">
                <a:solidFill>
                  <a:schemeClr val="accent1">
                    <a:lumMod val="50000"/>
                  </a:schemeClr>
                </a:solidFill>
              </a:rPr>
              <a:t>Структура и проведение ЕГЭ </a:t>
            </a:r>
            <a:br>
              <a:rPr lang="ru-RU" dirty="0" smtClean="0">
                <a:solidFill>
                  <a:schemeClr val="accent1">
                    <a:lumMod val="50000"/>
                  </a:schemeClr>
                </a:solidFill>
              </a:rPr>
            </a:br>
            <a:r>
              <a:rPr lang="ru-RU" dirty="0" smtClean="0">
                <a:solidFill>
                  <a:schemeClr val="accent1">
                    <a:lumMod val="50000"/>
                  </a:schemeClr>
                </a:solidFill>
              </a:rPr>
              <a:t>по английскому языку</a:t>
            </a:r>
            <a:endParaRPr lang="ru-RU" dirty="0">
              <a:solidFill>
                <a:schemeClr val="accent1">
                  <a:lumMod val="50000"/>
                </a:schemeClr>
              </a:solidFill>
            </a:endParaRPr>
          </a:p>
        </p:txBody>
      </p:sp>
      <p:sp>
        <p:nvSpPr>
          <p:cNvPr id="4" name="Подзаголовок 3"/>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992888" cy="994122"/>
          </a:xfrm>
        </p:spPr>
        <p:txBody>
          <a:bodyPr>
            <a:noAutofit/>
          </a:bodyPr>
          <a:lstStyle/>
          <a:p>
            <a:pPr algn="l">
              <a:spcBef>
                <a:spcPct val="20000"/>
              </a:spcBef>
            </a:pPr>
            <a:r>
              <a:rPr lang="ru-RU" sz="1600" dirty="0" smtClean="0">
                <a:solidFill>
                  <a:schemeClr val="tx2">
                    <a:lumMod val="75000"/>
                  </a:schemeClr>
                </a:solidFill>
              </a:rPr>
              <a:t>Во втором задании раздела (Задание 11) вам предлагается текст с шестью пропусками и семь фрагментов для заполнения пропусков. Один из фрагментов – лишний. Данное задание проверяет умение понимать в прочитанном тексте структурно-смысловые связи.</a:t>
            </a:r>
            <a:endParaRPr lang="ru-RU" sz="1600" dirty="0">
              <a:solidFill>
                <a:schemeClr val="tx2">
                  <a:lumMod val="75000"/>
                </a:schemeClr>
              </a:solidFill>
            </a:endParaRPr>
          </a:p>
        </p:txBody>
      </p:sp>
      <p:pic>
        <p:nvPicPr>
          <p:cNvPr id="18433" name="Picture 1" descr="C:\Users\user\Desktop\Screenshot4.png"/>
          <p:cNvPicPr>
            <a:picLocks noChangeAspect="1" noChangeArrowheads="1"/>
          </p:cNvPicPr>
          <p:nvPr/>
        </p:nvPicPr>
        <p:blipFill>
          <a:blip r:embed="rId3" cstate="print"/>
          <a:srcRect/>
          <a:stretch>
            <a:fillRect/>
          </a:stretch>
        </p:blipFill>
        <p:spPr bwMode="auto">
          <a:xfrm>
            <a:off x="0" y="1340768"/>
            <a:ext cx="9144000" cy="551723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1600" b="0" dirty="0" smtClean="0">
                <a:solidFill>
                  <a:schemeClr val="tx2">
                    <a:lumMod val="50000"/>
                  </a:schemeClr>
                </a:solidFill>
                <a:latin typeface="Arial"/>
              </a:rPr>
              <a:t>В третьей части данного раздела (Задания 12-18) вам нужно будет ответить на семь вопросов по содержанию прочитанного текста, выбрав правильный ответ из четырех предложенных. Здесь проверяется полное понимание прочитанного текста.</a:t>
            </a:r>
            <a:endParaRPr lang="ru-RU" sz="1600" dirty="0">
              <a:solidFill>
                <a:schemeClr val="tx2">
                  <a:lumMod val="50000"/>
                </a:schemeClr>
              </a:solidFill>
            </a:endParaRPr>
          </a:p>
        </p:txBody>
      </p:sp>
      <p:pic>
        <p:nvPicPr>
          <p:cNvPr id="39938" name="Picture 2" descr="C:\Users\user\Desktop\Screenshot6.png"/>
          <p:cNvPicPr>
            <a:picLocks noChangeAspect="1" noChangeArrowheads="1"/>
          </p:cNvPicPr>
          <p:nvPr/>
        </p:nvPicPr>
        <p:blipFill>
          <a:blip r:embed="rId2" cstate="print"/>
          <a:srcRect/>
          <a:stretch>
            <a:fillRect/>
          </a:stretch>
        </p:blipFill>
        <p:spPr bwMode="auto">
          <a:xfrm>
            <a:off x="3405187" y="1831306"/>
            <a:ext cx="3005071" cy="1694749"/>
          </a:xfrm>
          <a:prstGeom prst="rect">
            <a:avLst/>
          </a:prstGeom>
          <a:noFill/>
        </p:spPr>
      </p:pic>
      <p:pic>
        <p:nvPicPr>
          <p:cNvPr id="39939" name="Picture 3" descr="C:\Users\user\Desktop\Screenshot7.png"/>
          <p:cNvPicPr>
            <a:picLocks noChangeAspect="1" noChangeArrowheads="1"/>
          </p:cNvPicPr>
          <p:nvPr/>
        </p:nvPicPr>
        <p:blipFill>
          <a:blip r:embed="rId3" cstate="print"/>
          <a:srcRect/>
          <a:stretch>
            <a:fillRect/>
          </a:stretch>
        </p:blipFill>
        <p:spPr bwMode="auto">
          <a:xfrm>
            <a:off x="3590926" y="2231356"/>
            <a:ext cx="2670220" cy="1315125"/>
          </a:xfrm>
          <a:prstGeom prst="rect">
            <a:avLst/>
          </a:prstGeom>
          <a:noFill/>
        </p:spPr>
      </p:pic>
      <p:pic>
        <p:nvPicPr>
          <p:cNvPr id="39940" name="Picture 4" descr="C:\Users\user\Desktop\Screenshot5.png"/>
          <p:cNvPicPr>
            <a:picLocks noChangeAspect="1" noChangeArrowheads="1"/>
          </p:cNvPicPr>
          <p:nvPr/>
        </p:nvPicPr>
        <p:blipFill>
          <a:blip r:embed="rId4" cstate="print"/>
          <a:srcRect/>
          <a:stretch>
            <a:fillRect/>
          </a:stretch>
        </p:blipFill>
        <p:spPr bwMode="auto">
          <a:xfrm>
            <a:off x="0" y="1340768"/>
            <a:ext cx="9144000" cy="2160240"/>
          </a:xfrm>
          <a:prstGeom prst="rect">
            <a:avLst/>
          </a:prstGeom>
          <a:noFill/>
        </p:spPr>
      </p:pic>
      <p:pic>
        <p:nvPicPr>
          <p:cNvPr id="39941" name="Picture 5" descr="C:\Users\user\Desktop\Screenshot6.png"/>
          <p:cNvPicPr>
            <a:picLocks noChangeAspect="1" noChangeArrowheads="1"/>
          </p:cNvPicPr>
          <p:nvPr/>
        </p:nvPicPr>
        <p:blipFill>
          <a:blip r:embed="rId2" cstate="print"/>
          <a:srcRect/>
          <a:stretch>
            <a:fillRect/>
          </a:stretch>
        </p:blipFill>
        <p:spPr bwMode="auto">
          <a:xfrm>
            <a:off x="0" y="3501008"/>
            <a:ext cx="4572000" cy="3356992"/>
          </a:xfrm>
          <a:prstGeom prst="rect">
            <a:avLst/>
          </a:prstGeom>
          <a:noFill/>
        </p:spPr>
      </p:pic>
      <p:pic>
        <p:nvPicPr>
          <p:cNvPr id="39942" name="Picture 6" descr="C:\Users\user\Desktop\Screenshot7.png"/>
          <p:cNvPicPr>
            <a:picLocks noChangeAspect="1" noChangeArrowheads="1"/>
          </p:cNvPicPr>
          <p:nvPr/>
        </p:nvPicPr>
        <p:blipFill>
          <a:blip r:embed="rId3" cstate="print"/>
          <a:srcRect/>
          <a:stretch>
            <a:fillRect/>
          </a:stretch>
        </p:blipFill>
        <p:spPr bwMode="auto">
          <a:xfrm>
            <a:off x="4499992" y="3501008"/>
            <a:ext cx="4644009" cy="335699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Раздел 3. Грамматика и лексика</a:t>
            </a:r>
            <a:endParaRPr lang="ru-RU" dirty="0"/>
          </a:p>
        </p:txBody>
      </p:sp>
      <p:sp>
        <p:nvSpPr>
          <p:cNvPr id="3" name="Содержимое 2"/>
          <p:cNvSpPr>
            <a:spLocks noGrp="1"/>
          </p:cNvSpPr>
          <p:nvPr>
            <p:ph idx="1"/>
          </p:nvPr>
        </p:nvSpPr>
        <p:spPr>
          <a:xfrm>
            <a:off x="323528" y="1600200"/>
            <a:ext cx="8820472" cy="4525963"/>
          </a:xfrm>
        </p:spPr>
        <p:txBody>
          <a:bodyPr/>
          <a:lstStyle/>
          <a:p>
            <a:pPr>
              <a:buNone/>
            </a:pPr>
            <a:r>
              <a:rPr lang="ru-RU" sz="2400" dirty="0" smtClean="0">
                <a:solidFill>
                  <a:schemeClr val="tx2">
                    <a:lumMod val="75000"/>
                  </a:schemeClr>
                </a:solidFill>
              </a:rPr>
              <a:t>Данный раздел состоит из </a:t>
            </a:r>
            <a:r>
              <a:rPr lang="ru-RU" sz="2400" b="1" dirty="0" smtClean="0">
                <a:solidFill>
                  <a:schemeClr val="tx2">
                    <a:lumMod val="75000"/>
                  </a:schemeClr>
                </a:solidFill>
              </a:rPr>
              <a:t>20 заданий </a:t>
            </a:r>
            <a:r>
              <a:rPr lang="ru-RU" sz="2400" dirty="0" smtClean="0">
                <a:solidFill>
                  <a:schemeClr val="tx2">
                    <a:lumMod val="75000"/>
                  </a:schemeClr>
                </a:solidFill>
              </a:rPr>
              <a:t>(13</a:t>
            </a:r>
            <a:r>
              <a:rPr lang="ru-RU" sz="2400" dirty="0" smtClean="0"/>
              <a:t> из которых – это задания с кратким ответом и 7 – задания с выбором одного ответа из четырех предложенных).</a:t>
            </a:r>
          </a:p>
          <a:p>
            <a:pPr>
              <a:buNone/>
            </a:pPr>
            <a:endParaRPr lang="ru-RU" sz="2400" dirty="0" smtClean="0">
              <a:solidFill>
                <a:schemeClr val="tx2">
                  <a:lumMod val="75000"/>
                </a:schemeClr>
              </a:solidFill>
            </a:endParaRPr>
          </a:p>
          <a:p>
            <a:pPr>
              <a:buNone/>
            </a:pPr>
            <a:r>
              <a:rPr lang="ru-RU" sz="2400" dirty="0" smtClean="0">
                <a:solidFill>
                  <a:schemeClr val="tx2">
                    <a:lumMod val="75000"/>
                  </a:schemeClr>
                </a:solidFill>
              </a:rPr>
              <a:t>Максимальное количество баллов -</a:t>
            </a:r>
            <a:r>
              <a:rPr lang="ru-RU" sz="2400" b="1" dirty="0" smtClean="0">
                <a:solidFill>
                  <a:schemeClr val="tx2">
                    <a:lumMod val="75000"/>
                  </a:schemeClr>
                </a:solidFill>
              </a:rPr>
              <a:t>20</a:t>
            </a:r>
            <a:r>
              <a:rPr lang="ru-RU" sz="2400" dirty="0" smtClean="0">
                <a:solidFill>
                  <a:schemeClr val="tx2">
                    <a:lumMod val="75000"/>
                  </a:schemeClr>
                </a:solidFill>
              </a:rPr>
              <a:t> (1 балл за каждый </a:t>
            </a:r>
          </a:p>
          <a:p>
            <a:pPr>
              <a:buNone/>
            </a:pPr>
            <a:r>
              <a:rPr lang="ru-RU" sz="2400" dirty="0" smtClean="0">
                <a:solidFill>
                  <a:schemeClr val="tx2">
                    <a:lumMod val="75000"/>
                  </a:schemeClr>
                </a:solidFill>
              </a:rPr>
              <a:t>                                                                  правильный ответ).</a:t>
            </a:r>
          </a:p>
          <a:p>
            <a:pPr>
              <a:buNone/>
            </a:pPr>
            <a:endParaRPr lang="ru-RU" sz="2400" dirty="0" smtClean="0">
              <a:solidFill>
                <a:schemeClr val="tx2">
                  <a:lumMod val="75000"/>
                </a:schemeClr>
              </a:solidFill>
            </a:endParaRPr>
          </a:p>
          <a:p>
            <a:pPr>
              <a:buNone/>
            </a:pPr>
            <a:r>
              <a:rPr lang="ru-RU" sz="2400" dirty="0" smtClean="0">
                <a:solidFill>
                  <a:schemeClr val="tx2">
                    <a:lumMod val="75000"/>
                  </a:schemeClr>
                </a:solidFill>
              </a:rPr>
              <a:t>         Рекомендуемое время – </a:t>
            </a:r>
            <a:r>
              <a:rPr lang="ru-RU" sz="2400" b="1" dirty="0" smtClean="0">
                <a:solidFill>
                  <a:schemeClr val="tx2">
                    <a:lumMod val="75000"/>
                  </a:schemeClr>
                </a:solidFill>
              </a:rPr>
              <a:t>40 минут</a:t>
            </a:r>
            <a:r>
              <a:rPr lang="ru-RU" sz="2400" dirty="0" smtClean="0">
                <a:solidFill>
                  <a:schemeClr val="tx2">
                    <a:lumMod val="75000"/>
                  </a:schemeClr>
                </a:solidFill>
              </a:rPr>
              <a:t>.</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3" y="274638"/>
            <a:ext cx="8208912" cy="1143000"/>
          </a:xfrm>
        </p:spPr>
        <p:txBody>
          <a:bodyPr>
            <a:noAutofit/>
          </a:bodyPr>
          <a:lstStyle/>
          <a:p>
            <a:pPr lvl="0" algn="l">
              <a:spcBef>
                <a:spcPct val="20000"/>
              </a:spcBef>
            </a:pPr>
            <a:r>
              <a:rPr lang="ru-RU" sz="1600" b="0" dirty="0" smtClean="0">
                <a:solidFill>
                  <a:schemeClr val="tx2">
                    <a:lumMod val="50000"/>
                  </a:schemeClr>
                </a:solidFill>
                <a:latin typeface="Arial"/>
              </a:rPr>
              <a:t>Задания 19-25 строятся на двух связных текстах, которые содержат семь пропусков. На полях, справа от каждой строки с пропуском, дано слово, от которого вам нужно образовать соответствующую грамматическую форму, чтобы заполнить пропуск в тексте. Так проверяется владение грамматическими навыками.</a:t>
            </a:r>
            <a:endParaRPr lang="ru-RU" sz="1600" b="0" dirty="0">
              <a:solidFill>
                <a:schemeClr val="tx2">
                  <a:lumMod val="50000"/>
                </a:schemeClr>
              </a:solidFill>
              <a:latin typeface="Arial"/>
            </a:endParaRPr>
          </a:p>
        </p:txBody>
      </p:sp>
      <p:pic>
        <p:nvPicPr>
          <p:cNvPr id="15362" name="Picture 2" descr="C:\Users\user\Desktop\Screenshot9.png"/>
          <p:cNvPicPr>
            <a:picLocks noChangeAspect="1" noChangeArrowheads="1"/>
          </p:cNvPicPr>
          <p:nvPr/>
        </p:nvPicPr>
        <p:blipFill>
          <a:blip r:embed="rId2" cstate="print"/>
          <a:srcRect/>
          <a:stretch>
            <a:fillRect/>
          </a:stretch>
        </p:blipFill>
        <p:spPr bwMode="auto">
          <a:xfrm>
            <a:off x="0" y="1529408"/>
            <a:ext cx="9144000" cy="532859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208911" cy="1143000"/>
          </a:xfrm>
        </p:spPr>
        <p:txBody>
          <a:bodyPr>
            <a:noAutofit/>
          </a:bodyPr>
          <a:lstStyle/>
          <a:p>
            <a:pPr algn="l"/>
            <a:r>
              <a:rPr lang="ru-RU" sz="1600" b="0" dirty="0" smtClean="0">
                <a:solidFill>
                  <a:schemeClr val="tx2">
                    <a:lumMod val="50000"/>
                  </a:schemeClr>
                </a:solidFill>
                <a:latin typeface="Arial"/>
              </a:rPr>
              <a:t>Задания 26-31 основаны на связном тексте с шестью пропусками. На полях, справа от каждой строки с пропуском, дано слово, от которого вам нужно образовать однокоренное слово, чтобы заполнить пропуск в тексте. Эти текстовые вопросы проверяют владение способами словообразования в коммуникативно-значимом контексте.</a:t>
            </a:r>
            <a:endParaRPr lang="ru-RU" sz="1600" b="0" dirty="0">
              <a:solidFill>
                <a:schemeClr val="tx2">
                  <a:lumMod val="50000"/>
                </a:schemeClr>
              </a:solidFill>
              <a:latin typeface="Arial"/>
            </a:endParaRPr>
          </a:p>
        </p:txBody>
      </p:sp>
      <p:pic>
        <p:nvPicPr>
          <p:cNvPr id="14337" name="Picture 1" descr="C:\Users\user\Downloads\Screenshot12.png"/>
          <p:cNvPicPr>
            <a:picLocks noChangeAspect="1" noChangeArrowheads="1"/>
          </p:cNvPicPr>
          <p:nvPr/>
        </p:nvPicPr>
        <p:blipFill>
          <a:blip r:embed="rId3" cstate="print"/>
          <a:srcRect/>
          <a:stretch>
            <a:fillRect/>
          </a:stretch>
        </p:blipFill>
        <p:spPr bwMode="auto">
          <a:xfrm>
            <a:off x="0" y="1556793"/>
            <a:ext cx="9144000" cy="530120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defTabSz="180975">
              <a:tabLst>
                <a:tab pos="0" algn="l"/>
              </a:tabLst>
            </a:pPr>
            <a:r>
              <a:rPr lang="ru-RU" sz="1600" b="0" dirty="0" smtClean="0">
                <a:solidFill>
                  <a:schemeClr val="tx2">
                    <a:lumMod val="50000"/>
                  </a:schemeClr>
                </a:solidFill>
                <a:latin typeface="Arial"/>
              </a:rPr>
              <a:t>Задания 32-38 строятся на связном тексте с семью пропусками. Для каждого </a:t>
            </a:r>
            <a:br>
              <a:rPr lang="ru-RU" sz="1600" b="0" dirty="0" smtClean="0">
                <a:solidFill>
                  <a:schemeClr val="tx2">
                    <a:lumMod val="50000"/>
                  </a:schemeClr>
                </a:solidFill>
                <a:latin typeface="Arial"/>
              </a:rPr>
            </a:br>
            <a:r>
              <a:rPr lang="ru-RU" sz="1600" b="0" dirty="0" smtClean="0">
                <a:solidFill>
                  <a:schemeClr val="tx2">
                    <a:lumMod val="50000"/>
                  </a:schemeClr>
                </a:solidFill>
                <a:latin typeface="Arial"/>
              </a:rPr>
              <a:t>пропуска необходимо правильно выбрать одно слово из четырех предложенных. Эти текстовые вопросы проверяют владение лексико-грамматическими навыками оперирования лексическими единицами в коммуникативно-значимом контексте.</a:t>
            </a:r>
          </a:p>
        </p:txBody>
      </p:sp>
      <p:pic>
        <p:nvPicPr>
          <p:cNvPr id="40962" name="Picture 2" descr="C:\Users\user\Desktop\5.png"/>
          <p:cNvPicPr>
            <a:picLocks noChangeAspect="1" noChangeArrowheads="1"/>
          </p:cNvPicPr>
          <p:nvPr/>
        </p:nvPicPr>
        <p:blipFill>
          <a:blip r:embed="rId2" cstate="print"/>
          <a:srcRect/>
          <a:stretch>
            <a:fillRect/>
          </a:stretch>
        </p:blipFill>
        <p:spPr bwMode="auto">
          <a:xfrm>
            <a:off x="0" y="1556792"/>
            <a:ext cx="9144000" cy="5301207"/>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Раздел 4. Письменная речь</a:t>
            </a:r>
            <a:endParaRPr lang="ru-RU" dirty="0"/>
          </a:p>
        </p:txBody>
      </p:sp>
      <p:sp>
        <p:nvSpPr>
          <p:cNvPr id="3" name="Содержимое 2"/>
          <p:cNvSpPr>
            <a:spLocks noGrp="1"/>
          </p:cNvSpPr>
          <p:nvPr>
            <p:ph idx="1"/>
          </p:nvPr>
        </p:nvSpPr>
        <p:spPr>
          <a:xfrm>
            <a:off x="755576" y="1268760"/>
            <a:ext cx="8064896" cy="5589240"/>
          </a:xfrm>
        </p:spPr>
        <p:txBody>
          <a:bodyPr/>
          <a:lstStyle/>
          <a:p>
            <a:pPr marL="0" indent="0">
              <a:buNone/>
            </a:pPr>
            <a:r>
              <a:rPr lang="ru-RU" sz="2000" dirty="0" smtClean="0">
                <a:solidFill>
                  <a:schemeClr val="tx2">
                    <a:lumMod val="75000"/>
                  </a:schemeClr>
                </a:solidFill>
              </a:rPr>
              <a:t>Данный раздел состоит из двух заданий. </a:t>
            </a:r>
          </a:p>
          <a:p>
            <a:pPr marL="0" indent="0">
              <a:buNone/>
            </a:pPr>
            <a:r>
              <a:rPr lang="ru-RU" sz="2000" b="1" dirty="0" smtClean="0">
                <a:solidFill>
                  <a:schemeClr val="tx2">
                    <a:lumMod val="75000"/>
                  </a:schemeClr>
                </a:solidFill>
              </a:rPr>
              <a:t>В задании 39 </a:t>
            </a:r>
            <a:r>
              <a:rPr lang="ru-RU" sz="2000" dirty="0" smtClean="0">
                <a:solidFill>
                  <a:schemeClr val="tx2">
                    <a:lumMod val="75000"/>
                  </a:schemeClr>
                </a:solidFill>
              </a:rPr>
              <a:t>вам предлагается написать письмо личного характера. </a:t>
            </a:r>
          </a:p>
          <a:p>
            <a:pPr marL="0" indent="0">
              <a:buNone/>
            </a:pPr>
            <a:r>
              <a:rPr lang="ru-RU" sz="2000" dirty="0" smtClean="0">
                <a:solidFill>
                  <a:schemeClr val="tx2">
                    <a:lumMod val="75000"/>
                  </a:schemeClr>
                </a:solidFill>
              </a:rPr>
              <a:t>Требуемый объем – не менее 100 и не более 140 слов. </a:t>
            </a:r>
          </a:p>
          <a:p>
            <a:pPr marL="0" indent="0">
              <a:buNone/>
            </a:pPr>
            <a:r>
              <a:rPr lang="ru-RU" sz="2000" b="1" dirty="0" smtClean="0">
                <a:solidFill>
                  <a:schemeClr val="tx2">
                    <a:lumMod val="75000"/>
                  </a:schemeClr>
                </a:solidFill>
              </a:rPr>
              <a:t>Максимальный балл -6</a:t>
            </a:r>
          </a:p>
          <a:p>
            <a:pPr marL="0" indent="0">
              <a:buNone/>
            </a:pPr>
            <a:endParaRPr lang="ru-RU" sz="2000" dirty="0" smtClean="0">
              <a:solidFill>
                <a:schemeClr val="tx2">
                  <a:lumMod val="75000"/>
                </a:schemeClr>
              </a:solidFill>
            </a:endParaRPr>
          </a:p>
          <a:p>
            <a:pPr marL="0" indent="0">
              <a:buNone/>
            </a:pPr>
            <a:r>
              <a:rPr lang="ru-RU" sz="2000" b="1" dirty="0" smtClean="0">
                <a:solidFill>
                  <a:schemeClr val="tx2">
                    <a:lumMod val="75000"/>
                  </a:schemeClr>
                </a:solidFill>
              </a:rPr>
              <a:t>В задании 40 </a:t>
            </a:r>
            <a:r>
              <a:rPr lang="ru-RU" sz="2000" dirty="0" smtClean="0">
                <a:solidFill>
                  <a:schemeClr val="tx2">
                    <a:lumMod val="75000"/>
                  </a:schemeClr>
                </a:solidFill>
              </a:rPr>
              <a:t>вам предлагается создать развернутое письменное высказывание с элементами рассуждения «Моё мнение». </a:t>
            </a:r>
          </a:p>
          <a:p>
            <a:pPr marL="0" indent="0">
              <a:buNone/>
            </a:pPr>
            <a:r>
              <a:rPr lang="ru-RU" sz="2000" dirty="0" smtClean="0">
                <a:solidFill>
                  <a:schemeClr val="tx2">
                    <a:lumMod val="75000"/>
                  </a:schemeClr>
                </a:solidFill>
              </a:rPr>
              <a:t>Требуемый объем не менее 200 и не более 250 слов. </a:t>
            </a:r>
          </a:p>
          <a:p>
            <a:pPr marL="0" indent="0">
              <a:buNone/>
            </a:pPr>
            <a:r>
              <a:rPr lang="ru-RU" sz="2000" b="1" dirty="0" smtClean="0">
                <a:solidFill>
                  <a:schemeClr val="tx2">
                    <a:lumMod val="75000"/>
                  </a:schemeClr>
                </a:solidFill>
              </a:rPr>
              <a:t>Максимальный балл -14</a:t>
            </a:r>
          </a:p>
          <a:p>
            <a:pPr marL="0" indent="0">
              <a:buNone/>
            </a:pPr>
            <a:r>
              <a:rPr lang="ru-RU" sz="2000" dirty="0" smtClean="0">
                <a:solidFill>
                  <a:schemeClr val="tx2">
                    <a:lumMod val="75000"/>
                  </a:schemeClr>
                </a:solidFill>
              </a:rPr>
              <a:t>    Рекомендуемое время выполнения заданий раздела «Письмо» -    80 минут.</a:t>
            </a:r>
          </a:p>
          <a:p>
            <a:pPr marL="0" indent="0">
              <a:buNone/>
            </a:pPr>
            <a:endParaRPr lang="en-US" sz="2000" dirty="0" smtClean="0"/>
          </a:p>
          <a:p>
            <a:pPr marL="0" indent="0" algn="ctr">
              <a:buNone/>
            </a:pPr>
            <a:r>
              <a:rPr lang="ru-RU" sz="2000" b="1" dirty="0" smtClean="0">
                <a:solidFill>
                  <a:schemeClr val="tx1"/>
                </a:solidFill>
              </a:rPr>
              <a:t>Общий максимальный балл -20</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676456" cy="4248472"/>
          </a:xfrm>
          <a:noFill/>
        </p:spPr>
        <p:txBody>
          <a:bodyPr>
            <a:noAutofit/>
          </a:bodyPr>
          <a:lstStyle/>
          <a:p>
            <a:pPr lvl="0" algn="l">
              <a:spcBef>
                <a:spcPct val="20000"/>
              </a:spcBef>
            </a:pPr>
            <a:r>
              <a:rPr lang="en-US" sz="2400" b="0" dirty="0" smtClean="0">
                <a:ln>
                  <a:noFill/>
                </a:ln>
                <a:solidFill>
                  <a:schemeClr val="tx1"/>
                </a:solidFill>
                <a:latin typeface="Arial" pitchFamily="34" charset="0"/>
                <a:ea typeface="+mn-ea"/>
                <a:cs typeface="Arial" pitchFamily="34" charset="0"/>
              </a:rPr>
              <a:t/>
            </a:r>
            <a:br>
              <a:rPr lang="en-US" sz="2400" b="0" dirty="0" smtClean="0">
                <a:ln>
                  <a:noFill/>
                </a:ln>
                <a:solidFill>
                  <a:schemeClr val="tx1"/>
                </a:solidFill>
                <a:latin typeface="Arial" pitchFamily="34" charset="0"/>
                <a:ea typeface="+mn-ea"/>
                <a:cs typeface="Arial" pitchFamily="34" charset="0"/>
              </a:rPr>
            </a:br>
            <a:endParaRPr lang="ru-RU" sz="2400" dirty="0">
              <a:solidFill>
                <a:schemeClr val="tx1"/>
              </a:solidFill>
            </a:endParaRPr>
          </a:p>
        </p:txBody>
      </p:sp>
      <p:pic>
        <p:nvPicPr>
          <p:cNvPr id="11265" name="Picture 1" descr="C:\Users\user\Desktop\Screenshot34.png"/>
          <p:cNvPicPr>
            <a:picLocks noChangeAspect="1" noChangeArrowheads="1"/>
          </p:cNvPicPr>
          <p:nvPr/>
        </p:nvPicPr>
        <p:blipFill>
          <a:blip r:embed="rId2" cstate="print"/>
          <a:srcRect/>
          <a:stretch>
            <a:fillRect/>
          </a:stretch>
        </p:blipFill>
        <p:spPr bwMode="auto">
          <a:xfrm>
            <a:off x="0" y="836712"/>
            <a:ext cx="9144000" cy="602128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C:\Users\user\Desktop\Screenshot54.png"/>
          <p:cNvPicPr>
            <a:picLocks noGrp="1" noChangeAspect="1" noChangeArrowheads="1"/>
          </p:cNvPicPr>
          <p:nvPr>
            <p:ph idx="1"/>
          </p:nvPr>
        </p:nvPicPr>
        <p:blipFill>
          <a:blip r:embed="rId2" cstate="print"/>
          <a:srcRect/>
          <a:stretch>
            <a:fillRect/>
          </a:stretch>
        </p:blipFill>
        <p:spPr bwMode="auto">
          <a:xfrm>
            <a:off x="0" y="1052737"/>
            <a:ext cx="9144000" cy="5805264"/>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813" y="274638"/>
            <a:ext cx="7572375" cy="418058"/>
          </a:xfrm>
        </p:spPr>
        <p:txBody>
          <a:bodyPr>
            <a:normAutofit fontScale="90000"/>
          </a:bodyPr>
          <a:lstStyle/>
          <a:p>
            <a:r>
              <a:rPr lang="ru-RU" dirty="0" smtClean="0"/>
              <a:t>Раздел 5. Говорение</a:t>
            </a:r>
          </a:p>
        </p:txBody>
      </p:sp>
      <p:sp>
        <p:nvSpPr>
          <p:cNvPr id="3" name="Содержимое 2"/>
          <p:cNvSpPr>
            <a:spLocks noGrp="1"/>
          </p:cNvSpPr>
          <p:nvPr>
            <p:ph idx="1"/>
          </p:nvPr>
        </p:nvSpPr>
        <p:spPr>
          <a:xfrm>
            <a:off x="457200" y="1268760"/>
            <a:ext cx="8229600" cy="5112567"/>
          </a:xfrm>
        </p:spPr>
        <p:txBody>
          <a:bodyPr/>
          <a:lstStyle/>
          <a:p>
            <a:pPr marL="0" indent="0">
              <a:buNone/>
            </a:pPr>
            <a:r>
              <a:rPr lang="ru-RU" sz="2000" dirty="0" smtClean="0"/>
              <a:t>Устная часть экзамена состоит из 4 заданий: </a:t>
            </a:r>
          </a:p>
          <a:p>
            <a:pPr marL="0" indent="0">
              <a:buFont typeface="Wingdings" pitchFamily="2" charset="2"/>
              <a:buChar char="Ø"/>
            </a:pPr>
            <a:r>
              <a:rPr lang="ru-RU" sz="2000" dirty="0" smtClean="0"/>
              <a:t>чтение текста вслух, </a:t>
            </a:r>
          </a:p>
          <a:p>
            <a:pPr marL="0" indent="0">
              <a:buFont typeface="Wingdings" pitchFamily="2" charset="2"/>
              <a:buChar char="Ø"/>
            </a:pPr>
            <a:r>
              <a:rPr lang="ru-RU" sz="2000" dirty="0" smtClean="0"/>
              <a:t>условный диалог-расспрос, </a:t>
            </a:r>
          </a:p>
          <a:p>
            <a:pPr marL="0" indent="0">
              <a:buFont typeface="Wingdings" pitchFamily="2" charset="2"/>
              <a:buChar char="Ø"/>
            </a:pPr>
            <a:r>
              <a:rPr lang="ru-RU" sz="2000" dirty="0" smtClean="0"/>
              <a:t>тематическое монологическое высказывание, </a:t>
            </a:r>
          </a:p>
          <a:p>
            <a:pPr marL="0" indent="0">
              <a:buFont typeface="Wingdings" pitchFamily="2" charset="2"/>
              <a:buChar char="Ø"/>
            </a:pPr>
            <a:r>
              <a:rPr lang="ru-RU" sz="2000" dirty="0" smtClean="0"/>
              <a:t>тематическое монологическое высказывание с элементами рассуждения. </a:t>
            </a:r>
          </a:p>
          <a:p>
            <a:pPr marL="0" indent="0">
              <a:buFont typeface="Wingdings" pitchFamily="2" charset="2"/>
              <a:buChar char="Ø"/>
            </a:pPr>
            <a:endParaRPr lang="ru-RU" sz="2000" dirty="0" smtClean="0"/>
          </a:p>
          <a:p>
            <a:pPr marL="0" indent="0">
              <a:buNone/>
            </a:pPr>
            <a:r>
              <a:rPr lang="ru-RU" sz="2000" dirty="0" smtClean="0"/>
              <a:t>В устной части экзамена проверяется владение спонтанной (неподготовленной) речью, поэтому перед выполнением каждого задания дается всего 1,5 минуты на ознакомление с ним и подготовку.</a:t>
            </a:r>
          </a:p>
          <a:p>
            <a:pPr marL="0" indent="0">
              <a:buNone/>
            </a:pPr>
            <a:endParaRPr lang="ru-RU" sz="2000" dirty="0" smtClean="0">
              <a:solidFill>
                <a:schemeClr val="tx2">
                  <a:lumMod val="75000"/>
                </a:schemeClr>
              </a:solidFill>
            </a:endParaRPr>
          </a:p>
          <a:p>
            <a:pPr marL="0" indent="0">
              <a:buNone/>
            </a:pPr>
            <a:r>
              <a:rPr lang="ru-RU" sz="2000" dirty="0" smtClean="0">
                <a:solidFill>
                  <a:schemeClr val="tx2">
                    <a:lumMod val="75000"/>
                  </a:schemeClr>
                </a:solidFill>
              </a:rPr>
              <a:t>             М</a:t>
            </a:r>
            <a:r>
              <a:rPr lang="ru-RU" sz="2000" b="1" dirty="0" smtClean="0">
                <a:solidFill>
                  <a:schemeClr val="tx2">
                    <a:lumMod val="75000"/>
                  </a:schemeClr>
                </a:solidFill>
              </a:rPr>
              <a:t>аксимальный балл - 20</a:t>
            </a:r>
            <a:endParaRPr lang="ru-RU" sz="20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5" y="476672"/>
            <a:ext cx="8208912" cy="940966"/>
          </a:xfrm>
        </p:spPr>
        <p:txBody>
          <a:bodyPr>
            <a:normAutofit fontScale="90000"/>
          </a:bodyPr>
          <a:lstStyle/>
          <a:p>
            <a:pPr eaLnBrk="1" fontAlgn="auto" hangingPunct="1">
              <a:spcAft>
                <a:spcPts val="0"/>
              </a:spcAft>
              <a:defRPr/>
            </a:pPr>
            <a:r>
              <a:rPr lang="ru-RU" dirty="0" smtClean="0"/>
              <a:t>Общие сведения о ЕГЭ </a:t>
            </a:r>
            <a:br>
              <a:rPr lang="ru-RU" dirty="0" smtClean="0"/>
            </a:br>
            <a:r>
              <a:rPr lang="ru-RU" dirty="0" smtClean="0"/>
              <a:t> по английскому языку </a:t>
            </a:r>
            <a:endParaRPr lang="ru-RU" dirty="0"/>
          </a:p>
        </p:txBody>
      </p:sp>
      <p:sp>
        <p:nvSpPr>
          <p:cNvPr id="4099" name="Содержимое 2"/>
          <p:cNvSpPr>
            <a:spLocks noGrp="1"/>
          </p:cNvSpPr>
          <p:nvPr>
            <p:ph idx="1"/>
          </p:nvPr>
        </p:nvSpPr>
        <p:spPr>
          <a:xfrm>
            <a:off x="971600" y="1600200"/>
            <a:ext cx="7920880" cy="4525963"/>
          </a:xfrm>
        </p:spPr>
        <p:txBody>
          <a:bodyPr/>
          <a:lstStyle/>
          <a:p>
            <a:pPr>
              <a:buFont typeface="Wingdings" pitchFamily="2" charset="2"/>
              <a:buChar char="v"/>
            </a:pPr>
            <a:r>
              <a:rPr lang="ru-RU" sz="2400" dirty="0" smtClean="0"/>
              <a:t>Время проведения экзамена:</a:t>
            </a:r>
          </a:p>
          <a:p>
            <a:pPr>
              <a:buNone/>
            </a:pPr>
            <a:r>
              <a:rPr lang="ru-RU" sz="2400" dirty="0" smtClean="0"/>
              <a:t>    </a:t>
            </a:r>
            <a:r>
              <a:rPr lang="ru-RU" sz="2400" b="1" dirty="0" smtClean="0"/>
              <a:t>1 день</a:t>
            </a:r>
            <a:r>
              <a:rPr lang="ru-RU" sz="2400" dirty="0" smtClean="0"/>
              <a:t>, письменная часть – </a:t>
            </a:r>
            <a:r>
              <a:rPr lang="ru-RU" sz="2400" b="1" dirty="0" smtClean="0"/>
              <a:t>180 минут</a:t>
            </a:r>
          </a:p>
          <a:p>
            <a:pPr>
              <a:buNone/>
            </a:pPr>
            <a:r>
              <a:rPr lang="ru-RU" sz="2400" dirty="0" smtClean="0"/>
              <a:t>    </a:t>
            </a:r>
            <a:r>
              <a:rPr lang="ru-RU" sz="2400" b="1" dirty="0" smtClean="0"/>
              <a:t>2 день</a:t>
            </a:r>
            <a:r>
              <a:rPr lang="ru-RU" sz="2400" dirty="0" smtClean="0"/>
              <a:t>, устная часть </a:t>
            </a:r>
            <a:r>
              <a:rPr lang="ru-RU" sz="2400" b="1" dirty="0" smtClean="0"/>
              <a:t>15 минут </a:t>
            </a:r>
            <a:r>
              <a:rPr lang="ru-RU" sz="2400" dirty="0" smtClean="0"/>
              <a:t>(примерно 7 мин. на ответ и подготовку к нему 6–8 мин. Также может добавиться время ожидания очереди ответа</a:t>
            </a:r>
            <a:r>
              <a:rPr lang="en-US" sz="2400" dirty="0" smtClean="0"/>
              <a:t>)</a:t>
            </a:r>
            <a:r>
              <a:rPr lang="ru-RU" sz="2400" dirty="0" smtClean="0"/>
              <a:t>.</a:t>
            </a:r>
          </a:p>
          <a:p>
            <a:pPr>
              <a:buFont typeface="Wingdings" pitchFamily="2" charset="2"/>
              <a:buChar char="v"/>
            </a:pPr>
            <a:r>
              <a:rPr lang="ru-RU" sz="2400" dirty="0" smtClean="0"/>
              <a:t>Разрешенные материалы – звуковоспроизводящая и звукозаписывающая аппаратура для </a:t>
            </a:r>
            <a:r>
              <a:rPr lang="ru-RU" sz="2400" dirty="0" err="1" smtClean="0"/>
              <a:t>аудирования</a:t>
            </a:r>
            <a:r>
              <a:rPr lang="ru-RU" sz="2400" dirty="0" smtClean="0"/>
              <a:t> и записи ответа на устный вопрос.</a:t>
            </a:r>
          </a:p>
          <a:p>
            <a:pPr>
              <a:buFont typeface="Wingdings" pitchFamily="2" charset="2"/>
              <a:buChar char="v"/>
            </a:pPr>
            <a:r>
              <a:rPr lang="ru-RU" sz="2400" dirty="0" smtClean="0"/>
              <a:t>Минимальный балл (соответствует тройке): 20.</a:t>
            </a:r>
          </a:p>
          <a:p>
            <a:pPr>
              <a:buFont typeface="Wingdings" pitchFamily="2" charset="2"/>
              <a:buChar char="v"/>
            </a:pPr>
            <a:r>
              <a:rPr lang="ru-RU" sz="2400" dirty="0" smtClean="0"/>
              <a:t>Максимальный балл – 100.</a:t>
            </a:r>
          </a:p>
          <a:p>
            <a:pPr>
              <a:buFont typeface="Wingdings" pitchFamily="2" charset="2"/>
              <a:buChar char="v"/>
            </a:pPr>
            <a:r>
              <a:rPr lang="ru-RU" sz="2400" dirty="0" smtClean="0"/>
              <a:t>Количество заданий – 44.</a:t>
            </a:r>
          </a:p>
          <a:p>
            <a:pPr eaLnBrk="1" hangingPunct="1"/>
            <a:endParaRPr lang="ru-RU"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404664"/>
            <a:ext cx="8229600" cy="1440160"/>
          </a:xfrm>
        </p:spPr>
        <p:txBody>
          <a:bodyPr/>
          <a:lstStyle/>
          <a:p>
            <a:pPr marL="0" indent="0">
              <a:buNone/>
            </a:pPr>
            <a:r>
              <a:rPr lang="ru-RU" sz="1600" dirty="0" smtClean="0"/>
              <a:t>Первое задание устной части - чтение вслух текста информационного или научно-популярного характера. Вы должны прочитать текст так, чтобы он легко воспринимался на слух. Это значит, что необоснованные паузы в чтении отсутствуют; соблюдается фразовое ударение и интонационные контуры, слова произносятся без нарушений нормы.</a:t>
            </a:r>
            <a:endParaRPr lang="ru-RU" sz="1600" dirty="0"/>
          </a:p>
        </p:txBody>
      </p:sp>
      <p:sp>
        <p:nvSpPr>
          <p:cNvPr id="4" name="TextBox 3"/>
          <p:cNvSpPr txBox="1"/>
          <p:nvPr/>
        </p:nvSpPr>
        <p:spPr>
          <a:xfrm>
            <a:off x="0" y="1772816"/>
            <a:ext cx="9144000" cy="5355312"/>
          </a:xfrm>
          <a:prstGeom prst="rect">
            <a:avLst/>
          </a:prstGeom>
          <a:solidFill>
            <a:schemeClr val="accent1">
              <a:lumMod val="40000"/>
              <a:lumOff val="60000"/>
            </a:schemeClr>
          </a:solidFill>
        </p:spPr>
        <p:txBody>
          <a:bodyPr wrap="square" rtlCol="0">
            <a:spAutoFit/>
          </a:bodyPr>
          <a:lstStyle/>
          <a:p>
            <a:r>
              <a:rPr lang="en-US" b="1" dirty="0" smtClean="0"/>
              <a:t>Task 1.</a:t>
            </a:r>
            <a:r>
              <a:rPr lang="en-US" dirty="0" smtClean="0"/>
              <a:t> </a:t>
            </a:r>
            <a:r>
              <a:rPr lang="en-US" b="1" dirty="0" smtClean="0"/>
              <a:t>Imagine that you are preparing a project with your friend. You have found some interesting material for the presentation and you want to read this text to your friend. You have 1.5 minutes to read the text silently, then be ready to read it out aloud. You will not have more than 1.5 minutes to read it.</a:t>
            </a:r>
            <a:endParaRPr lang="en-US" dirty="0" smtClean="0"/>
          </a:p>
          <a:p>
            <a:r>
              <a:rPr lang="en-US" b="1" dirty="0" smtClean="0"/>
              <a:t> </a:t>
            </a:r>
            <a:endParaRPr lang="en-US" dirty="0" smtClean="0"/>
          </a:p>
          <a:p>
            <a:r>
              <a:rPr lang="en-US" dirty="0" smtClean="0"/>
              <a:t>Many lands that had once been swamps were drained or filled in. There are different reasons why people drained swamplands. Some were drained to fight diseases caused by insects that lived in them. Because swamps were considered unpleasant places in which to live and harmful to health, many people thought that unless they were drained the land was worthless.</a:t>
            </a:r>
          </a:p>
          <a:p>
            <a:r>
              <a:rPr lang="en-US" dirty="0" smtClean="0"/>
              <a:t>Other swamps were drained to make new land. As the population grew and more land was needed, people drained swamps or filled them to make room for more farms and factories, more roads and airports.</a:t>
            </a:r>
          </a:p>
          <a:p>
            <a:r>
              <a:rPr lang="en-US" dirty="0" smtClean="0"/>
              <a:t>Few people thought that it might be harmful to get rid of swamps. As swamps disappeared, other things happened. There were both more floods and more droughts than before. There were also more fires, for swamps had acted as firebreaks. Hunters noticed that there was less wild game. Wild life that once lived in the swamps was dying out, because it had no place to live.</a:t>
            </a:r>
          </a:p>
          <a:p>
            <a:r>
              <a:rPr lang="en-US" dirty="0" smtClean="0"/>
              <a:t>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idx="1"/>
          </p:nvPr>
        </p:nvSpPr>
        <p:spPr>
          <a:xfrm>
            <a:off x="395536" y="404664"/>
            <a:ext cx="8363272" cy="1368152"/>
          </a:xfrm>
        </p:spPr>
        <p:txBody>
          <a:bodyPr/>
          <a:lstStyle/>
          <a:p>
            <a:pPr marL="0" indent="0">
              <a:buNone/>
            </a:pPr>
            <a:r>
              <a:rPr lang="ru-RU" sz="2000" dirty="0" smtClean="0"/>
              <a:t>В Задании 2 устной части вам предлагается жизненная ситуация, в которой вы, заинтересовавшись рекламным предложением, хотите получить дополнительную информацию. Ваша задача - задать пять прямых вопросов на основе рекламной картинки и ключевых слов.</a:t>
            </a:r>
            <a:endParaRPr lang="ru-RU" sz="2000" dirty="0"/>
          </a:p>
        </p:txBody>
      </p:sp>
      <p:pic>
        <p:nvPicPr>
          <p:cNvPr id="8193" name="Picture 1" descr="C:\Users\user\Desktop\рлен.png"/>
          <p:cNvPicPr>
            <a:picLocks noChangeAspect="1" noChangeArrowheads="1"/>
          </p:cNvPicPr>
          <p:nvPr/>
        </p:nvPicPr>
        <p:blipFill>
          <a:blip r:embed="rId2" cstate="print"/>
          <a:srcRect/>
          <a:stretch>
            <a:fillRect/>
          </a:stretch>
        </p:blipFill>
        <p:spPr bwMode="auto">
          <a:xfrm>
            <a:off x="0" y="1844824"/>
            <a:ext cx="9144000" cy="5013176"/>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260649"/>
            <a:ext cx="8229600" cy="1728192"/>
          </a:xfrm>
        </p:spPr>
        <p:txBody>
          <a:bodyPr/>
          <a:lstStyle/>
          <a:p>
            <a:pPr marL="0" indent="0">
              <a:buNone/>
            </a:pPr>
            <a:r>
              <a:rPr lang="ru-RU" sz="2000" dirty="0" smtClean="0"/>
              <a:t>Задание 3 - двухминутное монологическое высказывание по предложенной теме. Вы выбираете одну фотографию из трёх предложенных и описываете её. План высказывания, представленный в задании, поможет вам успешно справиться с этим заданием.</a:t>
            </a:r>
            <a:endParaRPr lang="ru-RU" sz="2000" dirty="0"/>
          </a:p>
        </p:txBody>
      </p:sp>
      <p:pic>
        <p:nvPicPr>
          <p:cNvPr id="7169" name="Picture 1" descr="C:\Users\user\Desktop\Screenshot1.png"/>
          <p:cNvPicPr>
            <a:picLocks noChangeAspect="1" noChangeArrowheads="1"/>
          </p:cNvPicPr>
          <p:nvPr/>
        </p:nvPicPr>
        <p:blipFill>
          <a:blip r:embed="rId2" cstate="print"/>
          <a:srcRect/>
          <a:stretch>
            <a:fillRect/>
          </a:stretch>
        </p:blipFill>
        <p:spPr bwMode="auto">
          <a:xfrm>
            <a:off x="0" y="1844824"/>
            <a:ext cx="9144000" cy="501317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76672"/>
            <a:ext cx="8229600" cy="4968552"/>
          </a:xfrm>
        </p:spPr>
        <p:txBody>
          <a:bodyPr/>
          <a:lstStyle/>
          <a:p>
            <a:pPr marL="0" lvl="0" indent="0">
              <a:buNone/>
            </a:pPr>
            <a:r>
              <a:rPr lang="ru-RU" sz="1600" b="1" dirty="0" smtClean="0">
                <a:solidFill>
                  <a:schemeClr val="tx2">
                    <a:lumMod val="75000"/>
                  </a:schemeClr>
                </a:solidFill>
              </a:rPr>
              <a:t>       </a:t>
            </a:r>
            <a:r>
              <a:rPr lang="ru-RU" sz="2400" b="1" dirty="0" smtClean="0">
                <a:solidFill>
                  <a:schemeClr val="tx1"/>
                </a:solidFill>
              </a:rPr>
              <a:t>         </a:t>
            </a:r>
            <a:endParaRPr lang="ru-RU" dirty="0"/>
          </a:p>
        </p:txBody>
      </p:sp>
      <p:sp>
        <p:nvSpPr>
          <p:cNvPr id="4" name="Прямоугольник 3"/>
          <p:cNvSpPr/>
          <p:nvPr/>
        </p:nvSpPr>
        <p:spPr>
          <a:xfrm>
            <a:off x="611560" y="188640"/>
            <a:ext cx="8064896" cy="1631216"/>
          </a:xfrm>
          <a:prstGeom prst="rect">
            <a:avLst/>
          </a:prstGeom>
        </p:spPr>
        <p:txBody>
          <a:bodyPr wrap="square">
            <a:spAutoFit/>
          </a:bodyPr>
          <a:lstStyle/>
          <a:p>
            <a:r>
              <a:rPr lang="ru-RU" sz="2000" dirty="0" smtClean="0">
                <a:solidFill>
                  <a:srgbClr val="254061"/>
                </a:solidFill>
                <a:latin typeface="Arial" pitchFamily="34" charset="0"/>
                <a:cs typeface="Arial" pitchFamily="34" charset="0"/>
              </a:rPr>
              <a:t>Задание 4 - это также двухминутное монологическое высказывание, но уже с элементами рассуждения. Вам предлагается сравнить две фотографии, т. е. найти в них общее и различное. План высказывания, представленный в задании, поможет вам успешно справиться с этим заданием</a:t>
            </a:r>
            <a:r>
              <a:rPr lang="ru-RU" dirty="0" smtClean="0"/>
              <a:t>.</a:t>
            </a:r>
            <a:endParaRPr lang="ru-RU" dirty="0"/>
          </a:p>
        </p:txBody>
      </p:sp>
      <p:pic>
        <p:nvPicPr>
          <p:cNvPr id="6145" name="Picture 1" descr="C:\Users\user\Desktop\аап.png"/>
          <p:cNvPicPr>
            <a:picLocks noChangeAspect="1" noChangeArrowheads="1"/>
          </p:cNvPicPr>
          <p:nvPr/>
        </p:nvPicPr>
        <p:blipFill>
          <a:blip r:embed="rId2" cstate="print"/>
          <a:srcRect/>
          <a:stretch>
            <a:fillRect/>
          </a:stretch>
        </p:blipFill>
        <p:spPr bwMode="auto">
          <a:xfrm>
            <a:off x="0" y="1916832"/>
            <a:ext cx="9144000" cy="4941168"/>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ШКАЛА БАЛЛОВ</a:t>
            </a:r>
            <a:endParaRPr lang="ru-RU" dirty="0"/>
          </a:p>
        </p:txBody>
      </p:sp>
      <p:graphicFrame>
        <p:nvGraphicFramePr>
          <p:cNvPr id="4" name="Содержимое 3"/>
          <p:cNvGraphicFramePr>
            <a:graphicFrameLocks noGrp="1"/>
          </p:cNvGraphicFramePr>
          <p:nvPr>
            <p:ph idx="1"/>
          </p:nvPr>
        </p:nvGraphicFramePr>
        <p:xfrm>
          <a:off x="467544" y="2348880"/>
          <a:ext cx="8229600" cy="146304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pPr algn="ctr"/>
                      <a:r>
                        <a:rPr lang="ru-RU" sz="2800" dirty="0" smtClean="0"/>
                        <a:t>Баллы по ОГЭ</a:t>
                      </a:r>
                      <a:endParaRPr lang="ru-RU" sz="2800" dirty="0"/>
                    </a:p>
                  </a:txBody>
                  <a:tcPr/>
                </a:tc>
                <a:tc>
                  <a:txBody>
                    <a:bodyPr/>
                    <a:lstStyle/>
                    <a:p>
                      <a:pPr algn="ctr"/>
                      <a:r>
                        <a:rPr lang="ru-RU" sz="2800" dirty="0" smtClean="0"/>
                        <a:t>0-19</a:t>
                      </a:r>
                      <a:endParaRPr lang="ru-RU" sz="2800" dirty="0"/>
                    </a:p>
                  </a:txBody>
                  <a:tcPr/>
                </a:tc>
                <a:tc>
                  <a:txBody>
                    <a:bodyPr/>
                    <a:lstStyle/>
                    <a:p>
                      <a:pPr algn="ctr"/>
                      <a:r>
                        <a:rPr lang="ru-RU" sz="2800" dirty="0" smtClean="0"/>
                        <a:t>20-58</a:t>
                      </a:r>
                      <a:endParaRPr lang="ru-RU" sz="2800" dirty="0"/>
                    </a:p>
                  </a:txBody>
                  <a:tcPr/>
                </a:tc>
                <a:tc>
                  <a:txBody>
                    <a:bodyPr/>
                    <a:lstStyle/>
                    <a:p>
                      <a:pPr algn="ctr"/>
                      <a:r>
                        <a:rPr lang="ru-RU" sz="2800" dirty="0" smtClean="0"/>
                        <a:t>59-83</a:t>
                      </a:r>
                      <a:endParaRPr lang="ru-RU" sz="2800" dirty="0"/>
                    </a:p>
                  </a:txBody>
                  <a:tcPr/>
                </a:tc>
                <a:tc>
                  <a:txBody>
                    <a:bodyPr/>
                    <a:lstStyle/>
                    <a:p>
                      <a:pPr algn="ctr"/>
                      <a:r>
                        <a:rPr lang="ru-RU" sz="2800" dirty="0" smtClean="0"/>
                        <a:t>84-100</a:t>
                      </a:r>
                      <a:endParaRPr lang="ru-RU" sz="2800" dirty="0"/>
                    </a:p>
                  </a:txBody>
                  <a:tcPr/>
                </a:tc>
              </a:tr>
              <a:tr h="370840">
                <a:tc>
                  <a:txBody>
                    <a:bodyPr/>
                    <a:lstStyle/>
                    <a:p>
                      <a:pPr algn="ctr"/>
                      <a:r>
                        <a:rPr lang="ru-RU" sz="2800" dirty="0" smtClean="0"/>
                        <a:t>Оценка </a:t>
                      </a:r>
                      <a:endParaRPr lang="ru-RU" sz="2800" dirty="0"/>
                    </a:p>
                  </a:txBody>
                  <a:tcPr/>
                </a:tc>
                <a:tc>
                  <a:txBody>
                    <a:bodyPr/>
                    <a:lstStyle/>
                    <a:p>
                      <a:pPr algn="ctr"/>
                      <a:r>
                        <a:rPr lang="ru-RU" sz="2800" dirty="0" smtClean="0"/>
                        <a:t>2</a:t>
                      </a:r>
                      <a:endParaRPr lang="ru-RU" sz="2800" dirty="0"/>
                    </a:p>
                  </a:txBody>
                  <a:tcPr/>
                </a:tc>
                <a:tc>
                  <a:txBody>
                    <a:bodyPr/>
                    <a:lstStyle/>
                    <a:p>
                      <a:pPr algn="ctr"/>
                      <a:r>
                        <a:rPr lang="ru-RU" sz="2800" dirty="0" smtClean="0"/>
                        <a:t>3</a:t>
                      </a:r>
                      <a:endParaRPr lang="ru-RU" sz="2800" dirty="0"/>
                    </a:p>
                  </a:txBody>
                  <a:tcPr/>
                </a:tc>
                <a:tc>
                  <a:txBody>
                    <a:bodyPr/>
                    <a:lstStyle/>
                    <a:p>
                      <a:pPr algn="ctr"/>
                      <a:r>
                        <a:rPr lang="ru-RU" sz="2800" dirty="0" smtClean="0"/>
                        <a:t>4</a:t>
                      </a:r>
                      <a:endParaRPr lang="ru-RU" sz="2800" dirty="0"/>
                    </a:p>
                  </a:txBody>
                  <a:tcPr/>
                </a:tc>
                <a:tc>
                  <a:txBody>
                    <a:bodyPr/>
                    <a:lstStyle/>
                    <a:p>
                      <a:pPr algn="ctr"/>
                      <a:r>
                        <a:rPr lang="ru-RU" sz="2800" dirty="0" smtClean="0"/>
                        <a:t>5</a:t>
                      </a:r>
                      <a:endParaRPr lang="ru-RU" sz="2800" dirty="0"/>
                    </a:p>
                  </a:txBody>
                  <a:tcPr/>
                </a:tc>
              </a:tr>
            </a:tbl>
          </a:graphicData>
        </a:graphic>
      </p:graphicFrame>
      <p:sp>
        <p:nvSpPr>
          <p:cNvPr id="5" name="TextBox 4"/>
          <p:cNvSpPr txBox="1"/>
          <p:nvPr/>
        </p:nvSpPr>
        <p:spPr>
          <a:xfrm flipH="1">
            <a:off x="971600" y="4365104"/>
            <a:ext cx="7848872" cy="400110"/>
          </a:xfrm>
          <a:prstGeom prst="rect">
            <a:avLst/>
          </a:prstGeom>
          <a:noFill/>
        </p:spPr>
        <p:txBody>
          <a:bodyPr wrap="square" rtlCol="0">
            <a:spAutoFit/>
          </a:bodyPr>
          <a:lstStyle/>
          <a:p>
            <a:r>
              <a:rPr lang="ru-RU" sz="2000" dirty="0" smtClean="0">
                <a:solidFill>
                  <a:srgbClr val="C00000"/>
                </a:solidFill>
              </a:rPr>
              <a:t>Для поступления в ВУЗы минимальное количество баллов - 22</a:t>
            </a:r>
            <a:endParaRPr lang="ru-RU" sz="2000" dirty="0">
              <a:solidFill>
                <a:srgbClr val="C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764704"/>
            <a:ext cx="7572375" cy="648072"/>
          </a:xfrm>
        </p:spPr>
        <p:txBody>
          <a:bodyPr>
            <a:normAutofit fontScale="90000"/>
          </a:bodyPr>
          <a:lstStyle/>
          <a:p>
            <a:r>
              <a:rPr lang="ru-RU" dirty="0" smtClean="0"/>
              <a:t>Структура теста ЕГЭ по английскому языку</a:t>
            </a:r>
            <a:br>
              <a:rPr lang="ru-RU" dirty="0" smtClean="0"/>
            </a:br>
            <a:endParaRPr lang="ru-RU" dirty="0"/>
          </a:p>
        </p:txBody>
      </p:sp>
      <p:sp>
        <p:nvSpPr>
          <p:cNvPr id="3" name="Содержимое 2"/>
          <p:cNvSpPr>
            <a:spLocks noGrp="1"/>
          </p:cNvSpPr>
          <p:nvPr>
            <p:ph idx="1"/>
          </p:nvPr>
        </p:nvSpPr>
        <p:spPr>
          <a:xfrm>
            <a:off x="755576" y="1412776"/>
            <a:ext cx="7992888" cy="5257800"/>
          </a:xfrm>
        </p:spPr>
        <p:txBody>
          <a:bodyPr/>
          <a:lstStyle/>
          <a:p>
            <a:pPr algn="ctr">
              <a:buNone/>
            </a:pPr>
            <a:r>
              <a:rPr lang="ru-RU" sz="1800" dirty="0" smtClean="0"/>
              <a:t>Базовый уровень – A2+2</a:t>
            </a:r>
          </a:p>
          <a:p>
            <a:pPr algn="ctr">
              <a:buNone/>
            </a:pPr>
            <a:r>
              <a:rPr lang="ru-RU" sz="1800" dirty="0" smtClean="0"/>
              <a:t>Повышенный уровень – В1</a:t>
            </a:r>
          </a:p>
          <a:p>
            <a:pPr algn="ctr">
              <a:buNone/>
            </a:pPr>
            <a:r>
              <a:rPr lang="ru-RU" sz="1800" dirty="0" smtClean="0"/>
              <a:t>Высокий уровень – В2</a:t>
            </a:r>
          </a:p>
          <a:p>
            <a:pPr>
              <a:buNone/>
            </a:pPr>
            <a:r>
              <a:rPr lang="ru-RU" sz="1800" dirty="0" smtClean="0">
                <a:solidFill>
                  <a:schemeClr val="tx1"/>
                </a:solidFill>
              </a:rPr>
              <a:t>Разделение заданий в структуре экзамена осуществляется на основе</a:t>
            </a:r>
          </a:p>
          <a:p>
            <a:pPr>
              <a:buNone/>
            </a:pPr>
            <a:r>
              <a:rPr lang="ru-RU" sz="1800" dirty="0" smtClean="0">
                <a:solidFill>
                  <a:schemeClr val="tx1"/>
                </a:solidFill>
              </a:rPr>
              <a:t>различных тем знания языка:</a:t>
            </a:r>
          </a:p>
          <a:p>
            <a:r>
              <a:rPr lang="ru-RU" sz="1800" dirty="0" smtClean="0">
                <a:solidFill>
                  <a:schemeClr val="tx1"/>
                </a:solidFill>
              </a:rPr>
              <a:t>Раздел 1: </a:t>
            </a:r>
            <a:r>
              <a:rPr lang="ru-RU" sz="1800" dirty="0" err="1" smtClean="0">
                <a:solidFill>
                  <a:schemeClr val="tx1"/>
                </a:solidFill>
              </a:rPr>
              <a:t>Аудирование</a:t>
            </a:r>
            <a:r>
              <a:rPr lang="ru-RU" sz="1800" dirty="0" smtClean="0">
                <a:solidFill>
                  <a:schemeClr val="tx1"/>
                </a:solidFill>
              </a:rPr>
              <a:t> (1–9), ответами к заданиям являются цифра или последовательность цифр. </a:t>
            </a:r>
          </a:p>
          <a:p>
            <a:r>
              <a:rPr lang="ru-RU" sz="1800" dirty="0" smtClean="0">
                <a:solidFill>
                  <a:schemeClr val="tx1"/>
                </a:solidFill>
              </a:rPr>
              <a:t>Раздел 2: Чтение (10–18), ответами к заданиям являются цифра или последовательность цифр. </a:t>
            </a:r>
          </a:p>
          <a:p>
            <a:r>
              <a:rPr lang="ru-RU" sz="1800" dirty="0" smtClean="0">
                <a:solidFill>
                  <a:schemeClr val="tx1"/>
                </a:solidFill>
              </a:rPr>
              <a:t>Раздел 3: Грамматика и лексика (19–38), ответом к заданию является число, слово или несколько слов, записанных без пробелов и знаков препинания. </a:t>
            </a:r>
          </a:p>
          <a:p>
            <a:r>
              <a:rPr lang="ru-RU" sz="1800" dirty="0" smtClean="0">
                <a:solidFill>
                  <a:schemeClr val="tx1"/>
                </a:solidFill>
              </a:rPr>
              <a:t>Раздел 4: Письмо (39–40), состоит из двух заданий – написание личного письма и высказывание с элементами рассуждения.</a:t>
            </a:r>
          </a:p>
          <a:p>
            <a:r>
              <a:rPr lang="ru-RU" sz="1800" dirty="0" smtClean="0">
                <a:solidFill>
                  <a:schemeClr val="tx1"/>
                </a:solidFill>
              </a:rPr>
              <a:t>Раздел 5: Устная часть (41-44), чтение текста, выяснение информации, монологическое высказывание по заданной теме, монологическое высказывание с элементами рассуждения.</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Раздел 1. </a:t>
            </a:r>
            <a:r>
              <a:rPr lang="ru-RU" dirty="0" err="1" smtClean="0"/>
              <a:t>Аудирование</a:t>
            </a:r>
            <a:r>
              <a:rPr lang="ru-RU" dirty="0" smtClean="0"/>
              <a:t/>
            </a:r>
            <a:br>
              <a:rPr lang="ru-RU" dirty="0" smtClean="0"/>
            </a:br>
            <a:endParaRPr lang="ru-RU" dirty="0"/>
          </a:p>
        </p:txBody>
      </p:sp>
      <p:sp>
        <p:nvSpPr>
          <p:cNvPr id="3" name="Содержимое 2"/>
          <p:cNvSpPr>
            <a:spLocks noGrp="1"/>
          </p:cNvSpPr>
          <p:nvPr>
            <p:ph idx="1"/>
          </p:nvPr>
        </p:nvSpPr>
        <p:spPr>
          <a:xfrm>
            <a:off x="395536" y="1268760"/>
            <a:ext cx="8496944" cy="4857403"/>
          </a:xfrm>
        </p:spPr>
        <p:txBody>
          <a:bodyPr/>
          <a:lstStyle/>
          <a:p>
            <a:pPr>
              <a:buNone/>
            </a:pPr>
            <a:endParaRPr lang="ru-RU" sz="2800" dirty="0" smtClean="0">
              <a:solidFill>
                <a:schemeClr val="tx2">
                  <a:lumMod val="75000"/>
                </a:schemeClr>
              </a:solidFill>
            </a:endParaRPr>
          </a:p>
          <a:p>
            <a:pPr>
              <a:buNone/>
            </a:pPr>
            <a:r>
              <a:rPr lang="ru-RU" sz="2800" dirty="0" smtClean="0">
                <a:solidFill>
                  <a:schemeClr val="tx2">
                    <a:lumMod val="75000"/>
                  </a:schemeClr>
                </a:solidFill>
              </a:rPr>
              <a:t>Данный раздел включает три части (9</a:t>
            </a:r>
            <a:r>
              <a:rPr lang="ru-RU" sz="2800" b="1" dirty="0" smtClean="0">
                <a:solidFill>
                  <a:schemeClr val="tx2">
                    <a:lumMod val="75000"/>
                  </a:schemeClr>
                </a:solidFill>
              </a:rPr>
              <a:t> заданий</a:t>
            </a:r>
            <a:r>
              <a:rPr lang="ru-RU" sz="2800" dirty="0" smtClean="0">
                <a:solidFill>
                  <a:schemeClr val="tx2">
                    <a:lumMod val="75000"/>
                  </a:schemeClr>
                </a:solidFill>
              </a:rPr>
              <a:t>). </a:t>
            </a:r>
          </a:p>
          <a:p>
            <a:pPr>
              <a:buNone/>
            </a:pPr>
            <a:endParaRPr lang="ru-RU" sz="2800" dirty="0" smtClean="0">
              <a:solidFill>
                <a:schemeClr val="tx2">
                  <a:lumMod val="75000"/>
                </a:schemeClr>
              </a:solidFill>
            </a:endParaRPr>
          </a:p>
          <a:p>
            <a:pPr>
              <a:buNone/>
            </a:pPr>
            <a:r>
              <a:rPr lang="ru-RU" sz="2800" dirty="0" smtClean="0">
                <a:solidFill>
                  <a:schemeClr val="tx2">
                    <a:lumMod val="75000"/>
                  </a:schemeClr>
                </a:solidFill>
              </a:rPr>
              <a:t>Время на выполнение –</a:t>
            </a:r>
            <a:r>
              <a:rPr lang="ru-RU" sz="2800" b="1" dirty="0" smtClean="0">
                <a:solidFill>
                  <a:schemeClr val="tx2">
                    <a:lumMod val="75000"/>
                  </a:schemeClr>
                </a:solidFill>
              </a:rPr>
              <a:t>30 минут.</a:t>
            </a:r>
          </a:p>
          <a:p>
            <a:pPr>
              <a:buNone/>
            </a:pPr>
            <a:endParaRPr lang="ru-RU" sz="2800" b="1" dirty="0" smtClean="0">
              <a:solidFill>
                <a:schemeClr val="tx2">
                  <a:lumMod val="75000"/>
                </a:schemeClr>
              </a:solidFill>
            </a:endParaRPr>
          </a:p>
          <a:p>
            <a:pPr algn="ctr">
              <a:buNone/>
            </a:pPr>
            <a:r>
              <a:rPr lang="ru-RU" sz="2800" b="1" dirty="0" smtClean="0">
                <a:solidFill>
                  <a:schemeClr val="tx2">
                    <a:lumMod val="75000"/>
                  </a:schemeClr>
                </a:solidFill>
              </a:rPr>
              <a:t>Максимальный балл -20</a:t>
            </a:r>
            <a:r>
              <a:rPr lang="ru-RU" sz="2800" dirty="0" smtClean="0">
                <a:solidFill>
                  <a:schemeClr val="tx2">
                    <a:lumMod val="75000"/>
                  </a:schemeClr>
                </a:solidFill>
              </a:rPr>
              <a:t>.</a:t>
            </a:r>
          </a:p>
          <a:p>
            <a:endParaRPr lang="ru-RU"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813" y="274638"/>
            <a:ext cx="7572375" cy="2362274"/>
          </a:xfrm>
        </p:spPr>
        <p:txBody>
          <a:bodyPr>
            <a:noAutofit/>
          </a:bodyPr>
          <a:lstStyle/>
          <a:p>
            <a:pPr algn="just"/>
            <a:r>
              <a:rPr lang="ru-RU" sz="2000" dirty="0" smtClean="0"/>
              <a:t/>
            </a:r>
            <a:br>
              <a:rPr lang="ru-RU" sz="2000" dirty="0" smtClean="0"/>
            </a:br>
            <a:endParaRPr lang="ru-RU" sz="2000" dirty="0"/>
          </a:p>
        </p:txBody>
      </p:sp>
      <p:sp>
        <p:nvSpPr>
          <p:cNvPr id="3" name="Содержимое 2"/>
          <p:cNvSpPr>
            <a:spLocks noGrp="1"/>
          </p:cNvSpPr>
          <p:nvPr>
            <p:ph idx="1"/>
          </p:nvPr>
        </p:nvSpPr>
        <p:spPr>
          <a:xfrm>
            <a:off x="457200" y="2492896"/>
            <a:ext cx="8229600" cy="3633267"/>
          </a:xfrm>
        </p:spPr>
        <p:txBody>
          <a:bodyPr/>
          <a:lstStyle/>
          <a:p>
            <a:pPr>
              <a:buNone/>
            </a:pPr>
            <a:r>
              <a:rPr lang="ru-RU" sz="1400" dirty="0" smtClean="0"/>
              <a:t> </a:t>
            </a:r>
            <a:endParaRPr lang="ru-RU" sz="1400" dirty="0"/>
          </a:p>
        </p:txBody>
      </p:sp>
      <p:sp>
        <p:nvSpPr>
          <p:cNvPr id="6" name="Прямоугольник 5"/>
          <p:cNvSpPr/>
          <p:nvPr/>
        </p:nvSpPr>
        <p:spPr>
          <a:xfrm>
            <a:off x="827584" y="404664"/>
            <a:ext cx="7632848" cy="1569660"/>
          </a:xfrm>
          <a:prstGeom prst="rect">
            <a:avLst/>
          </a:prstGeom>
        </p:spPr>
        <p:txBody>
          <a:bodyPr wrap="square">
            <a:spAutoFit/>
          </a:bodyPr>
          <a:lstStyle/>
          <a:p>
            <a:r>
              <a:rPr lang="ru-RU" sz="1600" dirty="0" smtClean="0">
                <a:solidFill>
                  <a:schemeClr val="tx2">
                    <a:lumMod val="75000"/>
                  </a:schemeClr>
                </a:solidFill>
              </a:rPr>
              <a:t>В </a:t>
            </a:r>
            <a:r>
              <a:rPr lang="ru-RU" sz="1600" b="1" dirty="0" smtClean="0">
                <a:solidFill>
                  <a:schemeClr val="tx2">
                    <a:lumMod val="75000"/>
                  </a:schemeClr>
                </a:solidFill>
              </a:rPr>
              <a:t>Задании 1</a:t>
            </a:r>
            <a:r>
              <a:rPr lang="ru-RU" sz="1600" dirty="0" smtClean="0">
                <a:solidFill>
                  <a:schemeClr val="tx2">
                    <a:lumMod val="75000"/>
                  </a:schemeClr>
                </a:solidFill>
              </a:rPr>
              <a:t> вы услышите шесть коротких высказываний. Ваша задача - установить соответствие между услышанными высказываниями и приведёнными утверждениями, которые выражают их основное содержание. Используйте каждое утверждение только один раз. В задании есть одно лишнее утверждение. Это задание проверяет понимание основного содержания прослушанного текста.</a:t>
            </a:r>
            <a:endParaRPr lang="ru-RU" sz="1600" b="1" dirty="0" smtClean="0">
              <a:ln w="10541" cmpd="sng">
                <a:solidFill>
                  <a:schemeClr val="accent1">
                    <a:shade val="88000"/>
                    <a:satMod val="110000"/>
                  </a:schemeClr>
                </a:solidFill>
                <a:prstDash val="solid"/>
              </a:ln>
              <a:solidFill>
                <a:schemeClr val="tx2">
                  <a:lumMod val="75000"/>
                </a:schemeClr>
              </a:solidFill>
              <a:latin typeface="+mj-lt"/>
              <a:ea typeface="+mj-ea"/>
              <a:cs typeface="+mj-cs"/>
            </a:endParaRPr>
          </a:p>
        </p:txBody>
      </p:sp>
      <p:pic>
        <p:nvPicPr>
          <p:cNvPr id="1026" name="Picture 2" descr="C:\Users\user\Desktop\Screenshot.png"/>
          <p:cNvPicPr>
            <a:picLocks noChangeAspect="1" noChangeArrowheads="1"/>
          </p:cNvPicPr>
          <p:nvPr/>
        </p:nvPicPr>
        <p:blipFill>
          <a:blip r:embed="rId2" cstate="print"/>
          <a:srcRect/>
          <a:stretch>
            <a:fillRect/>
          </a:stretch>
        </p:blipFill>
        <p:spPr bwMode="auto">
          <a:xfrm>
            <a:off x="0" y="1988840"/>
            <a:ext cx="9144000" cy="4869161"/>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572375" cy="1584176"/>
          </a:xfrm>
          <a:noFill/>
          <a:ln>
            <a:noFill/>
          </a:ln>
        </p:spPr>
        <p:txBody>
          <a:bodyPr>
            <a:normAutofit/>
          </a:bodyPr>
          <a:lstStyle/>
          <a:p>
            <a:pPr algn="just"/>
            <a:r>
              <a:rPr lang="ru-RU" sz="1600" dirty="0" smtClean="0">
                <a:solidFill>
                  <a:schemeClr val="tx2">
                    <a:lumMod val="75000"/>
                  </a:schemeClr>
                </a:solidFill>
                <a:latin typeface="Arial" charset="0"/>
                <a:ea typeface="+mn-ea"/>
                <a:cs typeface="+mn-cs"/>
              </a:rPr>
              <a:t>В Задании 2 вы услышите диалог. Ваша задача - установить, какие из приведённых утверждений соответствуют содержанию прослушанного текста, какие не соответствуют и о чём в тексте не сказано, т. е. на основании текста нельзя дать ни положительного, ни отрицательного ответа. Это задание проверяет понимание запрашиваемой информации.</a:t>
            </a:r>
            <a:endParaRPr lang="ru-RU" sz="1600" dirty="0">
              <a:solidFill>
                <a:schemeClr val="tx2">
                  <a:lumMod val="75000"/>
                </a:schemeClr>
              </a:solidFill>
              <a:latin typeface="Arial" charset="0"/>
              <a:ea typeface="+mn-ea"/>
              <a:cs typeface="+mn-cs"/>
            </a:endParaRPr>
          </a:p>
        </p:txBody>
      </p:sp>
      <p:pic>
        <p:nvPicPr>
          <p:cNvPr id="2050" name="Picture 2" descr="C:\Users\user\Desktop\Screenshot2.png"/>
          <p:cNvPicPr>
            <a:picLocks noChangeAspect="1" noChangeArrowheads="1"/>
          </p:cNvPicPr>
          <p:nvPr/>
        </p:nvPicPr>
        <p:blipFill>
          <a:blip r:embed="rId2" cstate="print"/>
          <a:srcRect/>
          <a:stretch>
            <a:fillRect/>
          </a:stretch>
        </p:blipFill>
        <p:spPr bwMode="auto">
          <a:xfrm>
            <a:off x="-1" y="1988840"/>
            <a:ext cx="9144001" cy="4869161"/>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280920" cy="1143000"/>
          </a:xfrm>
        </p:spPr>
        <p:txBody>
          <a:bodyPr>
            <a:normAutofit fontScale="90000"/>
          </a:bodyPr>
          <a:lstStyle/>
          <a:p>
            <a:pPr marL="342900" lvl="0" indent="-342900" algn="just">
              <a:spcBef>
                <a:spcPct val="20000"/>
              </a:spcBef>
            </a:pPr>
            <a:r>
              <a:rPr lang="ru-RU" sz="1800" b="0" dirty="0" smtClean="0">
                <a:ln>
                  <a:noFill/>
                </a:ln>
                <a:solidFill>
                  <a:srgbClr val="1F497D">
                    <a:lumMod val="75000"/>
                  </a:srgbClr>
                </a:solidFill>
                <a:latin typeface="Arial" pitchFamily="34" charset="0"/>
                <a:ea typeface="+mn-ea"/>
                <a:cs typeface="Arial" pitchFamily="34" charset="0"/>
              </a:rPr>
              <a:t>      </a:t>
            </a:r>
            <a:r>
              <a:rPr lang="ru-RU" sz="1800" dirty="0" smtClean="0">
                <a:solidFill>
                  <a:schemeClr val="tx2">
                    <a:lumMod val="75000"/>
                  </a:schemeClr>
                </a:solidFill>
                <a:latin typeface="Arial" charset="0"/>
                <a:ea typeface="+mn-ea"/>
                <a:cs typeface="+mn-cs"/>
              </a:rPr>
              <a:t>В Заданиях 3-9 вы услышите интервью. Вам нужно будет ответить на семь вопросов по содержанию </a:t>
            </a:r>
            <a:r>
              <a:rPr lang="ru-RU" sz="1800" dirty="0" err="1" smtClean="0">
                <a:solidFill>
                  <a:schemeClr val="tx2">
                    <a:lumMod val="75000"/>
                  </a:schemeClr>
                </a:solidFill>
                <a:latin typeface="Arial" charset="0"/>
                <a:ea typeface="+mn-ea"/>
                <a:cs typeface="+mn-cs"/>
              </a:rPr>
              <a:t>аудиотекста</a:t>
            </a:r>
            <a:r>
              <a:rPr lang="ru-RU" sz="1800" dirty="0" smtClean="0">
                <a:solidFill>
                  <a:schemeClr val="tx2">
                    <a:lumMod val="75000"/>
                  </a:schemeClr>
                </a:solidFill>
                <a:latin typeface="Arial" charset="0"/>
                <a:ea typeface="+mn-ea"/>
                <a:cs typeface="+mn-cs"/>
              </a:rPr>
              <a:t>, выбрав правильный ответ из трёх предложенных. Здесь проверяется полное понимание прослушанного текста.</a:t>
            </a:r>
            <a:endParaRPr lang="ru-RU" sz="1800" dirty="0">
              <a:solidFill>
                <a:schemeClr val="tx2">
                  <a:lumMod val="75000"/>
                </a:schemeClr>
              </a:solidFill>
              <a:latin typeface="Arial" charset="0"/>
              <a:ea typeface="+mn-ea"/>
              <a:cs typeface="+mn-cs"/>
            </a:endParaRPr>
          </a:p>
        </p:txBody>
      </p:sp>
      <p:sp>
        <p:nvSpPr>
          <p:cNvPr id="3" name="Содержимое 2"/>
          <p:cNvSpPr>
            <a:spLocks noGrp="1"/>
          </p:cNvSpPr>
          <p:nvPr>
            <p:ph idx="1"/>
          </p:nvPr>
        </p:nvSpPr>
        <p:spPr>
          <a:xfrm>
            <a:off x="971600" y="2492896"/>
            <a:ext cx="7848872" cy="3816424"/>
          </a:xfrm>
        </p:spPr>
        <p:txBody>
          <a:bodyPr numCol="1"/>
          <a:lstStyle/>
          <a:p>
            <a:pPr>
              <a:buNone/>
            </a:pPr>
            <a:r>
              <a:rPr lang="en-US" sz="1400" dirty="0" smtClean="0"/>
              <a:t>When leaving school Emily already knew that she would study medicine.</a:t>
            </a:r>
          </a:p>
          <a:p>
            <a:pPr>
              <a:buNone/>
            </a:pPr>
            <a:r>
              <a:rPr lang="en-US" sz="1400" dirty="0" smtClean="0"/>
              <a:t>  </a:t>
            </a:r>
            <a:r>
              <a:rPr lang="ru-RU" sz="1400" dirty="0" smtClean="0"/>
              <a:t>      </a:t>
            </a:r>
            <a:r>
              <a:rPr lang="en-US" sz="1400" dirty="0" smtClean="0"/>
              <a:t> </a:t>
            </a:r>
            <a:r>
              <a:rPr lang="en-US" sz="1400" b="1" dirty="0" smtClean="0"/>
              <a:t>1)</a:t>
            </a:r>
            <a:r>
              <a:rPr lang="en-US" sz="1400" dirty="0" smtClean="0"/>
              <a:t> True   </a:t>
            </a:r>
            <a:r>
              <a:rPr lang="en-US" sz="1400" b="1" dirty="0" smtClean="0"/>
              <a:t>2)</a:t>
            </a:r>
            <a:r>
              <a:rPr lang="en-US" sz="1400" dirty="0" smtClean="0"/>
              <a:t> False   </a:t>
            </a:r>
            <a:r>
              <a:rPr lang="en-US" sz="1400" b="1" dirty="0" smtClean="0"/>
              <a:t>3)</a:t>
            </a:r>
            <a:r>
              <a:rPr lang="en-US" sz="1400" dirty="0" smtClean="0"/>
              <a:t> Not stated</a:t>
            </a:r>
          </a:p>
          <a:p>
            <a:pPr>
              <a:buNone/>
            </a:pPr>
            <a:r>
              <a:rPr lang="en-US" sz="1400" dirty="0" smtClean="0"/>
              <a:t>Emily left Melbourne to get new experiences.</a:t>
            </a:r>
          </a:p>
          <a:p>
            <a:pPr>
              <a:buNone/>
            </a:pPr>
            <a:r>
              <a:rPr lang="en-US" sz="1400" dirty="0" smtClean="0"/>
              <a:t>  </a:t>
            </a:r>
            <a:r>
              <a:rPr lang="ru-RU" sz="1400" dirty="0" smtClean="0"/>
              <a:t>     </a:t>
            </a:r>
            <a:r>
              <a:rPr lang="en-US" sz="1400" dirty="0" smtClean="0"/>
              <a:t> </a:t>
            </a:r>
            <a:r>
              <a:rPr lang="ru-RU" sz="1400" dirty="0" smtClean="0"/>
              <a:t> </a:t>
            </a:r>
            <a:r>
              <a:rPr lang="en-US" sz="1400" b="1" dirty="0" smtClean="0"/>
              <a:t>1)</a:t>
            </a:r>
            <a:r>
              <a:rPr lang="en-US" sz="1400" dirty="0" smtClean="0"/>
              <a:t> True   </a:t>
            </a:r>
            <a:r>
              <a:rPr lang="en-US" sz="1400" b="1" dirty="0" smtClean="0"/>
              <a:t>2)</a:t>
            </a:r>
            <a:r>
              <a:rPr lang="en-US" sz="1400" dirty="0" smtClean="0"/>
              <a:t> False   </a:t>
            </a:r>
            <a:r>
              <a:rPr lang="en-US" sz="1400" b="1" dirty="0" smtClean="0"/>
              <a:t>3)</a:t>
            </a:r>
            <a:r>
              <a:rPr lang="en-US" sz="1400" dirty="0" smtClean="0"/>
              <a:t> Not stated</a:t>
            </a:r>
          </a:p>
          <a:p>
            <a:pPr>
              <a:buNone/>
            </a:pPr>
            <a:r>
              <a:rPr lang="en-US" sz="1400" dirty="0" smtClean="0"/>
              <a:t>Emily moved to Finland because she found her lab work in London boring.</a:t>
            </a:r>
          </a:p>
          <a:p>
            <a:pPr>
              <a:buNone/>
            </a:pPr>
            <a:r>
              <a:rPr lang="en-US" sz="1400" dirty="0" smtClean="0"/>
              <a:t>   </a:t>
            </a:r>
            <a:r>
              <a:rPr lang="ru-RU" sz="1400" dirty="0" smtClean="0"/>
              <a:t>      </a:t>
            </a:r>
            <a:r>
              <a:rPr lang="en-US" sz="1400" b="1" dirty="0" smtClean="0"/>
              <a:t>1)</a:t>
            </a:r>
            <a:r>
              <a:rPr lang="en-US" sz="1400" dirty="0" smtClean="0"/>
              <a:t> True   </a:t>
            </a:r>
            <a:r>
              <a:rPr lang="en-US" sz="1400" b="1" dirty="0" smtClean="0"/>
              <a:t>2)</a:t>
            </a:r>
            <a:r>
              <a:rPr lang="en-US" sz="1400" dirty="0" smtClean="0"/>
              <a:t> False   </a:t>
            </a:r>
            <a:r>
              <a:rPr lang="en-US" sz="1400" b="1" dirty="0" smtClean="0"/>
              <a:t>3)</a:t>
            </a:r>
            <a:r>
              <a:rPr lang="en-US" sz="1400" dirty="0" smtClean="0"/>
              <a:t> Not stated</a:t>
            </a:r>
          </a:p>
          <a:p>
            <a:pPr>
              <a:buNone/>
            </a:pPr>
            <a:r>
              <a:rPr lang="en-US" sz="1400" dirty="0" smtClean="0"/>
              <a:t>In Finland people at university preferred to speak Finnish with Emily.</a:t>
            </a:r>
          </a:p>
          <a:p>
            <a:pPr>
              <a:buNone/>
            </a:pPr>
            <a:r>
              <a:rPr lang="en-US" sz="1400" dirty="0" smtClean="0"/>
              <a:t>   </a:t>
            </a:r>
            <a:r>
              <a:rPr lang="ru-RU" sz="1400" dirty="0" smtClean="0"/>
              <a:t>      </a:t>
            </a:r>
            <a:r>
              <a:rPr lang="en-US" sz="1400" b="1" dirty="0" smtClean="0"/>
              <a:t>1)</a:t>
            </a:r>
            <a:r>
              <a:rPr lang="en-US" sz="1400" dirty="0" smtClean="0"/>
              <a:t> True   </a:t>
            </a:r>
            <a:r>
              <a:rPr lang="en-US" sz="1400" b="1" dirty="0" smtClean="0"/>
              <a:t>2)</a:t>
            </a:r>
            <a:r>
              <a:rPr lang="en-US" sz="1400" dirty="0" smtClean="0"/>
              <a:t> False   </a:t>
            </a:r>
            <a:r>
              <a:rPr lang="en-US" sz="1400" b="1" dirty="0" smtClean="0"/>
              <a:t>3)</a:t>
            </a:r>
            <a:r>
              <a:rPr lang="en-US" sz="1400" dirty="0" smtClean="0"/>
              <a:t> Not stated</a:t>
            </a:r>
          </a:p>
          <a:p>
            <a:pPr>
              <a:buNone/>
            </a:pPr>
            <a:r>
              <a:rPr lang="en-US" sz="1400" dirty="0" smtClean="0"/>
              <a:t>David is not happy about his experience of learning French in France.</a:t>
            </a:r>
          </a:p>
          <a:p>
            <a:pPr>
              <a:buNone/>
            </a:pPr>
            <a:r>
              <a:rPr lang="en-US" sz="1400" dirty="0" smtClean="0"/>
              <a:t>   </a:t>
            </a:r>
            <a:r>
              <a:rPr lang="ru-RU" sz="1400" dirty="0" smtClean="0"/>
              <a:t>      </a:t>
            </a:r>
            <a:r>
              <a:rPr lang="en-US" sz="1400" b="1" dirty="0" smtClean="0"/>
              <a:t>1)</a:t>
            </a:r>
            <a:r>
              <a:rPr lang="en-US" sz="1400" dirty="0" smtClean="0"/>
              <a:t> True   </a:t>
            </a:r>
            <a:r>
              <a:rPr lang="en-US" sz="1400" b="1" dirty="0" smtClean="0"/>
              <a:t>2)</a:t>
            </a:r>
            <a:r>
              <a:rPr lang="en-US" sz="1400" dirty="0" smtClean="0"/>
              <a:t> False   </a:t>
            </a:r>
            <a:r>
              <a:rPr lang="en-US" sz="1400" b="1" dirty="0" smtClean="0"/>
              <a:t>3)</a:t>
            </a:r>
            <a:r>
              <a:rPr lang="en-US" sz="1400" dirty="0" smtClean="0"/>
              <a:t> Not stated</a:t>
            </a:r>
            <a:endParaRPr lang="ru-RU" sz="1400" dirty="0" smtClean="0"/>
          </a:p>
          <a:p>
            <a:pPr>
              <a:buNone/>
            </a:pPr>
            <a:r>
              <a:rPr lang="en-US" sz="1400" dirty="0" smtClean="0"/>
              <a:t>David would like to go by the trans-Siberian train one day.</a:t>
            </a:r>
          </a:p>
          <a:p>
            <a:pPr>
              <a:buNone/>
            </a:pPr>
            <a:r>
              <a:rPr lang="en-US" sz="1400" dirty="0" smtClean="0"/>
              <a:t>   </a:t>
            </a:r>
            <a:r>
              <a:rPr lang="ru-RU" sz="1400" dirty="0" smtClean="0"/>
              <a:t>      </a:t>
            </a:r>
            <a:r>
              <a:rPr lang="en-US" sz="1400" b="1" dirty="0" smtClean="0"/>
              <a:t>1)</a:t>
            </a:r>
            <a:r>
              <a:rPr lang="en-US" sz="1400" dirty="0" smtClean="0"/>
              <a:t> True   </a:t>
            </a:r>
            <a:r>
              <a:rPr lang="en-US" sz="1400" b="1" dirty="0" smtClean="0"/>
              <a:t>2)</a:t>
            </a:r>
            <a:r>
              <a:rPr lang="en-US" sz="1400" dirty="0" smtClean="0"/>
              <a:t> False   </a:t>
            </a:r>
            <a:r>
              <a:rPr lang="en-US" sz="1400" b="1" dirty="0" smtClean="0"/>
              <a:t>3)</a:t>
            </a:r>
            <a:r>
              <a:rPr lang="en-US" sz="1400" dirty="0" smtClean="0"/>
              <a:t> Not stated</a:t>
            </a:r>
          </a:p>
          <a:p>
            <a:pPr>
              <a:buNone/>
            </a:pPr>
            <a:r>
              <a:rPr lang="en-US" sz="1400" dirty="0" smtClean="0"/>
              <a:t>Emily is going to London again to continue her studies of immune system.</a:t>
            </a:r>
          </a:p>
          <a:p>
            <a:pPr>
              <a:buNone/>
            </a:pPr>
            <a:r>
              <a:rPr lang="en-US" sz="1400" dirty="0" smtClean="0"/>
              <a:t>  </a:t>
            </a:r>
            <a:r>
              <a:rPr lang="ru-RU" sz="1400" dirty="0" smtClean="0"/>
              <a:t>      </a:t>
            </a:r>
            <a:r>
              <a:rPr lang="en-US" sz="1400" dirty="0" smtClean="0"/>
              <a:t> </a:t>
            </a:r>
            <a:r>
              <a:rPr lang="en-US" sz="1400" b="1" dirty="0" smtClean="0"/>
              <a:t>1)</a:t>
            </a:r>
            <a:r>
              <a:rPr lang="en-US" sz="1400" dirty="0" smtClean="0"/>
              <a:t> True   </a:t>
            </a:r>
            <a:r>
              <a:rPr lang="en-US" sz="1400" b="1" dirty="0" smtClean="0"/>
              <a:t>2)</a:t>
            </a:r>
            <a:r>
              <a:rPr lang="en-US" sz="1400" dirty="0" smtClean="0"/>
              <a:t> False   </a:t>
            </a:r>
            <a:r>
              <a:rPr lang="en-US" sz="1400" b="1" dirty="0" smtClean="0"/>
              <a:t>3)</a:t>
            </a:r>
            <a:r>
              <a:rPr lang="en-US" sz="1400" dirty="0" smtClean="0"/>
              <a:t> Not stated</a:t>
            </a:r>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sz="1200" dirty="0" smtClean="0"/>
          </a:p>
          <a:p>
            <a:pPr>
              <a:buNone/>
            </a:pPr>
            <a:endParaRPr lang="ru-RU" dirty="0"/>
          </a:p>
        </p:txBody>
      </p:sp>
      <p:sp>
        <p:nvSpPr>
          <p:cNvPr id="7" name="TextBox 6"/>
          <p:cNvSpPr txBox="1"/>
          <p:nvPr/>
        </p:nvSpPr>
        <p:spPr>
          <a:xfrm>
            <a:off x="395536" y="1340768"/>
            <a:ext cx="8424936" cy="954107"/>
          </a:xfrm>
          <a:prstGeom prst="rect">
            <a:avLst/>
          </a:prstGeom>
          <a:noFill/>
        </p:spPr>
        <p:txBody>
          <a:bodyPr wrap="square" rtlCol="0">
            <a:spAutoFit/>
          </a:bodyPr>
          <a:lstStyle/>
          <a:p>
            <a:pPr defTabSz="1843088"/>
            <a:r>
              <a:rPr lang="ru-RU" sz="1400" i="1" dirty="0" smtClean="0"/>
              <a:t>Прослушайте аудиозапись. Определите, какие из приведённых утверждений </a:t>
            </a:r>
            <a:r>
              <a:rPr lang="ru-RU" sz="1400" b="1" i="1" dirty="0" smtClean="0"/>
              <a:t>А1-А7</a:t>
            </a:r>
            <a:r>
              <a:rPr lang="ru-RU" sz="1400" i="1" dirty="0" smtClean="0"/>
              <a:t> соответствуют содержанию текста (</a:t>
            </a:r>
            <a:r>
              <a:rPr lang="ru-RU" sz="1400" b="1" i="1" dirty="0" smtClean="0"/>
              <a:t>1 – </a:t>
            </a:r>
            <a:r>
              <a:rPr lang="ru-RU" sz="1400" b="1" i="1" dirty="0" err="1" smtClean="0"/>
              <a:t>True</a:t>
            </a:r>
            <a:r>
              <a:rPr lang="ru-RU" sz="1400" i="1" dirty="0" smtClean="0"/>
              <a:t>), какие не соответствуют (</a:t>
            </a:r>
            <a:r>
              <a:rPr lang="ru-RU" sz="1400" b="1" i="1" dirty="0" smtClean="0"/>
              <a:t>2 – </a:t>
            </a:r>
            <a:r>
              <a:rPr lang="ru-RU" sz="1400" b="1" i="1" dirty="0" err="1" smtClean="0"/>
              <a:t>False</a:t>
            </a:r>
            <a:r>
              <a:rPr lang="ru-RU" sz="1400" i="1" dirty="0" smtClean="0"/>
              <a:t>) и о чём в тексте не сказано, то есть на основании текста нельзя дать ни положительного, ни отрицательного ответа (</a:t>
            </a:r>
            <a:r>
              <a:rPr lang="ru-RU" sz="1400" b="1" i="1" dirty="0" smtClean="0"/>
              <a:t>3 – </a:t>
            </a:r>
            <a:r>
              <a:rPr lang="ru-RU" sz="1400" b="1" i="1" dirty="0" err="1" smtClean="0"/>
              <a:t>Not</a:t>
            </a:r>
            <a:r>
              <a:rPr lang="ru-RU" sz="1400" b="1" i="1" dirty="0" smtClean="0"/>
              <a:t> </a:t>
            </a:r>
            <a:r>
              <a:rPr lang="ru-RU" sz="1400" b="1" i="1" dirty="0" err="1" smtClean="0"/>
              <a:t>stated</a:t>
            </a:r>
            <a:r>
              <a:rPr lang="ru-RU" sz="1400" i="1" dirty="0" smtClean="0"/>
              <a:t>). Укажите номер выбранного вами варианта ответа.</a:t>
            </a:r>
            <a:endParaRPr lang="ru-RU"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Раздел 2. Чтение</a:t>
            </a:r>
            <a:endParaRPr lang="ru-RU" dirty="0"/>
          </a:p>
        </p:txBody>
      </p:sp>
      <p:sp>
        <p:nvSpPr>
          <p:cNvPr id="3" name="Содержимое 2"/>
          <p:cNvSpPr>
            <a:spLocks noGrp="1"/>
          </p:cNvSpPr>
          <p:nvPr>
            <p:ph idx="1"/>
          </p:nvPr>
        </p:nvSpPr>
        <p:spPr>
          <a:xfrm>
            <a:off x="457200" y="1600200"/>
            <a:ext cx="8435280" cy="4525963"/>
          </a:xfrm>
        </p:spPr>
        <p:txBody>
          <a:bodyPr/>
          <a:lstStyle/>
          <a:p>
            <a:pPr>
              <a:buNone/>
            </a:pPr>
            <a:r>
              <a:rPr lang="ru-RU" sz="2800" dirty="0" smtClean="0">
                <a:solidFill>
                  <a:schemeClr val="tx2">
                    <a:lumMod val="75000"/>
                  </a:schemeClr>
                </a:solidFill>
              </a:rPr>
              <a:t>Данный раздел включает </a:t>
            </a:r>
            <a:r>
              <a:rPr lang="ru-RU" sz="2800" b="1" dirty="0" smtClean="0">
                <a:solidFill>
                  <a:schemeClr val="tx2">
                    <a:lumMod val="75000"/>
                  </a:schemeClr>
                </a:solidFill>
              </a:rPr>
              <a:t>3 раздела (9 заданий)</a:t>
            </a:r>
            <a:r>
              <a:rPr lang="ru-RU" sz="2800" dirty="0" smtClean="0">
                <a:solidFill>
                  <a:schemeClr val="tx2">
                    <a:lumMod val="75000"/>
                  </a:schemeClr>
                </a:solidFill>
              </a:rPr>
              <a:t>.</a:t>
            </a:r>
          </a:p>
          <a:p>
            <a:pPr>
              <a:buNone/>
            </a:pPr>
            <a:endParaRPr lang="ru-RU" sz="2800" dirty="0" smtClean="0">
              <a:solidFill>
                <a:schemeClr val="tx2">
                  <a:lumMod val="75000"/>
                </a:schemeClr>
              </a:solidFill>
            </a:endParaRPr>
          </a:p>
          <a:p>
            <a:pPr>
              <a:buNone/>
            </a:pPr>
            <a:r>
              <a:rPr lang="ru-RU" sz="2800" dirty="0" smtClean="0">
                <a:solidFill>
                  <a:schemeClr val="tx2">
                    <a:lumMod val="75000"/>
                  </a:schemeClr>
                </a:solidFill>
              </a:rPr>
              <a:t>Рекомендуемое время на выполнение данного</a:t>
            </a:r>
          </a:p>
          <a:p>
            <a:pPr>
              <a:buNone/>
            </a:pPr>
            <a:r>
              <a:rPr lang="ru-RU" sz="2800" dirty="0" smtClean="0">
                <a:solidFill>
                  <a:schemeClr val="tx2">
                    <a:lumMod val="75000"/>
                  </a:schemeClr>
                </a:solidFill>
              </a:rPr>
              <a:t>раздела ОГЭ – </a:t>
            </a:r>
            <a:r>
              <a:rPr lang="ru-RU" sz="2800" b="1" dirty="0" smtClean="0">
                <a:solidFill>
                  <a:schemeClr val="tx2">
                    <a:lumMod val="75000"/>
                  </a:schemeClr>
                </a:solidFill>
              </a:rPr>
              <a:t>30 минут</a:t>
            </a:r>
            <a:r>
              <a:rPr lang="ru-RU" sz="2800" dirty="0" smtClean="0">
                <a:solidFill>
                  <a:schemeClr val="tx2">
                    <a:lumMod val="75000"/>
                  </a:schemeClr>
                </a:solidFill>
              </a:rPr>
              <a:t>.</a:t>
            </a:r>
          </a:p>
          <a:p>
            <a:pPr>
              <a:buNone/>
            </a:pPr>
            <a:endParaRPr lang="ru-RU" dirty="0" smtClean="0">
              <a:solidFill>
                <a:schemeClr val="tx2">
                  <a:lumMod val="75000"/>
                </a:schemeClr>
              </a:solidFill>
            </a:endParaRPr>
          </a:p>
          <a:p>
            <a:pPr>
              <a:buNone/>
            </a:pPr>
            <a:r>
              <a:rPr lang="ru-RU" dirty="0" smtClean="0">
                <a:solidFill>
                  <a:schemeClr val="tx2">
                    <a:lumMod val="75000"/>
                  </a:schemeClr>
                </a:solidFill>
              </a:rPr>
              <a:t>Максимальный балл -</a:t>
            </a:r>
            <a:r>
              <a:rPr lang="ru-RU" b="1" dirty="0" smtClean="0">
                <a:solidFill>
                  <a:schemeClr val="tx2">
                    <a:lumMod val="75000"/>
                  </a:schemeClr>
                </a:solidFill>
              </a:rPr>
              <a:t>20</a:t>
            </a:r>
            <a:r>
              <a:rPr lang="ru-RU" dirty="0" smtClean="0">
                <a:solidFill>
                  <a:schemeClr val="tx2">
                    <a:lumMod val="75000"/>
                  </a:schemeClr>
                </a:solidFill>
              </a:rPr>
              <a:t>.</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08912" cy="1143000"/>
          </a:xfrm>
        </p:spPr>
        <p:txBody>
          <a:bodyPr>
            <a:noAutofit/>
          </a:bodyPr>
          <a:lstStyle/>
          <a:p>
            <a:pPr lvl="0" algn="l">
              <a:spcBef>
                <a:spcPct val="20000"/>
              </a:spcBef>
            </a:pPr>
            <a:r>
              <a:rPr lang="ru-RU" sz="1600" dirty="0" smtClean="0">
                <a:solidFill>
                  <a:schemeClr val="tx2">
                    <a:lumMod val="75000"/>
                  </a:schemeClr>
                </a:solidFill>
              </a:rPr>
              <a:t>В Задании 10 (это первое задание данного раздела) даны семь коротких текстов и восемь заголовков, один заголовок лишний. Вам необходимо установить соответствие между заголовком и небольшим текстом. Так проверяется понимание основного содержания текста.</a:t>
            </a:r>
            <a:endParaRPr lang="ru-RU" sz="1600" dirty="0">
              <a:solidFill>
                <a:schemeClr val="tx2">
                  <a:lumMod val="75000"/>
                </a:schemeClr>
              </a:solidFill>
            </a:endParaRPr>
          </a:p>
        </p:txBody>
      </p:sp>
      <p:sp>
        <p:nvSpPr>
          <p:cNvPr id="3" name="Содержимое 2"/>
          <p:cNvSpPr>
            <a:spLocks noGrp="1"/>
          </p:cNvSpPr>
          <p:nvPr>
            <p:ph idx="1"/>
          </p:nvPr>
        </p:nvSpPr>
        <p:spPr/>
        <p:txBody>
          <a:bodyPr/>
          <a:lstStyle/>
          <a:p>
            <a:pPr>
              <a:buNone/>
            </a:pPr>
            <a:r>
              <a:rPr lang="en-US" sz="1000" b="1" i="1" dirty="0" smtClean="0"/>
              <a:t> </a:t>
            </a:r>
            <a:endParaRPr lang="en-US" sz="1000" dirty="0" smtClean="0"/>
          </a:p>
          <a:p>
            <a:pPr>
              <a:buNone/>
            </a:pPr>
            <a:endParaRPr lang="en-US" sz="1000" dirty="0" smtClean="0"/>
          </a:p>
          <a:p>
            <a:pPr>
              <a:buNone/>
            </a:pPr>
            <a:r>
              <a:rPr lang="en-US" sz="1000" dirty="0" smtClean="0"/>
              <a:t> </a:t>
            </a:r>
            <a:endParaRPr lang="ru-RU" dirty="0"/>
          </a:p>
        </p:txBody>
      </p:sp>
      <p:pic>
        <p:nvPicPr>
          <p:cNvPr id="19457" name="Picture 1" descr="C:\Users\user\Desktop\Screenshot3.png"/>
          <p:cNvPicPr>
            <a:picLocks noChangeAspect="1" noChangeArrowheads="1"/>
          </p:cNvPicPr>
          <p:nvPr/>
        </p:nvPicPr>
        <p:blipFill>
          <a:blip r:embed="rId2" cstate="print"/>
          <a:srcRect/>
          <a:stretch>
            <a:fillRect/>
          </a:stretch>
        </p:blipFill>
        <p:spPr bwMode="auto">
          <a:xfrm>
            <a:off x="37778" y="1340768"/>
            <a:ext cx="9106222" cy="551723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Презентация c кнопками">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c кнопками</Template>
  <TotalTime>335</TotalTime>
  <Words>969</Words>
  <Application>Microsoft Office PowerPoint</Application>
  <PresentationFormat>Экран (4:3)</PresentationFormat>
  <Paragraphs>124</Paragraphs>
  <Slides>24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Презентация c кнопками</vt:lpstr>
      <vt:lpstr>Структура и проведение ЕГЭ  по английскому языку</vt:lpstr>
      <vt:lpstr>Общие сведения о ЕГЭ   по английскому языку </vt:lpstr>
      <vt:lpstr>Структура теста ЕГЭ по английскому языку </vt:lpstr>
      <vt:lpstr>Раздел 1. Аудирование </vt:lpstr>
      <vt:lpstr> </vt:lpstr>
      <vt:lpstr>В Задании 2 вы услышите диалог. Ваша задача - установить, какие из приведённых утверждений соответствуют содержанию прослушанного текста, какие не соответствуют и о чём в тексте не сказано, т. е. на основании текста нельзя дать ни положительного, ни отрицательного ответа. Это задание проверяет понимание запрашиваемой информации.</vt:lpstr>
      <vt:lpstr>      В Заданиях 3-9 вы услышите интервью. Вам нужно будет ответить на семь вопросов по содержанию аудиотекста, выбрав правильный ответ из трёх предложенных. Здесь проверяется полное понимание прослушанного текста.</vt:lpstr>
      <vt:lpstr>Раздел 2. Чтение</vt:lpstr>
      <vt:lpstr>В Задании 10 (это первое задание данного раздела) даны семь коротких текстов и восемь заголовков, один заголовок лишний. Вам необходимо установить соответствие между заголовком и небольшим текстом. Так проверяется понимание основного содержания текста.</vt:lpstr>
      <vt:lpstr>Во втором задании раздела (Задание 11) вам предлагается текст с шестью пропусками и семь фрагментов для заполнения пропусков. Один из фрагментов – лишний. Данное задание проверяет умение понимать в прочитанном тексте структурно-смысловые связи.</vt:lpstr>
      <vt:lpstr>В третьей части данного раздела (Задания 12-18) вам нужно будет ответить на семь вопросов по содержанию прочитанного текста, выбрав правильный ответ из четырех предложенных. Здесь проверяется полное понимание прочитанного текста.</vt:lpstr>
      <vt:lpstr>Раздел 3. Грамматика и лексика</vt:lpstr>
      <vt:lpstr>Задания 19-25 строятся на двух связных текстах, которые содержат семь пропусков. На полях, справа от каждой строки с пропуском, дано слово, от которого вам нужно образовать соответствующую грамматическую форму, чтобы заполнить пропуск в тексте. Так проверяется владение грамматическими навыками.</vt:lpstr>
      <vt:lpstr>Задания 26-31 основаны на связном тексте с шестью пропусками. На полях, справа от каждой строки с пропуском, дано слово, от которого вам нужно образовать однокоренное слово, чтобы заполнить пропуск в тексте. Эти текстовые вопросы проверяют владение способами словообразования в коммуникативно-значимом контексте.</vt:lpstr>
      <vt:lpstr>Задания 32-38 строятся на связном тексте с семью пропусками. Для каждого  пропуска необходимо правильно выбрать одно слово из четырех предложенных. Эти текстовые вопросы проверяют владение лексико-грамматическими навыками оперирования лексическими единицами в коммуникативно-значимом контексте.</vt:lpstr>
      <vt:lpstr>Раздел 4. Письменная речь</vt:lpstr>
      <vt:lpstr> </vt:lpstr>
      <vt:lpstr>Слайд 18</vt:lpstr>
      <vt:lpstr>Раздел 5. Говорение</vt:lpstr>
      <vt:lpstr>Слайд 20</vt:lpstr>
      <vt:lpstr>Слайд 21</vt:lpstr>
      <vt:lpstr>Слайд 22</vt:lpstr>
      <vt:lpstr>Слайд 23</vt:lpstr>
      <vt:lpstr>ШКАЛА БАЛЛОВ</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Comp</dc:creator>
  <cp:lastModifiedBy>Екатерина</cp:lastModifiedBy>
  <cp:revision>44</cp:revision>
  <dcterms:created xsi:type="dcterms:W3CDTF">2011-07-13T11:42:07Z</dcterms:created>
  <dcterms:modified xsi:type="dcterms:W3CDTF">2020-08-01T11:31:56Z</dcterms:modified>
</cp:coreProperties>
</file>