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57" r:id="rId4"/>
    <p:sldId id="258" r:id="rId5"/>
    <p:sldId id="259" r:id="rId6"/>
    <p:sldId id="269" r:id="rId7"/>
    <p:sldId id="260" r:id="rId8"/>
    <p:sldId id="262" r:id="rId9"/>
    <p:sldId id="263" r:id="rId10"/>
    <p:sldId id="267" r:id="rId11"/>
    <p:sldId id="270" r:id="rId12"/>
    <p:sldId id="271" r:id="rId13"/>
    <p:sldId id="268" r:id="rId14"/>
    <p:sldId id="272" r:id="rId15"/>
    <p:sldId id="264" r:id="rId16"/>
    <p:sldId id="265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33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95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1282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85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4912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167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109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131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65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7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410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366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4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39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54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70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AA77A-658D-496C-84F9-9D5F947B84E7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26E8ED3-4122-4657-A078-AEE2EC0AD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6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48EC24-E7C6-40BC-A1DB-87434B2CB6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7940" y="5661355"/>
            <a:ext cx="6195868" cy="977621"/>
          </a:xfrm>
        </p:spPr>
        <p:txBody>
          <a:bodyPr/>
          <a:lstStyle/>
          <a:p>
            <a:pPr algn="ctr">
              <a:spcBef>
                <a:spcPts val="0"/>
              </a:spcBef>
            </a:pPr>
            <a:endParaRPr lang="ru-RU" altLang="en-US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  <a:p>
            <a:pPr algn="ctr">
              <a:spcBef>
                <a:spcPts val="0"/>
              </a:spcBef>
            </a:pPr>
            <a:r>
              <a:rPr lang="ru-RU" altLang="en-US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           </a:t>
            </a:r>
            <a:r>
              <a:rPr lang="ru-RU" altLang="en-US" dirty="0">
                <a:solidFill>
                  <a:srgbClr val="C00000"/>
                </a:solidFill>
                <a:latin typeface="+mj-lt"/>
                <a:sym typeface="+mn-ea"/>
              </a:rPr>
              <a:t>г. Шарыпово  2019 г.</a:t>
            </a:r>
            <a:endParaRPr lang="ru-RU" b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1B3D97B-6C19-494A-AFEF-28D742D8E858}"/>
              </a:ext>
            </a:extLst>
          </p:cNvPr>
          <p:cNvSpPr/>
          <p:nvPr/>
        </p:nvSpPr>
        <p:spPr>
          <a:xfrm>
            <a:off x="1322832" y="566928"/>
            <a:ext cx="8339328" cy="310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4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«Детский сад №4 «Росинка» комбинированного вида»</a:t>
            </a:r>
          </a:p>
          <a:p>
            <a:pPr lvl="0" algn="ctr"/>
            <a:endParaRPr lang="ru-RU" sz="2400" b="1" dirty="0">
              <a:solidFill>
                <a:srgbClr val="C0000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Проект</a:t>
            </a:r>
            <a:endParaRPr lang="ru-RU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«Денежки труд любят»</a:t>
            </a:r>
            <a:endParaRPr lang="ru-RU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marL="342900" lvl="0" indent="-342900" algn="ctr" defTabSz="914400">
              <a:spcBef>
                <a:spcPct val="20000"/>
              </a:spcBef>
              <a:defRPr/>
            </a:pPr>
            <a:endParaRPr lang="ru-RU" altLang="en-US" dirty="0">
              <a:solidFill>
                <a:srgbClr val="C00000"/>
              </a:solidFill>
              <a:latin typeface="Times New Roman" panose="02020603050405020304" pitchFamily="18" charset="0"/>
              <a:sym typeface="+mn-ea"/>
            </a:endParaRPr>
          </a:p>
          <a:p>
            <a:pPr lvl="0"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Картинки по запросу финансы картинка для детей">
            <a:extLst>
              <a:ext uri="{FF2B5EF4-FFF2-40B4-BE49-F238E27FC236}">
                <a16:creationId xmlns:a16="http://schemas.microsoft.com/office/drawing/2014/main" id="{8134A982-16CD-4231-AE8E-D2E113C86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7940" y="3038634"/>
            <a:ext cx="3717844" cy="253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E7D0BA-F761-4ABB-96A6-18D3001E77E8}"/>
              </a:ext>
            </a:extLst>
          </p:cNvPr>
          <p:cNvSpPr/>
          <p:nvPr/>
        </p:nvSpPr>
        <p:spPr>
          <a:xfrm>
            <a:off x="2663952" y="5571078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Романова Е.В.</a:t>
            </a:r>
            <a:endParaRPr lang="ru-RU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104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E80F20-1DC7-49FD-8EDF-4A45E25F2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</a:t>
            </a:r>
            <a:r>
              <a:rPr lang="ru-RU" b="1" dirty="0"/>
              <a:t>ОД « Все работы хороши»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88A32FC-C428-4469-81A2-68CD5EEC76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44" y="1477784"/>
            <a:ext cx="3011701" cy="4015602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D1605A-D797-455F-8F26-F4233FF2C1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8403" y="1487892"/>
            <a:ext cx="3871197" cy="457457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9197D2-EDD9-4A46-BACE-AEC614DAF6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537" y="2140712"/>
            <a:ext cx="3373374" cy="449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522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675EA-0317-49DE-A09D-3640B1B66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050" y="518160"/>
            <a:ext cx="8596668" cy="1320800"/>
          </a:xfrm>
        </p:spPr>
        <p:txBody>
          <a:bodyPr/>
          <a:lstStyle/>
          <a:p>
            <a:pPr algn="ctr"/>
            <a:r>
              <a:rPr lang="ru-RU" b="1" dirty="0"/>
              <a:t>ОД «Профессии всякие нужны»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83D816-A128-4440-9D45-7CD1884F2B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08" y="1207008"/>
            <a:ext cx="3682317" cy="490975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C2D469-1936-4148-BD0D-C9E310441CA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904" y="1185132"/>
            <a:ext cx="3798142" cy="506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78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54EE6C-37F7-4B79-8380-2F9B84AC0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Настольные игры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0666A42-05A7-4B21-8031-8F68EA30C5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6761" y="1820785"/>
            <a:ext cx="5200678" cy="447141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4C720E-70E5-4115-A917-FA07B12D44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7688" y="1270000"/>
            <a:ext cx="4562094" cy="460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05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57FB9-808E-457A-9AB0-7491EDA77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</a:t>
            </a:r>
            <a:r>
              <a:rPr lang="ru-RU" b="1" dirty="0"/>
              <a:t>ОД «Деньги всякие нужны»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5DCE869-E63D-4571-AA5C-A750BD50D1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16" y="1411203"/>
            <a:ext cx="3262788" cy="435038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7685A9-1DE2-4AA1-8AC6-59CD2DA17E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097" y="1411203"/>
            <a:ext cx="3702558" cy="493674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E4F598-20A4-4684-AB60-30CCCEB9F5F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0062" y="1411203"/>
            <a:ext cx="3513666" cy="468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97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2BB414-B47F-4A27-95F7-88F1C04FB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71" y="46522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Продуктивная деятельность детей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354DE78-10F9-49B3-BD0B-D909DAC6FD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89" y="2106168"/>
            <a:ext cx="3106673" cy="414223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62674F0-9A15-420B-A981-4EE1019094C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743" y="2060448"/>
            <a:ext cx="3175254" cy="42336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5ED99EC-F455-4F00-B2C6-A16685CB80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642" y="2060448"/>
            <a:ext cx="3175254" cy="423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5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00C81-F5FB-40BD-A51F-0822BAA9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Работа с родителями:</a:t>
            </a:r>
            <a:r>
              <a:rPr lang="ru-RU" sz="4000" dirty="0"/>
              <a:t>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7E417D-52B8-4308-8117-E12293DEF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926" y="1840549"/>
            <a:ext cx="8596668" cy="3880773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</a:rPr>
              <a:t>анкетирование по финансовой грамотности у детей дошкольного возраста;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консультация для родителей;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привлечение к изготовлению атрибутов к игре «Магазин».</a:t>
            </a:r>
          </a:p>
          <a:p>
            <a:endParaRPr lang="ru-RU" dirty="0"/>
          </a:p>
        </p:txBody>
      </p:sp>
      <p:pic>
        <p:nvPicPr>
          <p:cNvPr id="7170" name="Picture 2" descr="Похожее изображение">
            <a:extLst>
              <a:ext uri="{FF2B5EF4-FFF2-40B4-BE49-F238E27FC236}">
                <a16:creationId xmlns:a16="http://schemas.microsoft.com/office/drawing/2014/main" id="{3BB28E1A-16E7-4710-99CE-29E9A0734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929" y="4042156"/>
            <a:ext cx="3346041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065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A51F8-221B-45D3-AAC0-523D21656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092" y="633663"/>
            <a:ext cx="8596668" cy="1320800"/>
          </a:xfrm>
        </p:spPr>
        <p:txBody>
          <a:bodyPr/>
          <a:lstStyle/>
          <a:p>
            <a:pPr algn="ctr"/>
            <a:r>
              <a:rPr lang="ru-RU" sz="4000" b="1" dirty="0"/>
              <a:t>Заключительный этап: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A447CF-21BF-4867-86F2-3290CECDA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092" y="2160589"/>
            <a:ext cx="8596668" cy="3880773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</a:rPr>
              <a:t>подведение итогов реализации проекта в форме сюжетно-ролевой игры «Магазин»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301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DF3A2B-66EF-4927-B5E9-C52105FFE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589" y="525379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Наш результат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id="{C3967777-508E-41A9-93B6-2CB0D87A28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7967091"/>
              </p:ext>
            </p:extLst>
          </p:nvPr>
        </p:nvGraphicFramePr>
        <p:xfrm>
          <a:off x="986589" y="1479884"/>
          <a:ext cx="8758990" cy="3326269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4379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9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607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Воспитанники </a:t>
                      </a:r>
                      <a:endParaRPr lang="ru-RU" sz="1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Родители</a:t>
                      </a:r>
                      <a:endParaRPr lang="ru-RU" sz="1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122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Заложен фундамент представления детей о деньгах, о значении труда;</a:t>
                      </a:r>
                      <a:endParaRPr lang="ru-RU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получены дополнительные знания по экономическому воспитанию детей.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9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Приобретен первичный экономический опыт в детском саду.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/>
                        <a:t>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384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¡Ð¿Ð°ÑÐ¸Ð±Ð¾ Ð·Ð° Ð²Ð½Ð¸Ð¼Ð°Ð½Ð¸Ðµ ÐºÐ°ÑÑÐ¸Ð½ÐºÐ°">
            <a:extLst>
              <a:ext uri="{FF2B5EF4-FFF2-40B4-BE49-F238E27FC236}">
                <a16:creationId xmlns:a16="http://schemas.microsoft.com/office/drawing/2014/main" id="{872CF5E6-6DAD-4135-A96B-74DD90CC4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0373" y="1503784"/>
            <a:ext cx="5735960" cy="430197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" name="Picture 2" descr="Похожее изображение">
            <a:extLst>
              <a:ext uri="{FF2B5EF4-FFF2-40B4-BE49-F238E27FC236}">
                <a16:creationId xmlns:a16="http://schemas.microsoft.com/office/drawing/2014/main" id="{321550BD-7F9B-4E66-AC5D-BEE9E7AE7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1129" y="1052246"/>
            <a:ext cx="4152092" cy="291611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603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94747E-8A83-4C79-8BD8-C425C5834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1016" y="625798"/>
            <a:ext cx="8394192" cy="1646302"/>
          </a:xfrm>
        </p:spPr>
        <p:txBody>
          <a:bodyPr/>
          <a:lstStyle/>
          <a:p>
            <a:pPr algn="just"/>
            <a:r>
              <a:rPr lang="ru-RU" sz="4000" b="1" dirty="0">
                <a:cs typeface="Times New Roman" panose="02020603050405020304" pitchFamily="18" charset="0"/>
              </a:rPr>
              <a:t>Информационная</a:t>
            </a:r>
            <a:r>
              <a:rPr lang="ru-RU" sz="3600" b="1" dirty="0">
                <a:cs typeface="Times New Roman" panose="02020603050405020304" pitchFamily="18" charset="0"/>
              </a:rPr>
              <a:t> карта проекта:</a:t>
            </a:r>
            <a:br>
              <a:rPr lang="ru-RU" dirty="0"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A2657B5-C100-4C3D-A4B6-78048C572E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6464" y="1628204"/>
            <a:ext cx="8540496" cy="2678620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4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Тип проекта: познавательно – развивающий;</a:t>
            </a:r>
          </a:p>
          <a:p>
            <a:pPr algn="just">
              <a:lnSpc>
                <a:spcPct val="120000"/>
              </a:lnSpc>
            </a:pPr>
            <a:r>
              <a:rPr lang="ru-RU" sz="4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По продолжительности: краткосрочный (двухнедельный);</a:t>
            </a:r>
          </a:p>
          <a:p>
            <a:pPr algn="just">
              <a:lnSpc>
                <a:spcPct val="120000"/>
              </a:lnSpc>
            </a:pPr>
            <a:r>
              <a:rPr lang="ru-RU" sz="4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Участники проекта: дети 4-5лет, воспитатели и родители.</a:t>
            </a:r>
          </a:p>
          <a:p>
            <a:pPr algn="just">
              <a:lnSpc>
                <a:spcPct val="120000"/>
              </a:lnSpc>
            </a:pPr>
            <a:r>
              <a:rPr lang="ru-RU" sz="4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Срок реализации проекта: с 5 ноября 2019г. – 15 ноября 2019г.</a:t>
            </a:r>
          </a:p>
          <a:p>
            <a:endParaRPr lang="ru-RU" dirty="0"/>
          </a:p>
        </p:txBody>
      </p:sp>
      <p:pic>
        <p:nvPicPr>
          <p:cNvPr id="1026" name="Picture 2" descr="Картинки по запросу финансы картинка для детей">
            <a:extLst>
              <a:ext uri="{FF2B5EF4-FFF2-40B4-BE49-F238E27FC236}">
                <a16:creationId xmlns:a16="http://schemas.microsoft.com/office/drawing/2014/main" id="{7CCB0545-3084-4BE8-B807-6463004750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218" y="3950208"/>
            <a:ext cx="2335348" cy="228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>
            <a:extLst>
              <a:ext uri="{FF2B5EF4-FFF2-40B4-BE49-F238E27FC236}">
                <a16:creationId xmlns:a16="http://schemas.microsoft.com/office/drawing/2014/main" id="{FF3978D6-B162-4602-96FC-E065F1D2F5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05243" y="3785880"/>
            <a:ext cx="2076187" cy="200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744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C9FBA-1F14-400B-BF92-B47CD9A9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cs typeface="Times New Roman" panose="02020603050405020304" pitchFamily="18" charset="0"/>
              </a:rPr>
              <a:t>Постановка проблемы</a:t>
            </a:r>
            <a:r>
              <a:rPr lang="ru-RU" sz="4000" dirty="0">
                <a:cs typeface="Times New Roman" panose="02020603050405020304" pitchFamily="18" charset="0"/>
              </a:rPr>
              <a:t>:</a:t>
            </a:r>
            <a:br>
              <a:rPr lang="ru-RU" sz="4000" dirty="0">
                <a:cs typeface="Times New Roman" panose="02020603050405020304" pitchFamily="18" charset="0"/>
              </a:rPr>
            </a:br>
            <a:endParaRPr lang="ru-RU" sz="40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61E460-DF7D-4ED2-81C5-590582FA8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1288" y="1858837"/>
            <a:ext cx="8304738" cy="28686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У детей 4-5 лет не сформированы представления об экономических понятиях: потребности, нормы жизни, деньги, товар, цена в соответствии с их возрастными</a:t>
            </a:r>
            <a:r>
              <a:rPr lang="ru-RU" sz="2400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особенностями</a:t>
            </a:r>
            <a:br>
              <a:rPr lang="ru-RU" sz="2800" dirty="0">
                <a:solidFill>
                  <a:schemeClr val="tx1"/>
                </a:solidFill>
                <a:latin typeface="+mj-lt"/>
              </a:rPr>
            </a:br>
            <a:endParaRPr lang="ru-RU" sz="28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74" name="Picture 2" descr="Похожее изображение">
            <a:extLst>
              <a:ext uri="{FF2B5EF4-FFF2-40B4-BE49-F238E27FC236}">
                <a16:creationId xmlns:a16="http://schemas.microsoft.com/office/drawing/2014/main" id="{9836F036-F536-4EA6-BFF6-9B8D8B31E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0024" y="3636576"/>
            <a:ext cx="2641519" cy="278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598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34E5B-4904-4B1A-9420-4E1D1E54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Актуальность: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C02C01-1EA5-4528-9864-C41EF8C00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824" y="1719072"/>
            <a:ext cx="8266176" cy="45293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Дошкольное детство – начальный этап формирования личности человека, его ценностной ориентации в окружающем мире. В этот период закладывается позитивное отношение к «рукотворному миру», к себе и к окружающим людям.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В современном мире ребенок поневоле встречается с </a:t>
            </a:r>
            <a:r>
              <a:rPr lang="ru-RU" i="1" dirty="0">
                <a:solidFill>
                  <a:schemeClr val="tx1"/>
                </a:solidFill>
              </a:rPr>
              <a:t>экономикой</a:t>
            </a:r>
            <a:r>
              <a:rPr lang="ru-RU" dirty="0">
                <a:solidFill>
                  <a:schemeClr val="tx1"/>
                </a:solidFill>
              </a:rPr>
              <a:t>, даже если его не учат этому. Он узнает, что такое </a:t>
            </a:r>
            <a:r>
              <a:rPr lang="ru-RU" i="1" dirty="0">
                <a:solidFill>
                  <a:schemeClr val="tx1"/>
                </a:solidFill>
              </a:rPr>
              <a:t>«моё»</a:t>
            </a:r>
            <a:r>
              <a:rPr lang="ru-RU" dirty="0">
                <a:solidFill>
                  <a:schemeClr val="tx1"/>
                </a:solidFill>
              </a:rPr>
              <a:t>, </a:t>
            </a:r>
            <a:r>
              <a:rPr lang="ru-RU" i="1" dirty="0">
                <a:solidFill>
                  <a:schemeClr val="tx1"/>
                </a:solidFill>
              </a:rPr>
              <a:t>«твоё»</a:t>
            </a:r>
            <a:r>
              <a:rPr lang="ru-RU" dirty="0">
                <a:solidFill>
                  <a:schemeClr val="tx1"/>
                </a:solidFill>
              </a:rPr>
              <a:t>, </a:t>
            </a:r>
            <a:r>
              <a:rPr lang="ru-RU" i="1" dirty="0">
                <a:solidFill>
                  <a:schemeClr val="tx1"/>
                </a:solidFill>
              </a:rPr>
              <a:t>«наше»</a:t>
            </a:r>
            <a:r>
              <a:rPr lang="ru-RU" dirty="0">
                <a:solidFill>
                  <a:schemeClr val="tx1"/>
                </a:solidFill>
              </a:rPr>
              <a:t>, </a:t>
            </a:r>
            <a:r>
              <a:rPr lang="ru-RU" i="1" dirty="0">
                <a:solidFill>
                  <a:schemeClr val="tx1"/>
                </a:solidFill>
              </a:rPr>
              <a:t>«обмен»</a:t>
            </a:r>
            <a:r>
              <a:rPr lang="ru-RU" dirty="0">
                <a:solidFill>
                  <a:schemeClr val="tx1"/>
                </a:solidFill>
              </a:rPr>
              <a:t>, </a:t>
            </a:r>
            <a:r>
              <a:rPr lang="ru-RU" i="1" dirty="0">
                <a:solidFill>
                  <a:schemeClr val="tx1"/>
                </a:solidFill>
              </a:rPr>
              <a:t>«деньги»</a:t>
            </a:r>
            <a:r>
              <a:rPr lang="ru-RU" dirty="0">
                <a:solidFill>
                  <a:schemeClr val="tx1"/>
                </a:solidFill>
              </a:rPr>
              <a:t>, </a:t>
            </a:r>
            <a:r>
              <a:rPr lang="ru-RU" i="1" dirty="0">
                <a:solidFill>
                  <a:schemeClr val="tx1"/>
                </a:solidFill>
              </a:rPr>
              <a:t>«цена»</a:t>
            </a:r>
            <a:r>
              <a:rPr lang="ru-RU" dirty="0">
                <a:solidFill>
                  <a:schemeClr val="tx1"/>
                </a:solidFill>
              </a:rPr>
              <a:t> и пр.    Если у ребенка не сформировать правильное представление о деньгах, то у него появится собственное, зачастую неверное мнение. Дети  должны осознавать, что денежные средства зарабатываются собственным  трудом.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Проблема низкой финансовой грамотности в стране диктует необходимость интенсивной просветительской работы по формированию экономического сознания, культуры сбережения. Эта работа должна начинаться в детском саду – первом звене системы непрерывного образования. Грамотное</a:t>
            </a:r>
            <a:r>
              <a:rPr lang="ru-RU" b="1" dirty="0">
                <a:solidFill>
                  <a:schemeClr val="tx1"/>
                </a:solidFill>
              </a:rPr>
              <a:t> </a:t>
            </a:r>
            <a:r>
              <a:rPr lang="ru-RU" dirty="0">
                <a:solidFill>
                  <a:schemeClr val="tx1"/>
                </a:solidFill>
              </a:rPr>
              <a:t>отношение к собственным деньгам и опыт пользования финансовыми продуктами в раннем возрасте открывает хорошие возможности и способствует финансовому благополучию детей, когда они вырастают.</a:t>
            </a:r>
          </a:p>
          <a:p>
            <a:endParaRPr lang="ru-RU" dirty="0"/>
          </a:p>
        </p:txBody>
      </p:sp>
      <p:pic>
        <p:nvPicPr>
          <p:cNvPr id="4098" name="Picture 2" descr="Похожее изображение">
            <a:extLst>
              <a:ext uri="{FF2B5EF4-FFF2-40B4-BE49-F238E27FC236}">
                <a16:creationId xmlns:a16="http://schemas.microsoft.com/office/drawing/2014/main" id="{32461BB9-FFE6-49E7-B512-B819149BF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4002" y="4406392"/>
            <a:ext cx="1898225" cy="193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430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3EAC1-D3F5-4D58-9CA7-6C4F313C9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Цель, 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5A4912-CB99-4AE8-B916-F5A76E792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50021"/>
            <a:ext cx="9765792" cy="4422875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      Цель проекта: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Содействие финансовому просвещению детей среднего дошкольного возраста.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      Задачи проекта: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сформировать представления детей о деньгах, потребностях и нормах жизни;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сформировать понимание значения труда в жизни человека;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способствовать формированию у родителей интереса к обучению своих детей основам финансовой грамотности.</a:t>
            </a:r>
          </a:p>
          <a:p>
            <a:endParaRPr lang="ru-RU" dirty="0"/>
          </a:p>
        </p:txBody>
      </p:sp>
      <p:pic>
        <p:nvPicPr>
          <p:cNvPr id="5122" name="Picture 2" descr="Похожее изображение">
            <a:extLst>
              <a:ext uri="{FF2B5EF4-FFF2-40B4-BE49-F238E27FC236}">
                <a16:creationId xmlns:a16="http://schemas.microsoft.com/office/drawing/2014/main" id="{5919663F-9EBF-47FE-8659-8139938AF6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77"/>
          <a:stretch/>
        </p:blipFill>
        <p:spPr bwMode="auto">
          <a:xfrm>
            <a:off x="9930926" y="4736592"/>
            <a:ext cx="2001994" cy="181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276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1EE2E-F443-4035-89D3-66A998EE4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50" y="400004"/>
            <a:ext cx="9982646" cy="23311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cs typeface="Times New Roman" pitchFamily="18" charset="0"/>
              </a:rPr>
              <a:t>Ожидаемые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результаты от работы с детьми: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6ED293-C55A-4744-A4F6-364AD5878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720805"/>
            <a:ext cx="8596668" cy="3880773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сформирование представления детей о деньгах, о значении труда;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приобретение первичного экономического опыта в детском саду.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5DD26C4-2265-40B3-9EE3-B4E6C136E61F}"/>
              </a:ext>
            </a:extLst>
          </p:cNvPr>
          <p:cNvSpPr/>
          <p:nvPr/>
        </p:nvSpPr>
        <p:spPr>
          <a:xfrm>
            <a:off x="677333" y="3102480"/>
            <a:ext cx="9525445" cy="11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Ожидаемые результаты от работы с родителями: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342900" indent="-342900" algn="just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получение дополнительных знаний по экономическому воспитанию детей.</a:t>
            </a:r>
            <a:endParaRPr lang="ru-RU" sz="2000" dirty="0">
              <a:effectLst/>
              <a:latin typeface="+mj-lt"/>
            </a:endParaRPr>
          </a:p>
        </p:txBody>
      </p:sp>
      <p:pic>
        <p:nvPicPr>
          <p:cNvPr id="5" name="Picture 4" descr="Похожее изображение">
            <a:extLst>
              <a:ext uri="{FF2B5EF4-FFF2-40B4-BE49-F238E27FC236}">
                <a16:creationId xmlns:a16="http://schemas.microsoft.com/office/drawing/2014/main" id="{C742A3EA-8DE7-4803-B6A7-AC94C664D9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4883" y="4444248"/>
            <a:ext cx="2076187" cy="200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23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C85F28-ACD0-41E0-ADF7-95CB176D9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694" y="816638"/>
            <a:ext cx="8596668" cy="1320800"/>
          </a:xfrm>
        </p:spPr>
        <p:txBody>
          <a:bodyPr>
            <a:noAutofit/>
          </a:bodyPr>
          <a:lstStyle/>
          <a:p>
            <a:r>
              <a:rPr lang="ru-RU" sz="4000" b="1" dirty="0"/>
              <a:t>Этапы реализации проекта:</a:t>
            </a:r>
            <a:br>
              <a:rPr lang="ru-RU" sz="4000" b="1" dirty="0"/>
            </a:b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08E397-32FA-40A0-9EEE-451706509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8854" y="1831405"/>
            <a:ext cx="8596668" cy="3880773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</a:rPr>
              <a:t>1 этап – подготовительный;</a:t>
            </a:r>
          </a:p>
          <a:p>
            <a:r>
              <a:rPr lang="ru-RU" sz="2400" dirty="0">
                <a:solidFill>
                  <a:schemeClr val="tx1"/>
                </a:solidFill>
              </a:rPr>
              <a:t>2 этап – практический;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3 этап – заключительный.</a:t>
            </a:r>
          </a:p>
          <a:p>
            <a:endParaRPr lang="ru-RU" dirty="0"/>
          </a:p>
        </p:txBody>
      </p:sp>
      <p:pic>
        <p:nvPicPr>
          <p:cNvPr id="6146" name="Picture 2" descr="Похожее изображение">
            <a:extLst>
              <a:ext uri="{FF2B5EF4-FFF2-40B4-BE49-F238E27FC236}">
                <a16:creationId xmlns:a16="http://schemas.microsoft.com/office/drawing/2014/main" id="{88A81431-1C12-4B0B-8819-96207FE812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3788" y="3152205"/>
            <a:ext cx="349891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830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1D44AF-E21A-426E-A302-8DF2F6406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Подготовительный этап: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2854A1-89B6-4DF3-8E2A-DB7738D51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326" y="1488613"/>
            <a:ext cx="8596668" cy="3880773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</a:rPr>
              <a:t>знакомство с темой проекта;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изучение литературы;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выявление проблемы, цели, задачи;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составление перспективного плана работы;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разработка анкеты и  консультации для родителей;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разработка ОД;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изготовление дидактических игр.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953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B2BB0-03E4-4A3C-BBB3-DB0715631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Практический этап: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6B0966-9A78-43F7-A4CA-C90190576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17320"/>
            <a:ext cx="9061026" cy="503834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100" b="1" dirty="0">
                <a:solidFill>
                  <a:schemeClr val="tx1"/>
                </a:solidFill>
              </a:rPr>
              <a:t>Работа с детьми:</a:t>
            </a:r>
            <a:endParaRPr lang="ru-RU" sz="2100" dirty="0">
              <a:solidFill>
                <a:schemeClr val="tx1"/>
              </a:solidFill>
            </a:endParaRPr>
          </a:p>
          <a:p>
            <a:r>
              <a:rPr lang="ru-RU" sz="2900" dirty="0">
                <a:solidFill>
                  <a:schemeClr val="tx1"/>
                </a:solidFill>
              </a:rPr>
              <a:t>реализация плана проекта «Денежки труд любят»</a:t>
            </a:r>
          </a:p>
          <a:p>
            <a:r>
              <a:rPr lang="ru-RU" sz="2900" dirty="0">
                <a:solidFill>
                  <a:schemeClr val="tx1"/>
                </a:solidFill>
              </a:rPr>
              <a:t>продуктивная деятельность: «Все профессии нужны» (рисование), «Хлебобулочные изделия» (лепка);</a:t>
            </a:r>
          </a:p>
          <a:p>
            <a:r>
              <a:rPr lang="ru-RU" sz="2900" dirty="0">
                <a:solidFill>
                  <a:schemeClr val="tx1"/>
                </a:solidFill>
              </a:rPr>
              <a:t>изготовление монет для игры «Магазин»;</a:t>
            </a:r>
          </a:p>
          <a:p>
            <a:r>
              <a:rPr lang="ru-RU" sz="2900" dirty="0" err="1">
                <a:solidFill>
                  <a:schemeClr val="tx1"/>
                </a:solidFill>
              </a:rPr>
              <a:t>беседы:«Гном-эконом</a:t>
            </a:r>
            <a:r>
              <a:rPr lang="ru-RU" sz="2900" dirty="0">
                <a:solidFill>
                  <a:schemeClr val="tx1"/>
                </a:solidFill>
              </a:rPr>
              <a:t>», «Любая полезная работа имеет свое вознаграждение»;</a:t>
            </a:r>
          </a:p>
          <a:p>
            <a:r>
              <a:rPr lang="ru-RU" sz="2900" dirty="0">
                <a:solidFill>
                  <a:schemeClr val="tx1"/>
                </a:solidFill>
              </a:rPr>
              <a:t>чтение художественной литературы: «Морозко», «Два жадных медвежонка», </a:t>
            </a:r>
            <a:r>
              <a:rPr lang="ru-RU" sz="2900" dirty="0" err="1">
                <a:solidFill>
                  <a:schemeClr val="tx1"/>
                </a:solidFill>
              </a:rPr>
              <a:t>К.Чуковский</a:t>
            </a:r>
            <a:r>
              <a:rPr lang="ru-RU" sz="2900" dirty="0">
                <a:solidFill>
                  <a:schemeClr val="tx1"/>
                </a:solidFill>
              </a:rPr>
              <a:t> «Телефон», В </a:t>
            </a:r>
            <a:r>
              <a:rPr lang="ru-RU" sz="2900" dirty="0" err="1">
                <a:solidFill>
                  <a:schemeClr val="tx1"/>
                </a:solidFill>
              </a:rPr>
              <a:t>Маяковсий</a:t>
            </a:r>
            <a:r>
              <a:rPr lang="ru-RU" sz="2900" dirty="0">
                <a:solidFill>
                  <a:schemeClr val="tx1"/>
                </a:solidFill>
              </a:rPr>
              <a:t> «Кем быть?»;</a:t>
            </a:r>
          </a:p>
          <a:p>
            <a:r>
              <a:rPr lang="ru-RU" sz="2900" dirty="0">
                <a:solidFill>
                  <a:schemeClr val="tx1"/>
                </a:solidFill>
              </a:rPr>
              <a:t>экскурсия в магазин «Витязь»; </a:t>
            </a:r>
          </a:p>
          <a:p>
            <a:r>
              <a:rPr lang="ru-RU" sz="2900" dirty="0">
                <a:solidFill>
                  <a:schemeClr val="tx1"/>
                </a:solidFill>
              </a:rPr>
              <a:t>просмотр мультфильмов: С. Михалков «Как старик корову продавал», «Простоквашино. Клад», укр. нар. сказка «Колосок»; </a:t>
            </a:r>
          </a:p>
          <a:p>
            <a:r>
              <a:rPr lang="ru-RU" sz="2900" dirty="0">
                <a:solidFill>
                  <a:schemeClr val="tx1"/>
                </a:solidFill>
              </a:rPr>
              <a:t>д/игры: «Кто что делает?», «Угадай, где продаются?», «Кто трудится, кто играет?»;</a:t>
            </a:r>
          </a:p>
          <a:p>
            <a:r>
              <a:rPr lang="ru-RU" sz="2900" dirty="0">
                <a:solidFill>
                  <a:schemeClr val="tx1"/>
                </a:solidFill>
              </a:rPr>
              <a:t>сюжетно-ролевая игра: «Магазин», «Аптека».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41560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282</TotalTime>
  <Words>671</Words>
  <Application>Microsoft Office PowerPoint</Application>
  <PresentationFormat>Широкоэкранный</PresentationFormat>
  <Paragraphs>71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Информационная карта проекта: </vt:lpstr>
      <vt:lpstr>Постановка проблемы: </vt:lpstr>
      <vt:lpstr>Актуальность: </vt:lpstr>
      <vt:lpstr>Цель, задачи проекта</vt:lpstr>
      <vt:lpstr>Ожидаемые результаты от работы с детьми:</vt:lpstr>
      <vt:lpstr>Этапы реализации проекта:  </vt:lpstr>
      <vt:lpstr>Подготовительный этап: </vt:lpstr>
      <vt:lpstr>Практический этап: </vt:lpstr>
      <vt:lpstr>         ОД « Все работы хороши»</vt:lpstr>
      <vt:lpstr>ОД «Профессии всякие нужны»</vt:lpstr>
      <vt:lpstr>Настольные игры</vt:lpstr>
      <vt:lpstr>       ОД «Деньги всякие нужны» </vt:lpstr>
      <vt:lpstr>Продуктивная деятельность детей</vt:lpstr>
      <vt:lpstr>Работа с родителями:  </vt:lpstr>
      <vt:lpstr>Заключительный этап: </vt:lpstr>
      <vt:lpstr>Наш результат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SPecialiST</dc:creator>
  <cp:lastModifiedBy>RePack by SPecialiST</cp:lastModifiedBy>
  <cp:revision>26</cp:revision>
  <dcterms:created xsi:type="dcterms:W3CDTF">2019-11-04T06:56:57Z</dcterms:created>
  <dcterms:modified xsi:type="dcterms:W3CDTF">2020-08-01T14:09:26Z</dcterms:modified>
</cp:coreProperties>
</file>