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816" r:id="rId2"/>
  </p:sldMasterIdLst>
  <p:notesMasterIdLst>
    <p:notesMasterId r:id="rId15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4" r:id="rId10"/>
    <p:sldId id="266" r:id="rId11"/>
    <p:sldId id="265" r:id="rId12"/>
    <p:sldId id="269" r:id="rId13"/>
    <p:sldId id="270" r:id="rId1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8" d="100"/>
          <a:sy n="58" d="100"/>
        </p:scale>
        <p:origin x="56" y="156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62033D1-9750-42A0-86DD-9D6ADF84D5FE}" type="datetimeFigureOut">
              <a:rPr lang="ru-RU" smtClean="0"/>
              <a:t>24.06.2020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9EE880-FC37-4A8D-BBE5-1C4B8DF740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74265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9EE880-FC37-4A8D-BBE5-1C4B8DF7404E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037553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C9EE880-FC37-4A8D-BBE5-1C4B8DF7404E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68217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4530"/>
            <a:ext cx="9144000" cy="2387600"/>
          </a:xfr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24.06.2020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64958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24.06.2020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18248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0362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0362"/>
            <a:ext cx="7734300" cy="5811837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24.06.2020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34909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12192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12192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12192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12192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65060" y="5052546"/>
            <a:ext cx="7516013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24.06.2020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0109" y="3132290"/>
            <a:ext cx="9567135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24.06.2020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524000" y="731520"/>
            <a:ext cx="8534400" cy="347472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12192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12192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12192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12192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10927" y="2172648"/>
            <a:ext cx="7955555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96584" y="4607511"/>
            <a:ext cx="7960659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24.06.2020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24.06.2020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523999" y="731519"/>
            <a:ext cx="4462272" cy="347472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6193536" y="731520"/>
            <a:ext cx="4462272" cy="347472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4000" y="731520"/>
            <a:ext cx="4462272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41929" y="1400327"/>
            <a:ext cx="4462272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6403" y="731520"/>
            <a:ext cx="4462272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7" y="1399032"/>
            <a:ext cx="4462272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24.06.2020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24.06.2020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24.06.2020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8794" y="2209801"/>
            <a:ext cx="4848113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4688" y="731520"/>
            <a:ext cx="5356113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34354" y="3497802"/>
            <a:ext cx="4518213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24.06.2020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24.06.2020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095267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12192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12192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12192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12192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966900" y="1143000"/>
            <a:ext cx="54864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0516" y="1010486"/>
            <a:ext cx="4925485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24.06.2020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9691" y="4464421"/>
            <a:ext cx="8511384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40000" y="731519"/>
            <a:ext cx="8534400" cy="347472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24.06.2020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538344" y="376518"/>
            <a:ext cx="27432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432151" y="731520"/>
            <a:ext cx="6439049" cy="4894729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24.06.2020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12423"/>
            <a:ext cx="10515600" cy="2851208"/>
          </a:xfrm>
        </p:spPr>
        <p:txBody>
          <a:bodyPr anchor="b">
            <a:normAutofit/>
          </a:bodyPr>
          <a:lstStyle>
            <a:lvl1pPr>
              <a:defRPr sz="60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52633"/>
            <a:ext cx="105156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24.06.2020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1136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5127" y="1828800"/>
            <a:ext cx="5181600" cy="435133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8800"/>
            <a:ext cx="5181600" cy="435133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24.06.2020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62806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681850"/>
            <a:ext cx="515620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5127" y="2507550"/>
            <a:ext cx="5156200" cy="368052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851"/>
            <a:ext cx="51816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7550"/>
            <a:ext cx="5181601" cy="368052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24.06.2020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83067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24.06.2020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61250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24.06.2020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41221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197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399"/>
            <a:ext cx="393192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24.06.2020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33200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20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400"/>
            <a:ext cx="393192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24.06.2020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36562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5127" y="365760"/>
            <a:ext cx="105156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828800"/>
            <a:ext cx="105156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24.06.2020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7527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916027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 2" pitchFamily="18" charset="2"/>
        <a:buChar char="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12192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12192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12192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12192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391053" y="4372168"/>
            <a:ext cx="8683348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4000" y="732260"/>
            <a:ext cx="85344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229600" y="6172201"/>
            <a:ext cx="3352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24.06.2020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600" y="6172201"/>
            <a:ext cx="44704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080000" y="6172201"/>
            <a:ext cx="2438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91344" y="1052736"/>
            <a:ext cx="11809312" cy="2748880"/>
          </a:xfrm>
          <a:effectLst/>
        </p:spPr>
        <p:txBody>
          <a:bodyPr>
            <a:normAutofit/>
          </a:bodyPr>
          <a:lstStyle/>
          <a:p>
            <a:pPr algn="ctr"/>
            <a:r>
              <a:rPr lang="ru-RU" sz="4000" b="0" dirty="0">
                <a:solidFill>
                  <a:srgbClr val="7030A0"/>
                </a:solidFill>
              </a:rPr>
              <a:t>«Игровые технологии в образовательной деятельности дошкольников в соответствии с ФГОС»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791744" y="4797152"/>
            <a:ext cx="806489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Подготовила: МАДОУ «Детский сад № 22 «Город детства» </a:t>
            </a:r>
          </a:p>
          <a:p>
            <a:pPr algn="ctr"/>
            <a:r>
              <a:rPr lang="ru-RU" sz="20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Воспитатель 1 квалификационной категории Журавлева И.А.                                                 д. Дрожжино</a:t>
            </a:r>
            <a:r>
              <a:rPr lang="ru-RU" sz="20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45432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75520" y="620688"/>
            <a:ext cx="7488832" cy="1507067"/>
          </a:xfrm>
          <a:effectLst/>
        </p:spPr>
        <p:txBody>
          <a:bodyPr/>
          <a:lstStyle/>
          <a:p>
            <a:pPr algn="ctr"/>
            <a:r>
              <a:rPr lang="ru-RU" sz="4000" b="0" dirty="0">
                <a:solidFill>
                  <a:srgbClr val="7030A0"/>
                </a:solidFill>
              </a:rPr>
              <a:t>Применение технологий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99356" y="1628800"/>
            <a:ext cx="11665296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>
                <a:solidFill>
                  <a:schemeClr val="accent6">
                    <a:lumMod val="50000"/>
                  </a:schemeClr>
                </a:solidFill>
              </a:rPr>
              <a:t>Используя игровые технологии в работе с детьми, нужно быть доброжелательной, </a:t>
            </a:r>
          </a:p>
          <a:p>
            <a:r>
              <a:rPr lang="ru-RU" sz="3600" dirty="0">
                <a:solidFill>
                  <a:schemeClr val="accent6">
                    <a:lumMod val="50000"/>
                  </a:schemeClr>
                </a:solidFill>
              </a:rPr>
              <a:t>осуществлять эмоциональную поддержку, </a:t>
            </a:r>
          </a:p>
          <a:p>
            <a:r>
              <a:rPr lang="ru-RU" sz="3600" dirty="0">
                <a:solidFill>
                  <a:schemeClr val="accent6">
                    <a:lumMod val="50000"/>
                  </a:schemeClr>
                </a:solidFill>
              </a:rPr>
              <a:t>создавать радостную обстановку, </a:t>
            </a:r>
          </a:p>
          <a:p>
            <a:r>
              <a:rPr lang="ru-RU" sz="3600" dirty="0">
                <a:solidFill>
                  <a:schemeClr val="accent6">
                    <a:lumMod val="50000"/>
                  </a:schemeClr>
                </a:solidFill>
              </a:rPr>
              <a:t>поощрять любую выдумку и фантазию ребенка.</a:t>
            </a:r>
          </a:p>
        </p:txBody>
      </p:sp>
    </p:spTree>
    <p:extLst>
      <p:ext uri="{BB962C8B-B14F-4D97-AF65-F5344CB8AC3E}">
        <p14:creationId xmlns:p14="http://schemas.microsoft.com/office/powerpoint/2010/main" val="71688812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980" y="1052736"/>
            <a:ext cx="11953328" cy="5179475"/>
          </a:xfrm>
          <a:effectLst/>
        </p:spPr>
        <p:txBody>
          <a:bodyPr>
            <a:normAutofit/>
          </a:bodyPr>
          <a:lstStyle/>
          <a:p>
            <a:pPr algn="ctr"/>
            <a:r>
              <a:rPr lang="ru-RU" sz="4000" b="0" dirty="0">
                <a:solidFill>
                  <a:srgbClr val="7030A0"/>
                </a:solidFill>
              </a:rPr>
              <a:t>Уважаемые педагоги! </a:t>
            </a:r>
            <a:br>
              <a:rPr lang="ru-RU" sz="3000" dirty="0">
                <a:solidFill>
                  <a:schemeClr val="bg1">
                    <a:lumMod val="95000"/>
                    <a:lumOff val="5000"/>
                  </a:schemeClr>
                </a:solidFill>
              </a:rPr>
            </a:br>
            <a:br>
              <a:rPr lang="ru-RU" sz="3000" dirty="0">
                <a:solidFill>
                  <a:schemeClr val="bg1">
                    <a:lumMod val="95000"/>
                    <a:lumOff val="5000"/>
                  </a:schemeClr>
                </a:solidFill>
              </a:rPr>
            </a:br>
            <a:br>
              <a:rPr lang="ru-RU" sz="3000" dirty="0">
                <a:solidFill>
                  <a:schemeClr val="bg1">
                    <a:lumMod val="95000"/>
                    <a:lumOff val="5000"/>
                  </a:schemeClr>
                </a:solidFill>
              </a:rPr>
            </a:br>
            <a:r>
              <a:rPr lang="ru-RU" sz="3000" dirty="0">
                <a:solidFill>
                  <a:schemeClr val="accent6">
                    <a:lumMod val="50000"/>
                  </a:schemeClr>
                </a:solidFill>
              </a:rPr>
              <a:t>Играйте со своими воспитанниками постоянно,</a:t>
            </a:r>
            <a:br>
              <a:rPr lang="ru-RU" sz="3000" dirty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sz="3000" dirty="0">
                <a:solidFill>
                  <a:schemeClr val="accent6">
                    <a:lumMod val="50000"/>
                  </a:schemeClr>
                </a:solidFill>
              </a:rPr>
              <a:t>Ведь игра -это именно тот вид деятельности, который ребенку доступен больше всего. </a:t>
            </a:r>
            <a:br>
              <a:rPr lang="ru-RU" sz="3000" dirty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sz="3000" dirty="0">
                <a:solidFill>
                  <a:schemeClr val="accent6">
                    <a:lumMod val="50000"/>
                  </a:schemeClr>
                </a:solidFill>
              </a:rPr>
              <a:t>именно в игре ребенок способен овладеть большим количеством знаний, умений и навыков, реализовать себя!</a:t>
            </a:r>
          </a:p>
        </p:txBody>
      </p:sp>
    </p:spTree>
    <p:extLst>
      <p:ext uri="{BB962C8B-B14F-4D97-AF65-F5344CB8AC3E}">
        <p14:creationId xmlns:p14="http://schemas.microsoft.com/office/powerpoint/2010/main" val="178560681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53232" y="3501008"/>
            <a:ext cx="8534400" cy="1507067"/>
          </a:xfrm>
          <a:effectLst/>
          <a:scene3d>
            <a:camera prst="isometricOffAxis2Left"/>
            <a:lightRig rig="threePt" dir="t"/>
          </a:scene3d>
          <a:sp3d>
            <a:bevelT prst="slope"/>
          </a:sp3d>
        </p:spPr>
        <p:txBody>
          <a:bodyPr/>
          <a:lstStyle/>
          <a:p>
            <a:r>
              <a:rPr lang="ru-RU" sz="4000" b="1" dirty="0">
                <a:solidFill>
                  <a:srgbClr val="7030A0"/>
                </a:solidFill>
              </a:rPr>
              <a:t>Спасибо за внимание</a:t>
            </a:r>
            <a:endParaRPr lang="ru-RU" sz="4000" dirty="0">
              <a:solidFill>
                <a:srgbClr val="7030A0"/>
              </a:solidFill>
            </a:endParaRPr>
          </a:p>
        </p:txBody>
      </p:sp>
      <p:pic>
        <p:nvPicPr>
          <p:cNvPr id="1026" name="Picture 2" descr="C:\Users\рустам\Desktop\hello_html_mc2ba0d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368" y="332656"/>
            <a:ext cx="5571648" cy="54006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155251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87488" y="404664"/>
            <a:ext cx="9721080" cy="1507067"/>
          </a:xfrm>
          <a:effectLst/>
        </p:spPr>
        <p:txBody>
          <a:bodyPr>
            <a:normAutofit/>
          </a:bodyPr>
          <a:lstStyle/>
          <a:p>
            <a:r>
              <a:rPr lang="ru-RU" sz="4000" b="0" dirty="0">
                <a:solidFill>
                  <a:srgbClr val="7030A0"/>
                </a:solidFill>
              </a:rPr>
              <a:t>Игровая педагогическая технология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91344" y="1523091"/>
            <a:ext cx="11809312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>
                <a:solidFill>
                  <a:schemeClr val="accent6">
                    <a:lumMod val="50000"/>
                  </a:schemeClr>
                </a:solidFill>
              </a:rPr>
              <a:t>– это организация педагогического процесса </a:t>
            </a:r>
          </a:p>
          <a:p>
            <a:pPr algn="ctr"/>
            <a:r>
              <a:rPr lang="ru-RU" sz="3600" dirty="0">
                <a:solidFill>
                  <a:schemeClr val="accent6">
                    <a:lumMod val="50000"/>
                  </a:schemeClr>
                </a:solidFill>
              </a:rPr>
              <a:t>  в форме различных педагогических игр, </a:t>
            </a:r>
          </a:p>
          <a:p>
            <a:pPr algn="ctr"/>
            <a:r>
              <a:rPr lang="ru-RU" sz="3600" dirty="0">
                <a:solidFill>
                  <a:schemeClr val="accent6">
                    <a:lumMod val="50000"/>
                  </a:schemeClr>
                </a:solidFill>
              </a:rPr>
              <a:t>  последовательная деятельность педагога по:</a:t>
            </a:r>
          </a:p>
          <a:p>
            <a:pPr algn="ctr"/>
            <a:r>
              <a:rPr lang="ru-RU" sz="3600" dirty="0">
                <a:solidFill>
                  <a:schemeClr val="accent6">
                    <a:lumMod val="50000"/>
                  </a:schemeClr>
                </a:solidFill>
              </a:rPr>
              <a:t>- отбору, разработке, подготовке игр;</a:t>
            </a:r>
          </a:p>
          <a:p>
            <a:pPr algn="ctr"/>
            <a:r>
              <a:rPr lang="ru-RU" sz="3600" dirty="0">
                <a:solidFill>
                  <a:schemeClr val="accent6">
                    <a:lumMod val="50000"/>
                  </a:schemeClr>
                </a:solidFill>
              </a:rPr>
              <a:t>- включению детей в игровую деятельность;</a:t>
            </a:r>
          </a:p>
          <a:p>
            <a:pPr algn="ctr"/>
            <a:r>
              <a:rPr lang="ru-RU" sz="3600" dirty="0">
                <a:solidFill>
                  <a:schemeClr val="accent6">
                    <a:lumMod val="50000"/>
                  </a:schemeClr>
                </a:solidFill>
              </a:rPr>
              <a:t>- осуществлению самой игры;</a:t>
            </a:r>
          </a:p>
          <a:p>
            <a:pPr algn="ctr"/>
            <a:r>
              <a:rPr lang="ru-RU" sz="3600" dirty="0">
                <a:solidFill>
                  <a:schemeClr val="accent6">
                    <a:lumMod val="50000"/>
                  </a:schemeClr>
                </a:solidFill>
              </a:rPr>
              <a:t>- подведению итогов, результатов игровой       деятельности.</a:t>
            </a:r>
          </a:p>
        </p:txBody>
      </p:sp>
    </p:spTree>
    <p:extLst>
      <p:ext uri="{BB962C8B-B14F-4D97-AF65-F5344CB8AC3E}">
        <p14:creationId xmlns:p14="http://schemas.microsoft.com/office/powerpoint/2010/main" val="18577291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48780" y="877163"/>
            <a:ext cx="9110464" cy="1507067"/>
          </a:xfrm>
          <a:effectLst/>
        </p:spPr>
        <p:txBody>
          <a:bodyPr>
            <a:normAutofit/>
          </a:bodyPr>
          <a:lstStyle/>
          <a:p>
            <a:r>
              <a:rPr lang="ru-RU" sz="4000" b="0" dirty="0">
                <a:solidFill>
                  <a:srgbClr val="7030A0"/>
                </a:solidFill>
              </a:rPr>
              <a:t>Главная цель игровой технологии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07368" y="2384230"/>
            <a:ext cx="1159328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>
                <a:solidFill>
                  <a:schemeClr val="accent6">
                    <a:lumMod val="50000"/>
                  </a:schemeClr>
                </a:solidFill>
              </a:rPr>
              <a:t>–создание полноценной мотивационной </a:t>
            </a:r>
          </a:p>
          <a:p>
            <a:pPr algn="ctr"/>
            <a:r>
              <a:rPr lang="ru-RU" sz="3600" dirty="0">
                <a:solidFill>
                  <a:schemeClr val="accent6">
                    <a:lumMod val="50000"/>
                  </a:schemeClr>
                </a:solidFill>
              </a:rPr>
              <a:t>основы для формирования навыков и умений деятельности и развития детей.</a:t>
            </a:r>
          </a:p>
        </p:txBody>
      </p:sp>
    </p:spTree>
    <p:extLst>
      <p:ext uri="{BB962C8B-B14F-4D97-AF65-F5344CB8AC3E}">
        <p14:creationId xmlns:p14="http://schemas.microsoft.com/office/powerpoint/2010/main" val="1497984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61016" y="548680"/>
            <a:ext cx="8534400" cy="1507067"/>
          </a:xfrm>
          <a:effectLst/>
        </p:spPr>
        <p:txBody>
          <a:bodyPr/>
          <a:lstStyle/>
          <a:p>
            <a:r>
              <a:rPr lang="ru-RU" sz="4000" b="0" dirty="0">
                <a:solidFill>
                  <a:srgbClr val="7030A0"/>
                </a:solidFill>
              </a:rPr>
              <a:t>Задачи игровой технологии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-13713" y="1509054"/>
            <a:ext cx="11283858" cy="39703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ru-RU" sz="3600" dirty="0">
                <a:solidFill>
                  <a:schemeClr val="accent6">
                    <a:lumMod val="50000"/>
                  </a:schemeClr>
                </a:solidFill>
              </a:rPr>
              <a:t>1. Достигнуть высокого уровня мотивации, </a:t>
            </a:r>
          </a:p>
          <a:p>
            <a:pPr lvl="0"/>
            <a:r>
              <a:rPr lang="ru-RU" sz="3600" dirty="0">
                <a:solidFill>
                  <a:schemeClr val="accent6">
                    <a:lumMod val="50000"/>
                  </a:schemeClr>
                </a:solidFill>
              </a:rPr>
              <a:t>   осознанной потребности в условии знаний и </a:t>
            </a:r>
          </a:p>
          <a:p>
            <a:pPr lvl="0"/>
            <a:r>
              <a:rPr lang="ru-RU" sz="3600" dirty="0">
                <a:solidFill>
                  <a:schemeClr val="accent6">
                    <a:lumMod val="50000"/>
                  </a:schemeClr>
                </a:solidFill>
              </a:rPr>
              <a:t>   умений за счёт собственной активности ребенка.</a:t>
            </a:r>
          </a:p>
          <a:p>
            <a:pPr lvl="0"/>
            <a:r>
              <a:rPr lang="ru-RU" sz="3600" dirty="0">
                <a:solidFill>
                  <a:schemeClr val="accent6">
                    <a:lumMod val="50000"/>
                  </a:schemeClr>
                </a:solidFill>
              </a:rPr>
              <a:t>2. Подобрать средства, активизирующие </a:t>
            </a:r>
          </a:p>
          <a:p>
            <a:pPr lvl="0"/>
            <a:r>
              <a:rPr lang="ru-RU" sz="3600" dirty="0">
                <a:solidFill>
                  <a:schemeClr val="accent6">
                    <a:lumMod val="50000"/>
                  </a:schemeClr>
                </a:solidFill>
              </a:rPr>
              <a:t>   деятельность детей и повышение ее </a:t>
            </a:r>
          </a:p>
          <a:p>
            <a:pPr lvl="0"/>
            <a:r>
              <a:rPr lang="ru-RU" sz="3600" dirty="0">
                <a:solidFill>
                  <a:schemeClr val="accent6">
                    <a:lumMod val="50000"/>
                  </a:schemeClr>
                </a:solidFill>
              </a:rPr>
              <a:t>   результативности.</a:t>
            </a:r>
          </a:p>
          <a:p>
            <a:r>
              <a:rPr lang="ru-RU" sz="3600" dirty="0">
                <a:solidFill>
                  <a:schemeClr val="accent6">
                    <a:lumMod val="50000"/>
                  </a:schemeClr>
                </a:solidFill>
              </a:rPr>
              <a:t>3. Сделать воспитательный процесс управляемым.</a:t>
            </a:r>
          </a:p>
        </p:txBody>
      </p:sp>
    </p:spTree>
    <p:extLst>
      <p:ext uri="{BB962C8B-B14F-4D97-AF65-F5344CB8AC3E}">
        <p14:creationId xmlns:p14="http://schemas.microsoft.com/office/powerpoint/2010/main" val="1058677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87488" y="75156"/>
            <a:ext cx="6768752" cy="1507067"/>
          </a:xfrm>
          <a:effectLst/>
        </p:spPr>
        <p:txBody>
          <a:bodyPr/>
          <a:lstStyle/>
          <a:p>
            <a:pPr algn="ctr"/>
            <a:r>
              <a:rPr lang="ru-RU" sz="4000" b="0" dirty="0">
                <a:solidFill>
                  <a:srgbClr val="7030A0"/>
                </a:solidFill>
              </a:rPr>
              <a:t>Виды педагогических игр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31476" y="1196752"/>
            <a:ext cx="11881320" cy="55707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2600" dirty="0">
                <a:solidFill>
                  <a:schemeClr val="accent6">
                    <a:lumMod val="50000"/>
                  </a:schemeClr>
                </a:solidFill>
              </a:rPr>
              <a:t>1</a:t>
            </a:r>
            <a:r>
              <a:rPr lang="ru-RU" sz="2600" dirty="0">
                <a:solidFill>
                  <a:schemeClr val="accent6">
                    <a:lumMod val="50000"/>
                  </a:schemeClr>
                </a:solidFill>
              </a:rPr>
              <a:t>. по виду деятельности – двигательные, интеллектуальные, </a:t>
            </a:r>
          </a:p>
          <a:p>
            <a:pPr lvl="0"/>
            <a:r>
              <a:rPr lang="ru-RU" sz="2600" dirty="0">
                <a:solidFill>
                  <a:schemeClr val="accent6">
                    <a:lumMod val="50000"/>
                  </a:schemeClr>
                </a:solidFill>
              </a:rPr>
              <a:t>    психологические, профориентированные и т.д.</a:t>
            </a:r>
            <a:r>
              <a:rPr lang="en-US" sz="2600" dirty="0">
                <a:solidFill>
                  <a:schemeClr val="accent6">
                    <a:lumMod val="50000"/>
                  </a:schemeClr>
                </a:solidFill>
              </a:rPr>
              <a:t>;</a:t>
            </a:r>
            <a:endParaRPr lang="ru-RU" sz="2600" dirty="0">
              <a:solidFill>
                <a:schemeClr val="accent6">
                  <a:lumMod val="50000"/>
                </a:schemeClr>
              </a:solidFill>
            </a:endParaRPr>
          </a:p>
          <a:p>
            <a:pPr lvl="0"/>
            <a:r>
              <a:rPr lang="ru-RU" sz="2600" dirty="0">
                <a:solidFill>
                  <a:schemeClr val="accent6">
                    <a:lumMod val="50000"/>
                  </a:schemeClr>
                </a:solidFill>
              </a:rPr>
              <a:t>2. по характеру педагогического процесса – обучающие, </a:t>
            </a:r>
          </a:p>
          <a:p>
            <a:pPr lvl="0"/>
            <a:r>
              <a:rPr lang="ru-RU" sz="2600" dirty="0">
                <a:solidFill>
                  <a:schemeClr val="accent6">
                    <a:lumMod val="50000"/>
                  </a:schemeClr>
                </a:solidFill>
              </a:rPr>
              <a:t>    тренировочные, контролирующие, познавательные, </a:t>
            </a:r>
          </a:p>
          <a:p>
            <a:pPr lvl="0"/>
            <a:r>
              <a:rPr lang="ru-RU" sz="2600" dirty="0">
                <a:solidFill>
                  <a:schemeClr val="accent6">
                    <a:lumMod val="50000"/>
                  </a:schemeClr>
                </a:solidFill>
              </a:rPr>
              <a:t>    воспитательные, развивающие, диагностические;</a:t>
            </a:r>
          </a:p>
          <a:p>
            <a:pPr lvl="0"/>
            <a:r>
              <a:rPr lang="ru-RU" sz="2600" dirty="0">
                <a:solidFill>
                  <a:schemeClr val="accent6">
                    <a:lumMod val="50000"/>
                  </a:schemeClr>
                </a:solidFill>
              </a:rPr>
              <a:t>3. по характеру игровой методики – игры с правилами; </a:t>
            </a:r>
          </a:p>
          <a:p>
            <a:pPr lvl="0"/>
            <a:r>
              <a:rPr lang="ru-RU" sz="2600" dirty="0">
                <a:solidFill>
                  <a:schemeClr val="accent6">
                    <a:lumMod val="50000"/>
                  </a:schemeClr>
                </a:solidFill>
              </a:rPr>
              <a:t>    игры с правилами, устанавливаемыми по ходу игры; </a:t>
            </a:r>
          </a:p>
          <a:p>
            <a:pPr lvl="0"/>
            <a:r>
              <a:rPr lang="ru-RU" sz="2600" dirty="0">
                <a:solidFill>
                  <a:schemeClr val="accent6">
                    <a:lumMod val="50000"/>
                  </a:schemeClr>
                </a:solidFill>
              </a:rPr>
              <a:t>    игры, где одна часть правил задана условиями игры </a:t>
            </a:r>
          </a:p>
          <a:p>
            <a:pPr lvl="0"/>
            <a:r>
              <a:rPr lang="ru-RU" sz="2600" dirty="0">
                <a:solidFill>
                  <a:schemeClr val="accent6">
                    <a:lumMod val="50000"/>
                  </a:schemeClr>
                </a:solidFill>
              </a:rPr>
              <a:t>    и устанавливается в зависимости от ее хода;</a:t>
            </a:r>
          </a:p>
          <a:p>
            <a:pPr lvl="0"/>
            <a:r>
              <a:rPr lang="ru-RU" sz="2600" dirty="0">
                <a:solidFill>
                  <a:schemeClr val="accent6">
                    <a:lumMod val="50000"/>
                  </a:schemeClr>
                </a:solidFill>
              </a:rPr>
              <a:t>4. по содержанию – музыкальные, математические, </a:t>
            </a:r>
          </a:p>
          <a:p>
            <a:pPr lvl="0"/>
            <a:r>
              <a:rPr lang="ru-RU" sz="2600" dirty="0">
                <a:solidFill>
                  <a:schemeClr val="accent6">
                    <a:lumMod val="50000"/>
                  </a:schemeClr>
                </a:solidFill>
              </a:rPr>
              <a:t>    социализирующие, логические и т.д.</a:t>
            </a:r>
            <a:r>
              <a:rPr lang="en-US" sz="2600" dirty="0">
                <a:solidFill>
                  <a:schemeClr val="accent6">
                    <a:lumMod val="50000"/>
                  </a:schemeClr>
                </a:solidFill>
              </a:rPr>
              <a:t>;</a:t>
            </a:r>
            <a:endParaRPr lang="ru-RU" sz="2600" dirty="0">
              <a:solidFill>
                <a:schemeClr val="accent6">
                  <a:lumMod val="50000"/>
                </a:schemeClr>
              </a:solidFill>
            </a:endParaRPr>
          </a:p>
          <a:p>
            <a:pPr lvl="0"/>
            <a:r>
              <a:rPr lang="ru-RU" sz="2600" dirty="0">
                <a:solidFill>
                  <a:schemeClr val="accent6">
                    <a:lumMod val="50000"/>
                  </a:schemeClr>
                </a:solidFill>
              </a:rPr>
              <a:t>5. по игровому оборудованию – настольные, компьютерные, </a:t>
            </a:r>
          </a:p>
          <a:p>
            <a:pPr lvl="0"/>
            <a:r>
              <a:rPr lang="ru-RU" sz="2600" dirty="0">
                <a:solidFill>
                  <a:schemeClr val="accent6">
                    <a:lumMod val="50000"/>
                  </a:schemeClr>
                </a:solidFill>
              </a:rPr>
              <a:t>    театрализованные, сюжетно-ролевые, режиссерские и т.д.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792201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51584" y="575685"/>
            <a:ext cx="5256584" cy="1507067"/>
          </a:xfrm>
          <a:effectLst/>
        </p:spPr>
        <p:txBody>
          <a:bodyPr/>
          <a:lstStyle/>
          <a:p>
            <a:r>
              <a:rPr lang="ru-RU" b="0" dirty="0">
                <a:solidFill>
                  <a:srgbClr val="7030A0"/>
                </a:solidFill>
              </a:rPr>
              <a:t>Функции игры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783632" y="1700808"/>
            <a:ext cx="5968301" cy="44012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000" dirty="0">
                <a:solidFill>
                  <a:schemeClr val="accent6">
                    <a:lumMod val="50000"/>
                  </a:schemeClr>
                </a:solidFill>
              </a:rPr>
              <a:t>*Развлекательная </a:t>
            </a:r>
          </a:p>
          <a:p>
            <a:pPr algn="ctr"/>
            <a:r>
              <a:rPr lang="ru-RU" sz="4000" dirty="0">
                <a:solidFill>
                  <a:schemeClr val="accent6">
                    <a:lumMod val="50000"/>
                  </a:schemeClr>
                </a:solidFill>
              </a:rPr>
              <a:t>*Социокультурная </a:t>
            </a:r>
          </a:p>
          <a:p>
            <a:pPr algn="ctr"/>
            <a:r>
              <a:rPr lang="ru-RU" sz="4000" dirty="0">
                <a:solidFill>
                  <a:schemeClr val="accent6">
                    <a:lumMod val="50000"/>
                  </a:schemeClr>
                </a:solidFill>
              </a:rPr>
              <a:t>*Самореализация в игре</a:t>
            </a:r>
          </a:p>
          <a:p>
            <a:pPr algn="ctr"/>
            <a:r>
              <a:rPr lang="ru-RU" sz="4000" dirty="0">
                <a:solidFill>
                  <a:schemeClr val="accent6">
                    <a:lumMod val="50000"/>
                  </a:schemeClr>
                </a:solidFill>
              </a:rPr>
              <a:t>*Коммуникативная </a:t>
            </a:r>
          </a:p>
          <a:p>
            <a:pPr algn="ctr"/>
            <a:r>
              <a:rPr lang="ru-RU" sz="4000" dirty="0">
                <a:solidFill>
                  <a:schemeClr val="accent6">
                    <a:lumMod val="50000"/>
                  </a:schemeClr>
                </a:solidFill>
              </a:rPr>
              <a:t>*Диагностическая </a:t>
            </a:r>
          </a:p>
          <a:p>
            <a:pPr algn="ctr"/>
            <a:r>
              <a:rPr lang="ru-RU" sz="4000" dirty="0">
                <a:solidFill>
                  <a:schemeClr val="accent6">
                    <a:lumMod val="50000"/>
                  </a:schemeClr>
                </a:solidFill>
              </a:rPr>
              <a:t>*Игротерапевтическая </a:t>
            </a:r>
          </a:p>
          <a:p>
            <a:pPr algn="ctr"/>
            <a:r>
              <a:rPr lang="ru-RU" sz="4000" dirty="0">
                <a:solidFill>
                  <a:schemeClr val="accent6">
                    <a:lumMod val="50000"/>
                  </a:schemeClr>
                </a:solidFill>
              </a:rPr>
              <a:t>*Развивающая</a:t>
            </a:r>
          </a:p>
        </p:txBody>
      </p:sp>
    </p:spTree>
    <p:extLst>
      <p:ext uri="{BB962C8B-B14F-4D97-AF65-F5344CB8AC3E}">
        <p14:creationId xmlns:p14="http://schemas.microsoft.com/office/powerpoint/2010/main" val="306627500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4030" y="332656"/>
            <a:ext cx="12192000" cy="908720"/>
          </a:xfrm>
          <a:effectLst/>
        </p:spPr>
        <p:txBody>
          <a:bodyPr>
            <a:noAutofit/>
          </a:bodyPr>
          <a:lstStyle/>
          <a:p>
            <a:pPr algn="ctr"/>
            <a:r>
              <a:rPr lang="ru-RU" sz="2800" b="0" dirty="0">
                <a:solidFill>
                  <a:srgbClr val="7030A0"/>
                </a:solidFill>
              </a:rPr>
              <a:t>игры со счетными палочками, строительным материалом, пальчиковые игры</a:t>
            </a:r>
          </a:p>
        </p:txBody>
      </p:sp>
      <p:pic>
        <p:nvPicPr>
          <p:cNvPr id="1027" name="Picture 3" descr="C:\Users\рустам\Desktop\IMG-20180123-WA000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690" y="980727"/>
            <a:ext cx="3440916" cy="258068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:\Users\рустам\Desktop\IMG-20180123-WA000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67808" y="1411693"/>
            <a:ext cx="3487404" cy="232769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19457" y="862398"/>
            <a:ext cx="3085948" cy="28173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B89BEEDD-FCD0-4752-AA94-F3E6D1337327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0993" y="4005064"/>
            <a:ext cx="4106815" cy="2664000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C915CFC0-BD1C-4E86-9873-01F40D816C05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20136" y="3869609"/>
            <a:ext cx="3744676" cy="28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692211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15485" y="-99392"/>
            <a:ext cx="11521280" cy="1628800"/>
          </a:xfrm>
          <a:effectLst/>
        </p:spPr>
        <p:txBody>
          <a:bodyPr>
            <a:normAutofit/>
          </a:bodyPr>
          <a:lstStyle/>
          <a:p>
            <a:pPr algn="ctr"/>
            <a:r>
              <a:rPr lang="ru-RU" sz="4000" b="0" dirty="0">
                <a:solidFill>
                  <a:srgbClr val="7030A0"/>
                </a:solidFill>
              </a:rPr>
              <a:t>Сюжетно ролевые игры</a:t>
            </a:r>
            <a:br>
              <a:rPr lang="ru-RU" sz="4000" b="0" dirty="0">
                <a:solidFill>
                  <a:srgbClr val="7030A0"/>
                </a:solidFill>
              </a:rPr>
            </a:br>
            <a:r>
              <a:rPr lang="ru-RU" sz="4000" b="0" dirty="0">
                <a:solidFill>
                  <a:srgbClr val="7030A0"/>
                </a:solidFill>
              </a:rPr>
              <a:t>с различными видами профессий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1A65D6AA-9A04-4F8C-BFB7-F2E39E3E651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337" y="1412776"/>
            <a:ext cx="3783447" cy="2880000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793E32C6-80A7-4A00-9270-610444EE68B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86477" y="1471092"/>
            <a:ext cx="3941720" cy="2880000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40AAD5E7-A858-45CF-9097-C715CC67D0D7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11890" y="1471092"/>
            <a:ext cx="3801132" cy="2757271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9F708ED1-F2C4-463B-A027-543B03A53790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03513" y="4311411"/>
            <a:ext cx="3752587" cy="2484000"/>
          </a:xfrm>
          <a:prstGeom prst="rect">
            <a:avLst/>
          </a:prstGeom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E3FA36BA-BBFF-469E-9BB8-F7978841871E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79677" y="4227792"/>
            <a:ext cx="3281822" cy="248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51868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35360" y="0"/>
            <a:ext cx="11521280" cy="1507067"/>
          </a:xfrm>
          <a:effectLst>
            <a:outerShdw blurRad="50800" dist="38100" dir="2700000" algn="tl" rotWithShape="0">
              <a:prstClr val="black"/>
            </a:outerShdw>
          </a:effectLst>
        </p:spPr>
        <p:txBody>
          <a:bodyPr/>
          <a:lstStyle/>
          <a:p>
            <a:pPr algn="ctr"/>
            <a:r>
              <a:rPr lang="ru-RU" b="0" dirty="0"/>
              <a:t> </a:t>
            </a:r>
            <a:r>
              <a:rPr lang="ru-RU" sz="4000" b="0" dirty="0">
                <a:solidFill>
                  <a:srgbClr val="7030A0"/>
                </a:solidFill>
              </a:rPr>
              <a:t>развитие с помощью игровых технологий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07368" y="1268760"/>
            <a:ext cx="11325536" cy="480131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600" dirty="0">
                <a:solidFill>
                  <a:schemeClr val="accent6">
                    <a:lumMod val="50000"/>
                  </a:schemeClr>
                </a:solidFill>
              </a:rPr>
              <a:t>В деятельности с помощью игровых технологий </a:t>
            </a:r>
          </a:p>
          <a:p>
            <a:pPr algn="ctr"/>
            <a:r>
              <a:rPr lang="ru-RU" sz="3600" dirty="0">
                <a:solidFill>
                  <a:schemeClr val="accent6">
                    <a:lumMod val="50000"/>
                  </a:schemeClr>
                </a:solidFill>
              </a:rPr>
              <a:t>у детей развиваются психические процессы:</a:t>
            </a:r>
          </a:p>
          <a:p>
            <a:r>
              <a:rPr lang="ru-RU" sz="3600" dirty="0">
                <a:solidFill>
                  <a:schemeClr val="accent6">
                    <a:lumMod val="50000"/>
                  </a:schemeClr>
                </a:solidFill>
              </a:rPr>
              <a:t> </a:t>
            </a:r>
          </a:p>
          <a:p>
            <a:r>
              <a:rPr lang="ru-RU" sz="3600" dirty="0">
                <a:solidFill>
                  <a:schemeClr val="accent6">
                    <a:lumMod val="50000"/>
                  </a:schemeClr>
                </a:solidFill>
              </a:rPr>
              <a:t> - восприятие,</a:t>
            </a:r>
          </a:p>
          <a:p>
            <a:r>
              <a:rPr lang="ru-RU" sz="3600" dirty="0">
                <a:solidFill>
                  <a:schemeClr val="accent6">
                    <a:lumMod val="50000"/>
                  </a:schemeClr>
                </a:solidFill>
              </a:rPr>
              <a:t> - внимание,</a:t>
            </a:r>
          </a:p>
          <a:p>
            <a:r>
              <a:rPr lang="ru-RU" sz="3600" dirty="0">
                <a:solidFill>
                  <a:schemeClr val="accent6">
                    <a:lumMod val="50000"/>
                  </a:schemeClr>
                </a:solidFill>
              </a:rPr>
              <a:t> - память,</a:t>
            </a:r>
          </a:p>
          <a:p>
            <a:r>
              <a:rPr lang="ru-RU" sz="3600" dirty="0">
                <a:solidFill>
                  <a:schemeClr val="accent6">
                    <a:lumMod val="50000"/>
                  </a:schemeClr>
                </a:solidFill>
              </a:rPr>
              <a:t> - воображение,</a:t>
            </a:r>
          </a:p>
          <a:p>
            <a:r>
              <a:rPr lang="ru-RU" sz="3600" dirty="0">
                <a:solidFill>
                  <a:schemeClr val="accent6">
                    <a:lumMod val="50000"/>
                  </a:schemeClr>
                </a:solidFill>
              </a:rPr>
              <a:t> - мышление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510029"/>
      </p:ext>
    </p:extLst>
  </p:cSld>
  <p:clrMapOvr>
    <a:masterClrMapping/>
  </p:clrMapOvr>
</p:sld>
</file>

<file path=ppt/theme/theme1.xml><?xml version="1.0" encoding="utf-8"?>
<a:theme xmlns:a="http://schemas.openxmlformats.org/drawingml/2006/main" name="HDOfficeLightV0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TM02900771[[fn=Сектор]]</Template>
  <TotalTime>0</TotalTime>
  <Words>432</Words>
  <Application>Microsoft Office PowerPoint</Application>
  <PresentationFormat>Широкоэкранный</PresentationFormat>
  <Paragraphs>64</Paragraphs>
  <Slides>12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12</vt:i4>
      </vt:variant>
    </vt:vector>
  </HeadingPairs>
  <TitlesOfParts>
    <vt:vector size="19" baseType="lpstr">
      <vt:lpstr>Calibri</vt:lpstr>
      <vt:lpstr>Calibri Light</vt:lpstr>
      <vt:lpstr>Georgia</vt:lpstr>
      <vt:lpstr>Trebuchet MS</vt:lpstr>
      <vt:lpstr>Wingdings 2</vt:lpstr>
      <vt:lpstr>HDOfficeLightV0</vt:lpstr>
      <vt:lpstr>Воздушный поток</vt:lpstr>
      <vt:lpstr>«Игровые технологии в образовательной деятельности дошкольников в соответствии с ФГОС»</vt:lpstr>
      <vt:lpstr>Игровая педагогическая технология</vt:lpstr>
      <vt:lpstr>Главная цель игровой технологии</vt:lpstr>
      <vt:lpstr>Задачи игровой технологии</vt:lpstr>
      <vt:lpstr>Виды педагогических игр</vt:lpstr>
      <vt:lpstr>Функции игры</vt:lpstr>
      <vt:lpstr>игры со счетными палочками, строительным материалом, пальчиковые игры</vt:lpstr>
      <vt:lpstr>Сюжетно ролевые игры с различными видами профессий</vt:lpstr>
      <vt:lpstr> развитие с помощью игровых технологий</vt:lpstr>
      <vt:lpstr>Применение технологий</vt:lpstr>
      <vt:lpstr>Уважаемые педагоги!    Играйте со своими воспитанниками постоянно, Ведь игра -это именно тот вид деятельности, который ребенку доступен больше всего.  именно в игре ребенок способен овладеть большим количеством знаний, умений и навыков, реализовать себя!</vt:lpstr>
      <vt:lpstr>Спасибо за внимание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C:\Users\ЖОРА\AppData\Roaming\Microsoft\Шаблоны\Document Themes</dc:title>
  <dc:creator>ЖОРА</dc:creator>
  <cp:lastModifiedBy>Ирина Журавлева</cp:lastModifiedBy>
  <cp:revision>59</cp:revision>
  <dcterms:created xsi:type="dcterms:W3CDTF">2015-12-16T15:47:39Z</dcterms:created>
  <dcterms:modified xsi:type="dcterms:W3CDTF">2020-06-24T13:35:17Z</dcterms:modified>
</cp:coreProperties>
</file>