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58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D7444-4042-4BD5-AD2E-5A15DC85A56B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0D6D5-D592-4F9C-99F1-F03F2F151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D4264-ECBD-49F1-9E14-56C7E07AAE87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C699E-C609-442A-A11B-42280512A5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E12B8-24D8-483C-9C23-43FAC495643C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6B558-610A-42F1-8B93-04F2A95E1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/>
          <p:nvPr/>
        </p:nvSpPr>
        <p:spPr>
          <a:xfrm>
            <a:off x="898525" y="971550"/>
            <a:ext cx="801688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“</a:t>
            </a:r>
          </a:p>
        </p:txBody>
      </p:sp>
      <p:sp>
        <p:nvSpPr>
          <p:cNvPr id="6" name="TextBox 12"/>
          <p:cNvSpPr txBox="1"/>
          <p:nvPr/>
        </p:nvSpPr>
        <p:spPr>
          <a:xfrm>
            <a:off x="9329738" y="2613025"/>
            <a:ext cx="803275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D2BD5-956C-4070-AE2C-8A04D8AAB93B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8297B-BFD5-4758-AF47-2AF7CD804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A4B09-7FC7-4B8D-975C-6CC220CCD79C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25A7C-F992-40E1-B57F-95DB874913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16"/>
          <p:cNvCxnSpPr/>
          <p:nvPr/>
        </p:nvCxnSpPr>
        <p:spPr>
          <a:xfrm>
            <a:off x="3725863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7"/>
          <p:cNvCxnSpPr/>
          <p:nvPr/>
        </p:nvCxnSpPr>
        <p:spPr>
          <a:xfrm>
            <a:off x="6962775" y="2133600"/>
            <a:ext cx="0" cy="3967163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162DE-DFB6-44D9-89CE-701BA2356DE7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3B974-C354-4C22-8C9E-0755DE47B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6"/>
          <p:cNvCxnSpPr/>
          <p:nvPr/>
        </p:nvCxnSpPr>
        <p:spPr>
          <a:xfrm>
            <a:off x="3725863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7"/>
          <p:cNvCxnSpPr/>
          <p:nvPr/>
        </p:nvCxnSpPr>
        <p:spPr>
          <a:xfrm>
            <a:off x="6962775" y="2133600"/>
            <a:ext cx="0" cy="3967163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DE196-E43F-4EDA-B485-2CCFF2C5D24D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3D678-7A72-4ED1-AFD3-A95DA8FBE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9860E-4E9A-4940-B52E-D964FFEB5A3A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C3CE9-2375-400A-9ECF-2C6C0DF0D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3CFD1-E67E-4A42-8A92-7DAFD2FC65CD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DB444-AB08-4769-B248-1AA211F16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72353-9293-41FF-9635-C2A1CEDBBDD5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1F7FC-CFD7-410B-B4F6-A618CD0B3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975E8-2653-4129-9367-397D57BDDA0E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F2983-2668-4E57-8CF8-3B12AE970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B05DA-81BB-4F88-9A43-50ED5CD8DF0A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22353-2315-49FB-A1C3-B87F774F3F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F31FA-9E76-4A3E-AB51-6E9DAEE95E7E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CC54C-56EE-4D05-AF0D-2B1E606CD1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90D30-5345-48D3-AAE6-2A7AAB5362A7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ACDB4-D521-4865-9857-60A7AFB6A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31799-FD88-4509-BA61-B99EC4AF2A56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F8EA2-1CF5-416E-973F-192676E79B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F8F3F-6514-4105-9879-7B70D524CEDB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EA9FF-4E49-4834-89FE-835F5BFB1D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72220-8E57-4D7D-8318-39F1DB1A337E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74E17-22A7-43C6-9152-07C4EF8E74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6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1" name="Picture 8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712"/>
          <a:stretch>
            <a:fillRect/>
          </a:stretch>
        </p:blipFill>
        <p:spPr bwMode="auto">
          <a:xfrm>
            <a:off x="7999413" y="0"/>
            <a:ext cx="16049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4199"/>
          <a:stretch>
            <a:fillRect/>
          </a:stretch>
        </p:blipFill>
        <p:spPr bwMode="auto">
          <a:xfrm>
            <a:off x="8609013" y="6092825"/>
            <a:ext cx="9937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0437813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646113" y="452438"/>
            <a:ext cx="94043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03313" y="2052638"/>
            <a:ext cx="8947150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238" y="17907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29585C-8D28-4A60-BA82-56B84CBCD939}" type="datetimeFigureOut">
              <a:rPr lang="en-US"/>
              <a:pPr>
                <a:defRPr/>
              </a:pPr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118" y="3225007"/>
            <a:ext cx="3859213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088" y="295275"/>
            <a:ext cx="838200" cy="768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C6CA80-C7C0-4793-96F4-A4B2B26DE8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6" r:id="rId12"/>
    <p:sldLayoutId id="2147483663" r:id="rId13"/>
    <p:sldLayoutId id="2147483667" r:id="rId14"/>
    <p:sldLayoutId id="2147483668" r:id="rId15"/>
    <p:sldLayoutId id="2147483664" r:id="rId16"/>
    <p:sldLayoutId id="2147483665" r:id="rId17"/>
  </p:sldLayoutIdLst>
  <p:hf sldNum="0"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>
          <a:xfrm>
            <a:off x="1231900" y="852488"/>
            <a:ext cx="8059738" cy="947737"/>
          </a:xfrm>
        </p:spPr>
        <p:txBody>
          <a:bodyPr/>
          <a:lstStyle/>
          <a:p>
            <a:pPr eaLnBrk="1" hangingPunct="1"/>
            <a:r>
              <a:rPr lang="ru-RU" sz="2000" smtClean="0">
                <a:latin typeface="Comic Sans MS" pitchFamily="66" charset="0"/>
              </a:rPr>
              <a:t>Презентация:</a:t>
            </a:r>
            <a:r>
              <a:rPr lang="ru-RU" sz="3600" smtClean="0">
                <a:latin typeface="Comic Sans MS" pitchFamily="66" charset="0"/>
              </a:rPr>
              <a:t/>
            </a:r>
            <a:br>
              <a:rPr lang="ru-RU" sz="3600" smtClean="0">
                <a:latin typeface="Comic Sans MS" pitchFamily="66" charset="0"/>
              </a:rPr>
            </a:br>
            <a:r>
              <a:rPr lang="ru-RU" sz="3200" smtClean="0">
                <a:solidFill>
                  <a:schemeClr val="tx1"/>
                </a:solidFill>
                <a:latin typeface="Comic Sans MS" pitchFamily="66" charset="0"/>
              </a:rPr>
              <a:t>«Путешествие по Санкт- Петербургу»</a:t>
            </a:r>
            <a:endParaRPr lang="ru-RU" sz="3600" smtClean="0">
              <a:latin typeface="Comic Sans MS" pitchFamily="66" charset="0"/>
            </a:endParaRPr>
          </a:p>
        </p:txBody>
      </p:sp>
      <p:pic>
        <p:nvPicPr>
          <p:cNvPr id="19458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8750" y="0"/>
            <a:ext cx="11922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1900" y="2135188"/>
            <a:ext cx="6257925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7"/>
          <p:cNvSpPr txBox="1">
            <a:spLocks noChangeArrowheads="1"/>
          </p:cNvSpPr>
          <p:nvPr/>
        </p:nvSpPr>
        <p:spPr bwMode="auto">
          <a:xfrm>
            <a:off x="7977188" y="4767263"/>
            <a:ext cx="35337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omic Sans MS" pitchFamily="66" charset="0"/>
              </a:rPr>
              <a:t>Автор: воспитатель ГБДОУ</a:t>
            </a:r>
          </a:p>
          <a:p>
            <a:r>
              <a:rPr lang="ru-RU" sz="1600">
                <a:latin typeface="Comic Sans MS" pitchFamily="66" charset="0"/>
              </a:rPr>
              <a:t>детский сад № 96</a:t>
            </a:r>
          </a:p>
          <a:p>
            <a:r>
              <a:rPr lang="ru-RU" sz="1600">
                <a:latin typeface="Comic Sans MS" pitchFamily="66" charset="0"/>
              </a:rPr>
              <a:t>Красногвардейского района</a:t>
            </a:r>
          </a:p>
          <a:p>
            <a:r>
              <a:rPr lang="ru-RU" sz="1600">
                <a:latin typeface="Comic Sans MS" pitchFamily="66" charset="0"/>
              </a:rPr>
              <a:t>г. Санкт – Петербург</a:t>
            </a:r>
          </a:p>
          <a:p>
            <a:r>
              <a:rPr lang="ru-RU" sz="1600">
                <a:latin typeface="Comic Sans MS" pitchFamily="66" charset="0"/>
              </a:rPr>
              <a:t>Малюнина Светлана Евгеньевна</a:t>
            </a:r>
          </a:p>
        </p:txBody>
      </p:sp>
      <p:pic>
        <p:nvPicPr>
          <p:cNvPr id="19461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6975" y="0"/>
            <a:ext cx="1500188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8750" y="0"/>
            <a:ext cx="9175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6225" y="19050"/>
            <a:ext cx="687388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8" y="377825"/>
            <a:ext cx="5602287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4763" y="2849563"/>
            <a:ext cx="5519737" cy="373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Box 5"/>
          <p:cNvSpPr txBox="1">
            <a:spLocks noChangeArrowheads="1"/>
          </p:cNvSpPr>
          <p:nvPr/>
        </p:nvSpPr>
        <p:spPr bwMode="auto">
          <a:xfrm>
            <a:off x="366713" y="4322763"/>
            <a:ext cx="5592762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omic Sans MS" pitchFamily="66" charset="0"/>
              </a:rPr>
              <a:t>«А этот храм… Он мощный, он красивый;</a:t>
            </a:r>
          </a:p>
          <a:p>
            <a:r>
              <a:rPr lang="ru-RU">
                <a:latin typeface="Comic Sans MS" pitchFamily="66" charset="0"/>
              </a:rPr>
              <a:t> Он прост по замыслу; велик его объем…»</a:t>
            </a:r>
          </a:p>
          <a:p>
            <a:r>
              <a:rPr lang="ru-RU">
                <a:latin typeface="Comic Sans MS" pitchFamily="66" charset="0"/>
              </a:rPr>
              <a:t>                                     А. Лозина – Лозинский</a:t>
            </a:r>
          </a:p>
          <a:p>
            <a:r>
              <a:rPr lang="ru-RU">
                <a:latin typeface="Comic Sans MS" pitchFamily="66" charset="0"/>
              </a:rPr>
              <a:t>Исакиевский собор – грандиозен и великолепен.</a:t>
            </a:r>
          </a:p>
          <a:p>
            <a:r>
              <a:rPr lang="ru-RU">
                <a:latin typeface="Comic Sans MS" pitchFamily="66" charset="0"/>
              </a:rPr>
              <a:t>Сверкает его купол над Санкт-Петербургом. </a:t>
            </a:r>
          </a:p>
          <a:p>
            <a:r>
              <a:rPr lang="ru-RU">
                <a:latin typeface="Comic Sans MS" pitchFamily="66" charset="0"/>
              </a:rPr>
              <a:t>Это нас</a:t>
            </a:r>
            <a:r>
              <a:rPr lang="ru-RU"/>
              <a:t>т</a:t>
            </a:r>
            <a:r>
              <a:rPr lang="ru-RU">
                <a:latin typeface="Comic Sans MS" pitchFamily="66" charset="0"/>
              </a:rPr>
              <a:t>оящий музей произведений искусства: </a:t>
            </a:r>
          </a:p>
          <a:p>
            <a:r>
              <a:rPr lang="ru-RU">
                <a:latin typeface="Comic Sans MS" pitchFamily="66" charset="0"/>
              </a:rPr>
              <a:t>живописи, мозайки, резьбы по камню.</a:t>
            </a:r>
          </a:p>
        </p:txBody>
      </p:sp>
      <p:pic>
        <p:nvPicPr>
          <p:cNvPr id="29702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67950" y="0"/>
            <a:ext cx="1085850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67950" y="0"/>
            <a:ext cx="1085850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188" y="552450"/>
            <a:ext cx="6221412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40713" y="2592388"/>
            <a:ext cx="2570162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738188" y="4837113"/>
            <a:ext cx="7027862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omic Sans MS" pitchFamily="66" charset="0"/>
              </a:rPr>
              <a:t>	Вот мы и подошли к концу нашего путешествия</a:t>
            </a:r>
          </a:p>
          <a:p>
            <a:r>
              <a:rPr lang="ru-RU">
                <a:latin typeface="Comic Sans MS" pitchFamily="66" charset="0"/>
              </a:rPr>
              <a:t>И остановились у главного символа Северной столицы – </a:t>
            </a:r>
          </a:p>
          <a:p>
            <a:r>
              <a:rPr lang="ru-RU">
                <a:latin typeface="Comic Sans MS" pitchFamily="66" charset="0"/>
              </a:rPr>
              <a:t>Медного Всадника</a:t>
            </a:r>
          </a:p>
          <a:p>
            <a:r>
              <a:rPr lang="ru-RU">
                <a:latin typeface="Comic Sans MS" pitchFamily="66" charset="0"/>
              </a:rPr>
              <a:t>	Автор этого памятника – Этьен Фальконе.</a:t>
            </a:r>
          </a:p>
          <a:p>
            <a:r>
              <a:rPr lang="ru-RU">
                <a:latin typeface="Comic Sans MS" pitchFamily="66" charset="0"/>
              </a:rPr>
              <a:t>Памятник царю – Петру Первому, основателю Петербурга.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67950" y="0"/>
            <a:ext cx="1085850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9775" y="242888"/>
            <a:ext cx="7570788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3182938" y="5080000"/>
            <a:ext cx="5364162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omic Sans MS" pitchFamily="66" charset="0"/>
              </a:rPr>
              <a:t>Наш город – удивителен.</a:t>
            </a:r>
          </a:p>
          <a:p>
            <a:pPr algn="ctr"/>
            <a:r>
              <a:rPr lang="ru-RU">
                <a:latin typeface="Comic Sans MS" pitchFamily="66" charset="0"/>
              </a:rPr>
              <a:t>Увидев его однажды – не позабудешь никогда!</a:t>
            </a:r>
          </a:p>
          <a:p>
            <a:pPr algn="ctr"/>
            <a:r>
              <a:rPr lang="ru-RU">
                <a:latin typeface="Comic Sans MS" pitchFamily="66" charset="0"/>
              </a:rPr>
              <a:t>Гордитесь, что вы – юные Петербуржцы!</a:t>
            </a:r>
          </a:p>
          <a:p>
            <a:pPr algn="ctr"/>
            <a:r>
              <a:rPr lang="ru-RU">
                <a:latin typeface="Comic Sans MS" pitchFamily="66" charset="0"/>
              </a:rPr>
              <a:t>Я прощаюсь с вами.</a:t>
            </a:r>
          </a:p>
          <a:p>
            <a:pPr algn="ctr"/>
            <a:r>
              <a:rPr lang="ru-RU">
                <a:latin typeface="Comic Sans MS" pitchFamily="66" charset="0"/>
              </a:rPr>
              <a:t>								Ваш Гусарик.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8750" y="0"/>
            <a:ext cx="9175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714375" y="1743075"/>
            <a:ext cx="1136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Цель</a:t>
            </a:r>
            <a:r>
              <a:rPr lang="ru-RU">
                <a:latin typeface="Comic Sans MS" pitchFamily="66" charset="0"/>
              </a:rPr>
              <a:t>:</a:t>
            </a:r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644525" y="2593975"/>
            <a:ext cx="105584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omic Sans MS" pitchFamily="66" charset="0"/>
              </a:rPr>
              <a:t>	Развитие личностных основ патриотического самосознания и познавательного интереса </a:t>
            </a:r>
          </a:p>
          <a:p>
            <a:r>
              <a:rPr lang="ru-RU">
                <a:latin typeface="Comic Sans MS" pitchFamily="66" charset="0"/>
              </a:rPr>
              <a:t>дошкольников через активное взаимодействи</a:t>
            </a:r>
            <a:r>
              <a:rPr lang="ru-RU"/>
              <a:t>е</a:t>
            </a:r>
            <a:r>
              <a:rPr lang="ru-RU">
                <a:latin typeface="Comic Sans MS" pitchFamily="66" charset="0"/>
              </a:rPr>
              <a:t> с культурно – историческими ценностями</a:t>
            </a:r>
          </a:p>
          <a:p>
            <a:r>
              <a:rPr lang="ru-RU">
                <a:latin typeface="Comic Sans MS" pitchFamily="66" charset="0"/>
              </a:rPr>
              <a:t>родного города.  </a:t>
            </a:r>
          </a:p>
        </p:txBody>
      </p:sp>
      <p:sp>
        <p:nvSpPr>
          <p:cNvPr id="20484" name="TextBox 5"/>
          <p:cNvSpPr txBox="1">
            <a:spLocks noChangeArrowheads="1"/>
          </p:cNvSpPr>
          <p:nvPr/>
        </p:nvSpPr>
        <p:spPr bwMode="auto">
          <a:xfrm>
            <a:off x="714375" y="3729038"/>
            <a:ext cx="1511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Задачи:</a:t>
            </a:r>
          </a:p>
        </p:txBody>
      </p:sp>
      <p:sp>
        <p:nvSpPr>
          <p:cNvPr id="20485" name="TextBox 6"/>
          <p:cNvSpPr txBox="1">
            <a:spLocks noChangeArrowheads="1"/>
          </p:cNvSpPr>
          <p:nvPr/>
        </p:nvSpPr>
        <p:spPr bwMode="auto">
          <a:xfrm>
            <a:off x="633413" y="4340225"/>
            <a:ext cx="96377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b="1">
                <a:latin typeface="Candara" pitchFamily="34" charset="0"/>
              </a:rPr>
              <a:t>Углубить знания и представления детей о родном городе. </a:t>
            </a:r>
          </a:p>
          <a:p>
            <a:pPr marL="342900" indent="-342900">
              <a:buFontTx/>
              <a:buAutoNum type="arabicPeriod"/>
            </a:pPr>
            <a:r>
              <a:rPr lang="ru-RU" b="1">
                <a:latin typeface="Candara" pitchFamily="34" charset="0"/>
              </a:rPr>
              <a:t>Закрепить в памяти детей основные достопримечательности г. Санкт-Петербурга.</a:t>
            </a:r>
          </a:p>
          <a:p>
            <a:pPr marL="342900" indent="-342900">
              <a:buFontTx/>
              <a:buAutoNum type="arabicPeriod"/>
            </a:pPr>
            <a:r>
              <a:rPr lang="ru-RU" b="1">
                <a:latin typeface="Candara" pitchFamily="34" charset="0"/>
              </a:rPr>
              <a:t>Развивать познавательные способности детей, память, речь, обогащать словарный запас.</a:t>
            </a:r>
          </a:p>
          <a:p>
            <a:pPr marL="342900" indent="-342900">
              <a:buFontTx/>
              <a:buAutoNum type="arabicPeriod"/>
            </a:pPr>
            <a:r>
              <a:rPr lang="ru-RU" b="1">
                <a:latin typeface="Candara" pitchFamily="34" charset="0"/>
              </a:rPr>
              <a:t>Воспитывать чувство гордости за то, что мы горожане этого великого города.</a:t>
            </a:r>
          </a:p>
          <a:p>
            <a:pPr marL="342900" indent="-342900">
              <a:buFontTx/>
              <a:buAutoNum type="arabicPeriod"/>
            </a:pPr>
            <a:r>
              <a:rPr lang="ru-RU" b="1">
                <a:latin typeface="Candara" pitchFamily="34" charset="0"/>
              </a:rPr>
              <a:t>Воспитывать любовь к Санкт – Петербургу</a:t>
            </a:r>
          </a:p>
        </p:txBody>
      </p:sp>
      <p:pic>
        <p:nvPicPr>
          <p:cNvPr id="20486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6975" y="0"/>
            <a:ext cx="1500188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6975" y="0"/>
            <a:ext cx="1500188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2038" y="692150"/>
            <a:ext cx="451167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801688" y="3702050"/>
            <a:ext cx="10783887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>
                <a:latin typeface="Comic Sans MS" pitchFamily="66" charset="0"/>
              </a:rPr>
              <a:t>Здравия желаю, судари и сударыни! А меня  Вы узнали? </a:t>
            </a:r>
          </a:p>
          <a:p>
            <a:pPr marL="285750" indent="-285750"/>
            <a:r>
              <a:rPr lang="ru-RU" sz="2000">
                <a:latin typeface="Comic Sans MS" pitchFamily="66" charset="0"/>
              </a:rPr>
              <a:t>Я - гусар его Императорского Величества, житель г.Са</a:t>
            </a:r>
            <a:r>
              <a:rPr lang="ru-RU" sz="2000"/>
              <a:t>н</a:t>
            </a:r>
            <a:r>
              <a:rPr lang="ru-RU" sz="2000">
                <a:latin typeface="Comic Sans MS" pitchFamily="66" charset="0"/>
              </a:rPr>
              <a:t>кт–Петербурга, </a:t>
            </a:r>
          </a:p>
          <a:p>
            <a:pPr marL="285750" indent="-285750"/>
            <a:r>
              <a:rPr lang="ru-RU" sz="2000">
                <a:latin typeface="Comic Sans MS" pitchFamily="66" charset="0"/>
              </a:rPr>
              <a:t>государства Российского.</a:t>
            </a:r>
          </a:p>
          <a:p>
            <a:pPr marL="285750" indent="-285750">
              <a:buFontTx/>
              <a:buChar char="-"/>
            </a:pPr>
            <a:r>
              <a:rPr lang="ru-RU" sz="2000">
                <a:latin typeface="Comic Sans MS" pitchFamily="66" charset="0"/>
              </a:rPr>
              <a:t>Я предлагаю вам отправит</a:t>
            </a:r>
            <a:r>
              <a:rPr lang="ru-RU" sz="2000"/>
              <a:t>ь</a:t>
            </a:r>
            <a:r>
              <a:rPr lang="ru-RU" sz="2000">
                <a:latin typeface="Comic Sans MS" pitchFamily="66" charset="0"/>
              </a:rPr>
              <a:t>ся в путешествие по нашему великолепному городу и</a:t>
            </a:r>
          </a:p>
          <a:p>
            <a:pPr marL="285750" indent="-285750"/>
            <a:r>
              <a:rPr lang="ru-RU" sz="2000">
                <a:latin typeface="Comic Sans MS" pitchFamily="66" charset="0"/>
              </a:rPr>
              <a:t>полюбоваться его достопримечательностями.</a:t>
            </a:r>
          </a:p>
          <a:p>
            <a:pPr marL="285750" indent="-285750">
              <a:buFontTx/>
              <a:buChar char="-"/>
            </a:pPr>
            <a:r>
              <a:rPr lang="ru-RU" sz="2000">
                <a:latin typeface="Comic Sans MS" pitchFamily="66" charset="0"/>
              </a:rPr>
              <a:t>Красота нашего города особенная </a:t>
            </a:r>
            <a:r>
              <a:rPr lang="ru-RU" sz="2000"/>
              <a:t> , </a:t>
            </a:r>
            <a:r>
              <a:rPr lang="ru-RU" sz="2000">
                <a:latin typeface="Comic Sans MS" pitchFamily="66" charset="0"/>
              </a:rPr>
              <a:t>неповторимая, его называют «город-музей под</a:t>
            </a:r>
          </a:p>
          <a:p>
            <a:pPr marL="285750" indent="-285750"/>
            <a:r>
              <a:rPr lang="ru-RU" sz="2000">
                <a:latin typeface="Comic Sans MS" pitchFamily="66" charset="0"/>
              </a:rPr>
              <a:t>открытым небом».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52088" y="0"/>
            <a:ext cx="9175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67950" y="0"/>
            <a:ext cx="1085850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249238"/>
            <a:ext cx="56038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7588" y="3525838"/>
            <a:ext cx="5511800" cy="296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7"/>
          <p:cNvSpPr txBox="1">
            <a:spLocks noChangeArrowheads="1"/>
          </p:cNvSpPr>
          <p:nvPr/>
        </p:nvSpPr>
        <p:spPr bwMode="auto">
          <a:xfrm>
            <a:off x="298450" y="3795713"/>
            <a:ext cx="5653088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900">
                <a:latin typeface="Comic Sans MS" pitchFamily="66" charset="0"/>
              </a:rPr>
              <a:t>	Началось строительство нашего города</a:t>
            </a:r>
          </a:p>
          <a:p>
            <a:r>
              <a:rPr lang="ru-RU" sz="1900">
                <a:latin typeface="Comic Sans MS" pitchFamily="66" charset="0"/>
              </a:rPr>
              <a:t>с крепости на  Заячьем острове. В крепости </a:t>
            </a:r>
          </a:p>
          <a:p>
            <a:r>
              <a:rPr lang="ru-RU" sz="1900">
                <a:latin typeface="Comic Sans MS" pitchFamily="66" charset="0"/>
              </a:rPr>
              <a:t>построили собор и стала она называться </a:t>
            </a:r>
          </a:p>
          <a:p>
            <a:r>
              <a:rPr lang="ru-RU" sz="1900">
                <a:latin typeface="Comic Sans MS" pitchFamily="66" charset="0"/>
              </a:rPr>
              <a:t>Петропавловской. </a:t>
            </a:r>
          </a:p>
          <a:p>
            <a:r>
              <a:rPr lang="ru-RU" sz="1900">
                <a:latin typeface="Comic Sans MS" pitchFamily="66" charset="0"/>
              </a:rPr>
              <a:t>	У собора есть колокольня - высокая башня </a:t>
            </a:r>
          </a:p>
          <a:p>
            <a:r>
              <a:rPr lang="ru-RU" sz="1900">
                <a:latin typeface="Comic Sans MS" pitchFamily="66" charset="0"/>
              </a:rPr>
              <a:t>со шпилем. На башне – куранты, а наверху </a:t>
            </a:r>
          </a:p>
          <a:p>
            <a:r>
              <a:rPr lang="ru-RU" sz="1900">
                <a:latin typeface="Comic Sans MS" pitchFamily="66" charset="0"/>
              </a:rPr>
              <a:t>шпиля – летящий ангел с крестом. </a:t>
            </a:r>
          </a:p>
          <a:p>
            <a:r>
              <a:rPr lang="ru-RU">
                <a:latin typeface="Century Gothic" pitchFamily="34" charset="0"/>
              </a:rPr>
              <a:t> </a:t>
            </a:r>
          </a:p>
          <a:p>
            <a:endParaRPr lang="ru-RU">
              <a:latin typeface="Century Gothic" pitchFamily="34" charset="0"/>
            </a:endParaRPr>
          </a:p>
        </p:txBody>
      </p:sp>
      <p:pic>
        <p:nvPicPr>
          <p:cNvPr id="22534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7588" y="249238"/>
            <a:ext cx="185102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8750" y="0"/>
            <a:ext cx="9175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6225" y="19050"/>
            <a:ext cx="687388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2636838" y="4476750"/>
            <a:ext cx="609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Gothic" pitchFamily="34" charset="0"/>
            </a:endParaRPr>
          </a:p>
        </p:txBody>
      </p:sp>
      <p:pic>
        <p:nvPicPr>
          <p:cNvPr id="23556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3863" y="331788"/>
            <a:ext cx="561975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3130550"/>
            <a:ext cx="5443538" cy="339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Box 7"/>
          <p:cNvSpPr txBox="1">
            <a:spLocks noChangeArrowheads="1"/>
          </p:cNvSpPr>
          <p:nvPr/>
        </p:nvSpPr>
        <p:spPr bwMode="auto">
          <a:xfrm>
            <a:off x="303213" y="3981450"/>
            <a:ext cx="59721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mic Sans MS" pitchFamily="66" charset="0"/>
              </a:rPr>
              <a:t>	А это стрелка Васильевского острова здесь</a:t>
            </a:r>
          </a:p>
          <a:p>
            <a:r>
              <a:rPr lang="ru-RU">
                <a:latin typeface="Comic Sans MS" pitchFamily="66" charset="0"/>
              </a:rPr>
              <a:t>очень красиво. Можно подойти к парапету </a:t>
            </a:r>
          </a:p>
          <a:p>
            <a:r>
              <a:rPr lang="ru-RU">
                <a:latin typeface="Comic Sans MS" pitchFamily="66" charset="0"/>
              </a:rPr>
              <a:t>и посмотреть на самое широкое место Невы. </a:t>
            </a:r>
          </a:p>
          <a:p>
            <a:r>
              <a:rPr lang="ru-RU">
                <a:latin typeface="Comic Sans MS" pitchFamily="66" charset="0"/>
              </a:rPr>
              <a:t>	На стрелке Васильевского острова расположено здание Биржи. Раньше, при Петре </a:t>
            </a:r>
            <a:r>
              <a:rPr lang="en-US">
                <a:latin typeface="Comic Sans MS" pitchFamily="66" charset="0"/>
              </a:rPr>
              <a:t>I</a:t>
            </a:r>
            <a:r>
              <a:rPr lang="ru-RU">
                <a:latin typeface="Comic Sans MS" pitchFamily="66" charset="0"/>
              </a:rPr>
              <a:t> здесь находился торговый порт, приплывали на кораблях купцы и торговали заморскими товарами. </a:t>
            </a:r>
          </a:p>
          <a:p>
            <a:r>
              <a:rPr lang="ru-RU">
                <a:latin typeface="Comic Sans MS" pitchFamily="66" charset="0"/>
              </a:rPr>
              <a:t>	</a:t>
            </a:r>
            <a:endParaRPr lang="ru-RU">
              <a:latin typeface="Century Gothic" pitchFamily="34" charset="0"/>
            </a:endParaRPr>
          </a:p>
        </p:txBody>
      </p:sp>
      <p:pic>
        <p:nvPicPr>
          <p:cNvPr id="23559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67950" y="0"/>
            <a:ext cx="1085850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8750" y="0"/>
            <a:ext cx="9175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6225" y="19050"/>
            <a:ext cx="687388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3375" y="155575"/>
            <a:ext cx="6140450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7"/>
          <p:cNvSpPr txBox="1">
            <a:spLocks noChangeArrowheads="1"/>
          </p:cNvSpPr>
          <p:nvPr/>
        </p:nvSpPr>
        <p:spPr bwMode="auto">
          <a:xfrm>
            <a:off x="333375" y="3733800"/>
            <a:ext cx="6000750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mic Sans MS" pitchFamily="66" charset="0"/>
              </a:rPr>
              <a:t>	Ближе к Неве возвышаются Ростральные колонны, которые украшены рострами кораблей. Они показывают мощь и величие Российского флота.</a:t>
            </a:r>
          </a:p>
          <a:p>
            <a:r>
              <a:rPr lang="ru-RU">
                <a:latin typeface="Comic Sans MS" pitchFamily="66" charset="0"/>
              </a:rPr>
              <a:t>	Колонны служили маяками и зажигали их ночью и в туман. </a:t>
            </a:r>
          </a:p>
          <a:p>
            <a:r>
              <a:rPr lang="ru-RU">
                <a:latin typeface="Comic Sans MS" pitchFamily="66" charset="0"/>
              </a:rPr>
              <a:t>	Сейчас эти маяки–колонны зажигают в</a:t>
            </a:r>
          </a:p>
          <a:p>
            <a:r>
              <a:rPr lang="ru-RU">
                <a:latin typeface="Comic Sans MS" pitchFamily="66" charset="0"/>
              </a:rPr>
              <a:t>дни праздников.</a:t>
            </a:r>
          </a:p>
          <a:p>
            <a:endParaRPr lang="ru-RU">
              <a:latin typeface="Century Gothic" pitchFamily="34" charset="0"/>
            </a:endParaRPr>
          </a:p>
        </p:txBody>
      </p:sp>
      <p:pic>
        <p:nvPicPr>
          <p:cNvPr id="24581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2038" y="3455988"/>
            <a:ext cx="5667375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67950" y="0"/>
            <a:ext cx="1085850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8750" y="0"/>
            <a:ext cx="9175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6225" y="19050"/>
            <a:ext cx="687388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" y="282575"/>
            <a:ext cx="610235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34163" y="3397250"/>
            <a:ext cx="5262562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342900" y="3722688"/>
            <a:ext cx="6211888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	</a:t>
            </a:r>
            <a:r>
              <a:rPr lang="ru-RU">
                <a:latin typeface="Comic Sans MS" pitchFamily="66" charset="0"/>
              </a:rPr>
              <a:t>Вот и красивейший мост через Неву – Дворцовый.</a:t>
            </a:r>
          </a:p>
          <a:p>
            <a:r>
              <a:rPr lang="ru-RU">
                <a:latin typeface="Comic Sans MS" pitchFamily="66" charset="0"/>
              </a:rPr>
              <a:t>По нему мы отправимся на другой берег. В городе,</a:t>
            </a:r>
          </a:p>
          <a:p>
            <a:r>
              <a:rPr lang="ru-RU">
                <a:latin typeface="Comic Sans MS" pitchFamily="66" charset="0"/>
              </a:rPr>
              <a:t>где столько островов, конечно же не обойтись без</a:t>
            </a:r>
          </a:p>
          <a:p>
            <a:r>
              <a:rPr lang="ru-RU">
                <a:latin typeface="Comic Sans MS" pitchFamily="66" charset="0"/>
              </a:rPr>
              <a:t>мостов. Их  в г.Санкт–Петербург более 300.</a:t>
            </a:r>
          </a:p>
          <a:p>
            <a:endParaRPr lang="ru-RU">
              <a:latin typeface="Comic Sans MS" pitchFamily="66" charset="0"/>
            </a:endParaRPr>
          </a:p>
          <a:p>
            <a:r>
              <a:rPr lang="ru-RU">
                <a:latin typeface="Comic Sans MS" pitchFamily="66" charset="0"/>
              </a:rPr>
              <a:t>			« Вот тяжелый, гранитный </a:t>
            </a:r>
          </a:p>
          <a:p>
            <a:r>
              <a:rPr lang="ru-RU">
                <a:latin typeface="Comic Sans MS" pitchFamily="66" charset="0"/>
              </a:rPr>
              <a:t>  			   С чуть горбатой спиной, </a:t>
            </a:r>
          </a:p>
          <a:p>
            <a:r>
              <a:rPr lang="ru-RU">
                <a:latin typeface="Comic Sans MS" pitchFamily="66" charset="0"/>
              </a:rPr>
              <a:t> 			   Вот чугунный отлитый,</a:t>
            </a:r>
          </a:p>
          <a:p>
            <a:r>
              <a:rPr lang="ru-RU">
                <a:latin typeface="Comic Sans MS" pitchFamily="66" charset="0"/>
              </a:rPr>
              <a:t>  			   Весь почти кружевной…»  </a:t>
            </a:r>
          </a:p>
          <a:p>
            <a:r>
              <a:rPr lang="ru-RU">
                <a:latin typeface="Comic Sans MS" pitchFamily="66" charset="0"/>
              </a:rPr>
              <a:t>                      			Н. Полякова </a:t>
            </a:r>
          </a:p>
        </p:txBody>
      </p:sp>
      <p:pic>
        <p:nvPicPr>
          <p:cNvPr id="25606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67950" y="0"/>
            <a:ext cx="1085850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8750" y="0"/>
            <a:ext cx="9175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6225" y="19050"/>
            <a:ext cx="687388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7500" y="274638"/>
            <a:ext cx="5859463" cy="333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16663" y="3271838"/>
            <a:ext cx="5381625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317500" y="4148138"/>
            <a:ext cx="592931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omic Sans MS" pitchFamily="66" charset="0"/>
              </a:rPr>
              <a:t>	Теперь мы на левом берегу Невы. Перед нами</a:t>
            </a:r>
          </a:p>
          <a:p>
            <a:r>
              <a:rPr lang="ru-RU">
                <a:latin typeface="Comic Sans MS" pitchFamily="66" charset="0"/>
              </a:rPr>
              <a:t> величественное здание, увенчанное одним из</a:t>
            </a:r>
          </a:p>
          <a:p>
            <a:r>
              <a:rPr lang="ru-RU">
                <a:latin typeface="Comic Sans MS" pitchFamily="66" charset="0"/>
              </a:rPr>
              <a:t> самых узнаваемых символов города – корабликом</a:t>
            </a:r>
          </a:p>
          <a:p>
            <a:r>
              <a:rPr lang="ru-RU">
                <a:latin typeface="Comic Sans MS" pitchFamily="66" charset="0"/>
              </a:rPr>
              <a:t> на шпиле. </a:t>
            </a:r>
          </a:p>
          <a:p>
            <a:r>
              <a:rPr lang="ru-RU">
                <a:latin typeface="Comic Sans MS" pitchFamily="66" charset="0"/>
              </a:rPr>
              <a:t>	Это – Адмиралтейство. Раньше это были </a:t>
            </a:r>
          </a:p>
          <a:p>
            <a:r>
              <a:rPr lang="ru-RU">
                <a:latin typeface="Comic Sans MS" pitchFamily="66" charset="0"/>
              </a:rPr>
              <a:t>Адмиралтейские верфи. Здесь создавался </a:t>
            </a:r>
          </a:p>
          <a:p>
            <a:r>
              <a:rPr lang="ru-RU">
                <a:latin typeface="Comic Sans MS" pitchFamily="66" charset="0"/>
              </a:rPr>
              <a:t>Российский флот.</a:t>
            </a:r>
          </a:p>
        </p:txBody>
      </p:sp>
      <p:pic>
        <p:nvPicPr>
          <p:cNvPr id="26630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67950" y="0"/>
            <a:ext cx="1085850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8750" y="0"/>
            <a:ext cx="9175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6225" y="19050"/>
            <a:ext cx="687388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22950" y="3492500"/>
            <a:ext cx="5862638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725" y="222250"/>
            <a:ext cx="5221288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2950" y="246063"/>
            <a:ext cx="2938463" cy="30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180975" y="3651250"/>
            <a:ext cx="56419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entury Gothic" pitchFamily="34" charset="0"/>
              </a:rPr>
              <a:t>	</a:t>
            </a:r>
            <a:r>
              <a:rPr lang="ru-RU" sz="1600">
                <a:latin typeface="Comic Sans MS" pitchFamily="66" charset="0"/>
              </a:rPr>
              <a:t>Мы - на Дворцовой площади. Это самая главная </a:t>
            </a:r>
          </a:p>
          <a:p>
            <a:r>
              <a:rPr lang="ru-RU" sz="1600">
                <a:latin typeface="Comic Sans MS" pitchFamily="66" charset="0"/>
              </a:rPr>
              <a:t>площадь нашего города. </a:t>
            </a:r>
          </a:p>
          <a:p>
            <a:r>
              <a:rPr lang="ru-RU" sz="1600">
                <a:latin typeface="Comic Sans MS" pitchFamily="66" charset="0"/>
              </a:rPr>
              <a:t>В центре её стоит Александровская колонна, памятник, посвященный победе над французами в войне 1812 г. </a:t>
            </a:r>
          </a:p>
          <a:p>
            <a:r>
              <a:rPr lang="ru-RU" sz="1600">
                <a:latin typeface="Comic Sans MS" pitchFamily="66" charset="0"/>
              </a:rPr>
              <a:t>	Здесь находится и грандиозное строение, </a:t>
            </a:r>
          </a:p>
          <a:p>
            <a:r>
              <a:rPr lang="ru-RU" sz="1600">
                <a:latin typeface="Comic Sans MS" pitchFamily="66" charset="0"/>
              </a:rPr>
              <a:t>которое является старейшим зданием на Дворцовой площади – Зимний дворец. </a:t>
            </a:r>
          </a:p>
          <a:p>
            <a:r>
              <a:rPr lang="ru-RU" sz="1600">
                <a:latin typeface="Comic Sans MS" pitchFamily="66" charset="0"/>
              </a:rPr>
              <a:t>	Это самый большой и красивый дворец нашего </a:t>
            </a:r>
          </a:p>
          <a:p>
            <a:r>
              <a:rPr lang="ru-RU" sz="1600">
                <a:latin typeface="Comic Sans MS" pitchFamily="66" charset="0"/>
              </a:rPr>
              <a:t>города, в котором русские цари и их семьи жили </a:t>
            </a:r>
          </a:p>
          <a:p>
            <a:r>
              <a:rPr lang="ru-RU" sz="1600">
                <a:latin typeface="Comic Sans MS" pitchFamily="66" charset="0"/>
              </a:rPr>
              <a:t>зимой. </a:t>
            </a:r>
          </a:p>
          <a:p>
            <a:r>
              <a:rPr lang="ru-RU" sz="1600">
                <a:latin typeface="Comic Sans MS" pitchFamily="66" charset="0"/>
              </a:rPr>
              <a:t>Сейчас - это памятник истории и знаменитый музей.</a:t>
            </a:r>
          </a:p>
        </p:txBody>
      </p:sp>
      <p:pic>
        <p:nvPicPr>
          <p:cNvPr id="27655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67950" y="0"/>
            <a:ext cx="1085850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189</TotalTime>
  <Words>629</Words>
  <Application>Microsoft Office PowerPoint</Application>
  <PresentationFormat>Широкоэкранный</PresentationFormat>
  <Paragraphs>83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Candara</vt:lpstr>
      <vt:lpstr>Century Gothic</vt:lpstr>
      <vt:lpstr>Comic Sans MS</vt:lpstr>
      <vt:lpstr>Wingdings 3</vt:lpstr>
      <vt:lpstr>Ион</vt:lpstr>
      <vt:lpstr>Презентация: «Путешествие по Санкт- Петербургу»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user</dc:creator>
  <cp:lastModifiedBy>Наташка</cp:lastModifiedBy>
  <cp:revision>29</cp:revision>
  <dcterms:created xsi:type="dcterms:W3CDTF">2015-05-13T15:40:22Z</dcterms:created>
  <dcterms:modified xsi:type="dcterms:W3CDTF">2020-08-01T15:45:02Z</dcterms:modified>
</cp:coreProperties>
</file>