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1" r:id="rId3"/>
    <p:sldId id="262" r:id="rId4"/>
    <p:sldId id="263" r:id="rId5"/>
    <p:sldId id="266" r:id="rId6"/>
    <p:sldId id="267" r:id="rId7"/>
    <p:sldId id="269" r:id="rId8"/>
    <p:sldId id="270" r:id="rId9"/>
    <p:sldId id="271" r:id="rId10"/>
    <p:sldId id="272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EBF398-D895-463D-9B2F-2064D98B2F22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2D7A703-11B3-415E-A58D-B6AB73ED92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484784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Проект по </a:t>
            </a:r>
            <a:r>
              <a:rPr lang="ru-RU" sz="3200" dirty="0" smtClean="0"/>
              <a:t>безопасности</a:t>
            </a:r>
            <a:br>
              <a:rPr lang="ru-RU" sz="3200" dirty="0" smtClean="0"/>
            </a:br>
            <a:r>
              <a:rPr lang="ru-RU" sz="3200" dirty="0" smtClean="0"/>
              <a:t>в подготовительной группе</a:t>
            </a:r>
            <a:br>
              <a:rPr lang="ru-RU" sz="3200" dirty="0" smtClean="0"/>
            </a:br>
            <a:r>
              <a:rPr lang="ru-RU" sz="3200" dirty="0" smtClean="0"/>
              <a:t>«Азбука </a:t>
            </a:r>
            <a:r>
              <a:rPr lang="ru-RU" sz="3200" dirty="0"/>
              <a:t>безопасности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617220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Выполнили:   </a:t>
            </a:r>
            <a:r>
              <a:rPr lang="ru-RU" dirty="0" err="1" smtClean="0"/>
              <a:t>Дюбо</a:t>
            </a:r>
            <a:r>
              <a:rPr lang="ru-RU" dirty="0" smtClean="0"/>
              <a:t> А.С.</a:t>
            </a:r>
          </a:p>
          <a:p>
            <a:r>
              <a:rPr lang="ru-RU" dirty="0" smtClean="0"/>
              <a:t>                         </a:t>
            </a:r>
            <a:r>
              <a:rPr lang="ru-RU" dirty="0" err="1" smtClean="0"/>
              <a:t>Ковырдюлина</a:t>
            </a:r>
            <a:r>
              <a:rPr lang="ru-RU" dirty="0" smtClean="0"/>
              <a:t> А.В.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8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проекта</a:t>
            </a:r>
            <a:br>
              <a:rPr lang="ru-RU" dirty="0" smtClean="0"/>
            </a:br>
            <a:r>
              <a:rPr lang="ru-RU" dirty="0" smtClean="0"/>
              <a:t>Основной этап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23839701"/>
              </p:ext>
            </p:extLst>
          </p:nvPr>
        </p:nvGraphicFramePr>
        <p:xfrm>
          <a:off x="395536" y="404664"/>
          <a:ext cx="8136904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56412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День недели:</a:t>
                      </a:r>
                      <a:endParaRPr lang="ru-RU" sz="18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Тема:</a:t>
                      </a:r>
                      <a:endParaRPr lang="ru-RU" sz="1800" dirty="0"/>
                    </a:p>
                  </a:txBody>
                  <a:tcPr marL="83439" marR="83439"/>
                </a:tc>
              </a:tr>
              <a:tr h="56412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Пятница</a:t>
                      </a:r>
                      <a:endParaRPr lang="ru-RU" sz="18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«Моя безопасность»</a:t>
                      </a:r>
                      <a:endParaRPr lang="ru-RU" sz="1800" dirty="0"/>
                    </a:p>
                  </a:txBody>
                  <a:tcPr marL="83439" marR="83439"/>
                </a:tc>
              </a:tr>
              <a:tr h="564121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Наполнение:</a:t>
                      </a:r>
                      <a:endParaRPr lang="ru-RU" sz="1800" b="1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Задачи:</a:t>
                      </a:r>
                      <a:endParaRPr lang="ru-RU" sz="1800" b="1" dirty="0"/>
                    </a:p>
                  </a:txBody>
                  <a:tcPr marL="83439" marR="83439"/>
                </a:tc>
              </a:tr>
              <a:tr h="306016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КВН «Моя безопасность».</a:t>
                      </a:r>
                    </a:p>
                    <a:p>
                      <a:r>
                        <a:rPr lang="ru-RU" sz="1800" dirty="0" smtClean="0"/>
                        <a:t>Д/и «Разрешается-запрещается», «Слушай внимательно», «Как избежать неприятностей».</a:t>
                      </a:r>
                    </a:p>
                    <a:p>
                      <a:r>
                        <a:rPr lang="ru-RU" sz="1800" dirty="0" smtClean="0"/>
                        <a:t>Творческая деятельность: плакат «Азбука безопасности».</a:t>
                      </a:r>
                    </a:p>
                    <a:p>
                      <a:r>
                        <a:rPr lang="ru-RU" sz="1800" dirty="0" smtClean="0"/>
                        <a:t>Настольная игра «Что такое хорошо? Что такое плохо?».</a:t>
                      </a:r>
                    </a:p>
                    <a:p>
                      <a:r>
                        <a:rPr lang="ru-RU" sz="1800" dirty="0" smtClean="0"/>
                        <a:t>Д/и «Доверчивые герои сказок», «Кто притворялся добрым?».</a:t>
                      </a:r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Закрепить знания детей о правилах безопасности.</a:t>
                      </a:r>
                    </a:p>
                    <a:p>
                      <a:r>
                        <a:rPr lang="ru-RU" sz="1800" dirty="0" smtClean="0"/>
                        <a:t>Уточнить и систематизировать знания детей о поведении в быту</a:t>
                      </a:r>
                      <a:r>
                        <a:rPr lang="ru-RU" sz="1800" baseline="0" dirty="0" smtClean="0"/>
                        <a:t> и</a:t>
                      </a:r>
                      <a:r>
                        <a:rPr lang="ru-RU" sz="1800" dirty="0" smtClean="0"/>
                        <a:t> на улице.</a:t>
                      </a:r>
                    </a:p>
                  </a:txBody>
                  <a:tcPr marL="83439" marR="83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3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</a:t>
            </a:r>
            <a:r>
              <a:rPr lang="ru-RU" dirty="0" smtClean="0"/>
              <a:t>проекта</a:t>
            </a:r>
            <a:br>
              <a:rPr lang="ru-RU" dirty="0" smtClean="0"/>
            </a:br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4197080"/>
          </a:xfrm>
        </p:spPr>
        <p:txBody>
          <a:bodyPr/>
          <a:lstStyle/>
          <a:p>
            <a:r>
              <a:rPr lang="ru-RU" dirty="0" smtClean="0"/>
              <a:t>оформление </a:t>
            </a:r>
            <a:r>
              <a:rPr lang="ru-RU" dirty="0"/>
              <a:t>альбома «Азбука безопасности</a:t>
            </a:r>
            <a:r>
              <a:rPr lang="ru-RU" dirty="0" smtClean="0"/>
              <a:t>»;</a:t>
            </a:r>
          </a:p>
          <a:p>
            <a:endParaRPr lang="ru-RU" dirty="0"/>
          </a:p>
          <a:p>
            <a:r>
              <a:rPr lang="ru-RU" dirty="0" smtClean="0"/>
              <a:t>оформление </a:t>
            </a:r>
            <a:r>
              <a:rPr lang="ru-RU" dirty="0"/>
              <a:t>наглядной информации для родителей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99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Работа с </a:t>
            </a:r>
            <a:r>
              <a:rPr lang="ru-RU" dirty="0" smtClean="0"/>
              <a:t>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183880" cy="48428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Привлечение </a:t>
            </a:r>
            <a:r>
              <a:rPr lang="ru-RU" dirty="0"/>
              <a:t>родителей к организации досугов, привлечение к изготовлению игрового оборудования на игровом участке, организация выставки рисунков «Безопасность глазами детей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Папка </a:t>
            </a:r>
            <a:r>
              <a:rPr lang="ru-RU" dirty="0"/>
              <a:t>для родителей: «Родители! Разъясняйте детям правила уличного движения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Памятка </a:t>
            </a:r>
            <a:r>
              <a:rPr lang="ru-RU" dirty="0"/>
              <a:t>для родителей: «Азбука для </a:t>
            </a:r>
            <a:r>
              <a:rPr lang="ru-RU" dirty="0" smtClean="0"/>
              <a:t>родителей</a:t>
            </a:r>
            <a:r>
              <a:rPr lang="ru-RU" dirty="0"/>
              <a:t> </a:t>
            </a:r>
            <a:r>
              <a:rPr lang="ru-RU" dirty="0" smtClean="0"/>
              <a:t>(учим </a:t>
            </a:r>
            <a:r>
              <a:rPr lang="ru-RU" dirty="0"/>
              <a:t>ребенка правилам безопасности</a:t>
            </a:r>
            <a:r>
              <a:rPr lang="ru-RU" dirty="0" smtClean="0"/>
              <a:t>)».</a:t>
            </a:r>
            <a:endParaRPr lang="ru-RU" dirty="0"/>
          </a:p>
          <a:p>
            <a:r>
              <a:rPr lang="ru-RU" dirty="0" smtClean="0"/>
              <a:t>Ширма</a:t>
            </a:r>
            <a:r>
              <a:rPr lang="ru-RU" dirty="0"/>
              <a:t>: «Безопасность ребенка на улице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Ширма</a:t>
            </a:r>
            <a:r>
              <a:rPr lang="ru-RU" dirty="0"/>
              <a:t>: «Дети и светофор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Папка </a:t>
            </a:r>
            <a:r>
              <a:rPr lang="ru-RU" dirty="0"/>
              <a:t>«Соблюдай правила пожарной безопасности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1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Предполагаемые </a:t>
            </a:r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183880" cy="48428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дети получат </a:t>
            </a:r>
            <a:r>
              <a:rPr lang="ru-RU" dirty="0"/>
              <a:t>и </a:t>
            </a:r>
            <a:r>
              <a:rPr lang="ru-RU" dirty="0" smtClean="0"/>
              <a:t>закрепят </a:t>
            </a:r>
            <a:r>
              <a:rPr lang="ru-RU" dirty="0"/>
              <a:t>на практике правила безопасности на улице, в </a:t>
            </a:r>
            <a:r>
              <a:rPr lang="ru-RU" dirty="0" smtClean="0"/>
              <a:t>быту;</a:t>
            </a:r>
            <a:endParaRPr lang="ru-RU" dirty="0"/>
          </a:p>
          <a:p>
            <a:r>
              <a:rPr lang="ru-RU" dirty="0" smtClean="0"/>
              <a:t>дети </a:t>
            </a:r>
            <a:r>
              <a:rPr lang="ru-RU" dirty="0"/>
              <a:t>смогут объяснить и дать оценку о правилах дорожного движения;</a:t>
            </a:r>
          </a:p>
          <a:p>
            <a:r>
              <a:rPr lang="ru-RU" dirty="0" smtClean="0"/>
              <a:t>дети </a:t>
            </a:r>
            <a:r>
              <a:rPr lang="ru-RU" dirty="0"/>
              <a:t>будут уверенно называть причины пожара;</a:t>
            </a:r>
          </a:p>
          <a:p>
            <a:r>
              <a:rPr lang="ru-RU" dirty="0" smtClean="0"/>
              <a:t>дети </a:t>
            </a:r>
            <a:r>
              <a:rPr lang="ru-RU" dirty="0"/>
              <a:t>будут бережно относиться к растениям, стремиться к правильному поведению по отношению к миру </a:t>
            </a:r>
            <a:r>
              <a:rPr lang="ru-RU" dirty="0" smtClean="0"/>
              <a:t>природы;</a:t>
            </a:r>
          </a:p>
          <a:p>
            <a:r>
              <a:rPr lang="ru-RU" dirty="0" smtClean="0"/>
              <a:t>у </a:t>
            </a:r>
            <a:r>
              <a:rPr lang="ru-RU" dirty="0"/>
              <a:t>детей сформируется стремление к исследованию объектов природы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дети научатся </a:t>
            </a:r>
            <a:r>
              <a:rPr lang="ru-RU" dirty="0"/>
              <a:t>делать простые выводы, устанавливать причинно-следственные </a:t>
            </a:r>
            <a:r>
              <a:rPr lang="ru-RU" dirty="0" smtClean="0"/>
              <a:t>связи.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Тип </a:t>
            </a:r>
            <a:r>
              <a:rPr lang="ru-RU" b="1" dirty="0"/>
              <a:t>проекта: </a:t>
            </a:r>
            <a:r>
              <a:rPr lang="ru-RU" dirty="0"/>
              <a:t>обучающий, </a:t>
            </a:r>
            <a:r>
              <a:rPr lang="ru-RU" dirty="0" smtClean="0"/>
              <a:t>творческий</a:t>
            </a:r>
          </a:p>
          <a:p>
            <a:endParaRPr lang="ru-RU" dirty="0"/>
          </a:p>
          <a:p>
            <a:r>
              <a:rPr lang="ru-RU" b="1" dirty="0"/>
              <a:t>По времени проведения: </a:t>
            </a:r>
            <a:r>
              <a:rPr lang="ru-RU" dirty="0"/>
              <a:t>краткосрочный (одна неделя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r>
              <a:rPr lang="ru-RU" b="1" dirty="0"/>
              <a:t>Участники проекта: </a:t>
            </a:r>
            <a:r>
              <a:rPr lang="ru-RU" dirty="0"/>
              <a:t>дети, родители, </a:t>
            </a:r>
            <a:r>
              <a:rPr lang="ru-RU" dirty="0" smtClean="0"/>
              <a:t>воспитатели</a:t>
            </a:r>
          </a:p>
          <a:p>
            <a:endParaRPr lang="ru-RU" dirty="0"/>
          </a:p>
          <a:p>
            <a:r>
              <a:rPr lang="ru-RU" b="1" dirty="0"/>
              <a:t>Возраст:</a:t>
            </a:r>
            <a:r>
              <a:rPr lang="ru-RU" dirty="0"/>
              <a:t> 6-7 </a:t>
            </a:r>
            <a:r>
              <a:rPr lang="ru-RU" dirty="0" smtClean="0"/>
              <a:t>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2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Актуальность </a:t>
            </a:r>
            <a:r>
              <a:rPr lang="ru-RU" dirty="0" smtClean="0"/>
              <a:t>проекта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Основы </a:t>
            </a:r>
            <a:r>
              <a:rPr lang="ru-RU" dirty="0"/>
              <a:t>безопасности – один из наиболее актуальных вопросов для любого возраста. </a:t>
            </a:r>
            <a:r>
              <a:rPr lang="ru-RU" dirty="0" smtClean="0"/>
              <a:t>Правильно </a:t>
            </a:r>
            <a:r>
              <a:rPr lang="ru-RU" dirty="0"/>
              <a:t>научить ребенка вести себя в опасных ситуациях, одна из важных задач родителей и воспитателей, то есть взрослых людей, которые находятся рядом с ребенком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4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Цель проекта: </a:t>
            </a:r>
            <a:r>
              <a:rPr lang="ru-RU" dirty="0"/>
              <a:t>получение и систематизация знаний детей о правилах безопасного поведения в доме, на улице и в природе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Задачи проекта:  </a:t>
            </a:r>
          </a:p>
          <a:p>
            <a:r>
              <a:rPr lang="ru-RU" dirty="0" smtClean="0"/>
              <a:t>познакомить </a:t>
            </a:r>
            <a:r>
              <a:rPr lang="ru-RU" dirty="0"/>
              <a:t>детей с правилами дорожного движения;</a:t>
            </a:r>
          </a:p>
          <a:p>
            <a:r>
              <a:rPr lang="ru-RU" dirty="0" smtClean="0"/>
              <a:t>закрепить </a:t>
            </a:r>
            <a:r>
              <a:rPr lang="ru-RU" dirty="0"/>
              <a:t>представления детей об опасностях, которые могут возникнуть в быту, на улице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дать </a:t>
            </a:r>
            <a:r>
              <a:rPr lang="ru-RU" dirty="0"/>
              <a:t>детям понятие «терроризм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обогащать </a:t>
            </a:r>
            <a:r>
              <a:rPr lang="ru-RU" dirty="0"/>
              <a:t>представления о доступном ребенку предметном мире и назначении предметов, о правилах безопасного использования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у детей самостоятельность;</a:t>
            </a:r>
          </a:p>
          <a:p>
            <a:r>
              <a:rPr lang="ru-RU" dirty="0" smtClean="0"/>
              <a:t>учить </a:t>
            </a:r>
            <a:r>
              <a:rPr lang="ru-RU" dirty="0"/>
              <a:t>находить выход из сложившейся опасной ситуации;</a:t>
            </a:r>
          </a:p>
          <a:p>
            <a:r>
              <a:rPr lang="ru-RU" dirty="0" smtClean="0"/>
              <a:t>воспитывать </a:t>
            </a:r>
            <a:r>
              <a:rPr lang="ru-RU" dirty="0"/>
              <a:t>бережное отношение к своему </a:t>
            </a:r>
            <a:r>
              <a:rPr lang="ru-RU" dirty="0" smtClean="0"/>
              <a:t>здоровью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191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008112"/>
          </a:xfrm>
        </p:spPr>
        <p:txBody>
          <a:bodyPr>
            <a:normAutofit/>
          </a:bodyPr>
          <a:lstStyle/>
          <a:p>
            <a:r>
              <a:rPr lang="ru-RU" dirty="0"/>
              <a:t>Реализация </a:t>
            </a:r>
            <a:r>
              <a:rPr lang="ru-RU" dirty="0" smtClean="0"/>
              <a:t>проекта</a:t>
            </a:r>
            <a:br>
              <a:rPr lang="ru-RU" dirty="0" smtClean="0"/>
            </a:br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83880" cy="453650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составление </a:t>
            </a:r>
            <a:r>
              <a:rPr lang="ru-RU" dirty="0"/>
              <a:t>проекта «Неделя безопасности»;</a:t>
            </a:r>
          </a:p>
          <a:p>
            <a:r>
              <a:rPr lang="ru-RU" dirty="0" smtClean="0"/>
              <a:t>подбор </a:t>
            </a:r>
            <a:r>
              <a:rPr lang="ru-RU" dirty="0"/>
              <a:t>методической и художественной литературы;</a:t>
            </a:r>
          </a:p>
          <a:p>
            <a:r>
              <a:rPr lang="ru-RU" dirty="0" smtClean="0"/>
              <a:t>подбор </a:t>
            </a:r>
            <a:r>
              <a:rPr lang="ru-RU" dirty="0"/>
              <a:t>дидактических, подвижных, малоподвижных, </a:t>
            </a:r>
            <a:r>
              <a:rPr lang="ru-RU" dirty="0" smtClean="0"/>
              <a:t>сюжетно-ролевых </a:t>
            </a:r>
            <a:r>
              <a:rPr lang="ru-RU" dirty="0"/>
              <a:t>игр;</a:t>
            </a:r>
          </a:p>
          <a:p>
            <a:r>
              <a:rPr lang="ru-RU" dirty="0" smtClean="0"/>
              <a:t>составление </a:t>
            </a:r>
            <a:r>
              <a:rPr lang="ru-RU" dirty="0"/>
              <a:t>плана совместных мероприятий педагогов и детей;</a:t>
            </a:r>
          </a:p>
          <a:p>
            <a:r>
              <a:rPr lang="ru-RU" dirty="0" smtClean="0"/>
              <a:t>работа </a:t>
            </a:r>
            <a:r>
              <a:rPr lang="ru-RU" dirty="0"/>
              <a:t>с родителями по взаимодействию в рамках проекта;</a:t>
            </a:r>
          </a:p>
          <a:p>
            <a:r>
              <a:rPr lang="ru-RU" dirty="0" smtClean="0"/>
              <a:t>подбор </a:t>
            </a:r>
            <a:r>
              <a:rPr lang="ru-RU" dirty="0"/>
              <a:t>информационного материала для </a:t>
            </a:r>
            <a:r>
              <a:rPr lang="ru-RU" dirty="0" smtClean="0"/>
              <a:t>родителей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63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проекта</a:t>
            </a:r>
            <a:br>
              <a:rPr lang="ru-RU" dirty="0" smtClean="0"/>
            </a:br>
            <a:r>
              <a:rPr lang="ru-RU" dirty="0" smtClean="0"/>
              <a:t>Основной этап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67666786"/>
              </p:ext>
            </p:extLst>
          </p:nvPr>
        </p:nvGraphicFramePr>
        <p:xfrm>
          <a:off x="467544" y="404665"/>
          <a:ext cx="8064896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38744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День недели:</a:t>
                      </a:r>
                      <a:endParaRPr lang="ru-RU" sz="14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Тема:</a:t>
                      </a:r>
                      <a:endParaRPr lang="ru-RU" sz="1400" dirty="0"/>
                    </a:p>
                  </a:txBody>
                  <a:tcPr marL="83439" marR="83439"/>
                </a:tc>
              </a:tr>
              <a:tr h="38744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Понедельник</a:t>
                      </a:r>
                      <a:endParaRPr lang="ru-RU" sz="14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«Один дома»</a:t>
                      </a:r>
                      <a:endParaRPr lang="ru-RU" sz="1400" dirty="0"/>
                    </a:p>
                  </a:txBody>
                  <a:tcPr marL="83439" marR="83439"/>
                </a:tc>
              </a:tr>
              <a:tr h="38744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Наполнение:</a:t>
                      </a:r>
                      <a:endParaRPr lang="ru-RU" sz="1400" b="1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Задачи:</a:t>
                      </a:r>
                      <a:endParaRPr lang="ru-RU" sz="1400" b="1" dirty="0"/>
                    </a:p>
                  </a:txBody>
                  <a:tcPr marL="83439" marR="83439"/>
                </a:tc>
              </a:tr>
              <a:tr h="36621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Беседа: «Наши помощники – электроприборы», «Спички детям не игрушки».</a:t>
                      </a:r>
                    </a:p>
                    <a:p>
                      <a:r>
                        <a:rPr lang="ru-RU" sz="1400" dirty="0" smtClean="0"/>
                        <a:t>Д/и «Каждому опасному предмету свое место», «Запрещается – разрешается».</a:t>
                      </a:r>
                    </a:p>
                    <a:p>
                      <a:r>
                        <a:rPr lang="ru-RU" sz="1400" dirty="0" smtClean="0"/>
                        <a:t>Рассматривание плаката «Правила пожарной безопасности». Знакомство с телефонами спецслужб. </a:t>
                      </a:r>
                    </a:p>
                    <a:p>
                      <a:r>
                        <a:rPr lang="ru-RU" sz="1400" dirty="0" smtClean="0"/>
                        <a:t>Ситуация: «Если чужой приходит в дом».</a:t>
                      </a:r>
                    </a:p>
                    <a:p>
                      <a:r>
                        <a:rPr lang="ru-RU" sz="1400" dirty="0" smtClean="0"/>
                        <a:t>Знакомство с пожарным щитом в детском саду.</a:t>
                      </a:r>
                    </a:p>
                    <a:p>
                      <a:r>
                        <a:rPr lang="ru-RU" sz="1400" dirty="0" smtClean="0"/>
                        <a:t>Творческая деятельность «Опасные предметы».</a:t>
                      </a:r>
                    </a:p>
                    <a:p>
                      <a:r>
                        <a:rPr lang="ru-RU" sz="1400" dirty="0" smtClean="0"/>
                        <a:t>Чтение С. Маршак «Рассказ о неизвестном герое», А. Иванов «Как неразлучные друзья в огне не горели».</a:t>
                      </a:r>
                      <a:endParaRPr lang="ru-RU" sz="14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Закрепить знания о личной безопасности в доме.</a:t>
                      </a:r>
                    </a:p>
                    <a:p>
                      <a:r>
                        <a:rPr lang="ru-RU" sz="1400" dirty="0" smtClean="0"/>
                        <a:t>Повторить правила безопасности пользования предметами, требующими внимательного и аккуратного к ним отношения (колющими, режущими, электроприборами, лекарствами, средствами бытовой химии и т.д.).</a:t>
                      </a:r>
                    </a:p>
                    <a:p>
                      <a:r>
                        <a:rPr lang="ru-RU" sz="1400" dirty="0" smtClean="0"/>
                        <a:t>Активизировать знания о пожаре, предметах и орудиях, с помощью которых нужно тушить пожар.</a:t>
                      </a:r>
                    </a:p>
                  </a:txBody>
                  <a:tcPr marL="83439" marR="83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183880" cy="1051560"/>
          </a:xfrm>
        </p:spPr>
        <p:txBody>
          <a:bodyPr>
            <a:normAutofit/>
          </a:bodyPr>
          <a:lstStyle/>
          <a:p>
            <a:r>
              <a:rPr lang="ru-RU" smtClean="0"/>
              <a:t>Реализация проекта</a:t>
            </a:r>
            <a:br>
              <a:rPr lang="ru-RU" smtClean="0"/>
            </a:br>
            <a:r>
              <a:rPr lang="ru-RU" smtClean="0"/>
              <a:t>Основной этап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09118398"/>
              </p:ext>
            </p:extLst>
          </p:nvPr>
        </p:nvGraphicFramePr>
        <p:xfrm>
          <a:off x="395536" y="332656"/>
          <a:ext cx="8136904" cy="4896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45651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День недели:</a:t>
                      </a:r>
                      <a:endParaRPr lang="ru-RU" sz="16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Тема:</a:t>
                      </a:r>
                      <a:endParaRPr lang="ru-RU" sz="1600" dirty="0"/>
                    </a:p>
                  </a:txBody>
                  <a:tcPr marL="83439" marR="83439"/>
                </a:tc>
              </a:tr>
              <a:tr h="45651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Вторник</a:t>
                      </a:r>
                      <a:endParaRPr lang="ru-RU" sz="16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«Улица полна неожиданностей»</a:t>
                      </a:r>
                      <a:endParaRPr lang="ru-RU" sz="1600" dirty="0"/>
                    </a:p>
                  </a:txBody>
                  <a:tcPr marL="83439" marR="83439"/>
                </a:tc>
              </a:tr>
              <a:tr h="456511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Наполнение:</a:t>
                      </a:r>
                      <a:endParaRPr lang="ru-RU" sz="1600" b="1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Задачи:</a:t>
                      </a:r>
                      <a:endParaRPr lang="ru-RU" sz="1600" b="1" dirty="0"/>
                    </a:p>
                  </a:txBody>
                  <a:tcPr marL="83439" marR="83439"/>
                </a:tc>
              </a:tr>
              <a:tr h="352701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Беседа: «Внешность человека может быть обманчивой», «Незнакомый человек в лифте, подъезде, на улице», «Знаки сервиса».</a:t>
                      </a:r>
                    </a:p>
                    <a:p>
                      <a:r>
                        <a:rPr lang="ru-RU" sz="1600" dirty="0" smtClean="0"/>
                        <a:t>Ситуация: «Если ты потерялся».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Составить правила поведения на улице.</a:t>
                      </a:r>
                    </a:p>
                    <a:p>
                      <a:r>
                        <a:rPr lang="ru-RU" sz="1600" dirty="0" smtClean="0"/>
                        <a:t>Д/и «Как избежать неприятностей», «Назови профессию».</a:t>
                      </a:r>
                    </a:p>
                    <a:p>
                      <a:r>
                        <a:rPr lang="ru-RU" sz="1600" dirty="0" smtClean="0"/>
                        <a:t>Составление рассказа по опорным словам: дорога, прохожий, магазин.</a:t>
                      </a:r>
                    </a:p>
                    <a:p>
                      <a:r>
                        <a:rPr lang="ru-RU" sz="1600" dirty="0" smtClean="0"/>
                        <a:t>Чтение стихотворений «Вечернее происшествие», «Реклама», «Картина».</a:t>
                      </a:r>
                    </a:p>
                    <a:p>
                      <a:r>
                        <a:rPr lang="ru-RU" sz="1600" dirty="0" smtClean="0"/>
                        <a:t>Настольная игра «На прогулке».</a:t>
                      </a:r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Объяснить детям, что приятная внешность незнакомого человека не всегда означает добрые намерения.</a:t>
                      </a:r>
                    </a:p>
                    <a:p>
                      <a:r>
                        <a:rPr lang="ru-RU" sz="1600" dirty="0" smtClean="0"/>
                        <a:t>Рассмотреть и обсудить с детьми типичные опасные ситуации возможных контактов с незнакомыми людьми на улице, научить детей правильно себя вести в таких ситуациях.</a:t>
                      </a:r>
                    </a:p>
                    <a:p>
                      <a:r>
                        <a:rPr lang="ru-RU" sz="1600" dirty="0" smtClean="0"/>
                        <a:t>Научить сохранять личные вещи, правилам безопасного поведения в толпе.</a:t>
                      </a:r>
                    </a:p>
                  </a:txBody>
                  <a:tcPr marL="83439" marR="83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33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877272"/>
            <a:ext cx="7272808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Реализация проекта</a:t>
            </a:r>
            <a:br>
              <a:rPr lang="ru-RU" dirty="0" smtClean="0"/>
            </a:br>
            <a:r>
              <a:rPr lang="ru-RU" dirty="0" smtClean="0"/>
              <a:t>Основной этап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54397192"/>
              </p:ext>
            </p:extLst>
          </p:nvPr>
        </p:nvGraphicFramePr>
        <p:xfrm>
          <a:off x="395536" y="332657"/>
          <a:ext cx="8208912" cy="5114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3737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День недели:</a:t>
                      </a:r>
                      <a:endParaRPr lang="ru-RU" sz="16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Тема:</a:t>
                      </a:r>
                      <a:endParaRPr lang="ru-RU" sz="1600" dirty="0"/>
                    </a:p>
                  </a:txBody>
                  <a:tcPr marL="83439" marR="83439"/>
                </a:tc>
              </a:tr>
              <a:tr h="3737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Среда</a:t>
                      </a:r>
                      <a:endParaRPr lang="ru-RU" sz="16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«Правила поведения на дорогах»</a:t>
                      </a:r>
                      <a:endParaRPr lang="ru-RU" sz="1600" dirty="0"/>
                    </a:p>
                  </a:txBody>
                  <a:tcPr marL="83439" marR="83439"/>
                </a:tc>
              </a:tr>
              <a:tr h="37375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Наполнение:</a:t>
                      </a:r>
                      <a:endParaRPr lang="ru-RU" sz="1600" b="1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Задачи:</a:t>
                      </a:r>
                      <a:endParaRPr lang="ru-RU" sz="1600" b="1" dirty="0"/>
                    </a:p>
                  </a:txBody>
                  <a:tcPr marL="83439" marR="83439"/>
                </a:tc>
              </a:tr>
              <a:tr h="36312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Рассматривание иллюстраций «Дорожная азбука», сюжетных картин «Правила и безопасность дорожного движения», плаката «</a:t>
                      </a:r>
                      <a:r>
                        <a:rPr lang="ru-RU" sz="1600" dirty="0" err="1" smtClean="0"/>
                        <a:t>Светофорчик</a:t>
                      </a:r>
                      <a:r>
                        <a:rPr lang="ru-RU" sz="1600" dirty="0" smtClean="0"/>
                        <a:t>».</a:t>
                      </a:r>
                    </a:p>
                    <a:p>
                      <a:r>
                        <a:rPr lang="ru-RU" sz="1600" dirty="0" smtClean="0"/>
                        <a:t>Настольная игра «Дорожные знаки».</a:t>
                      </a:r>
                    </a:p>
                    <a:p>
                      <a:r>
                        <a:rPr lang="ru-RU" sz="1600" dirty="0" smtClean="0"/>
                        <a:t>Д/и «Узнай по описанию».</a:t>
                      </a:r>
                    </a:p>
                    <a:p>
                      <a:r>
                        <a:rPr lang="ru-RU" sz="1600" dirty="0" smtClean="0"/>
                        <a:t>Конструктор «Транспорт».</a:t>
                      </a:r>
                    </a:p>
                    <a:p>
                      <a:r>
                        <a:rPr lang="ru-RU" sz="1600" dirty="0" smtClean="0"/>
                        <a:t>Чтение С. Михалков «Дядя Стёпа».</a:t>
                      </a:r>
                    </a:p>
                    <a:p>
                      <a:r>
                        <a:rPr lang="ru-RU" sz="1600" dirty="0" smtClean="0"/>
                        <a:t>Игры на макете «Улицы нашего города».</a:t>
                      </a:r>
                    </a:p>
                    <a:p>
                      <a:r>
                        <a:rPr lang="ru-RU" sz="1600" dirty="0" smtClean="0"/>
                        <a:t>П/и «Цветные автомобили».</a:t>
                      </a:r>
                    </a:p>
                    <a:p>
                      <a:r>
                        <a:rPr lang="ru-RU" sz="1600" dirty="0" smtClean="0"/>
                        <a:t>С.Р.И. «Улица»</a:t>
                      </a:r>
                    </a:p>
                    <a:p>
                      <a:r>
                        <a:rPr lang="ru-RU" sz="1600" dirty="0" smtClean="0"/>
                        <a:t>Чтение А. Иванов «Как неразлучные друзья дорогу переходили».</a:t>
                      </a:r>
                    </a:p>
                    <a:p>
                      <a:r>
                        <a:rPr lang="ru-RU" sz="1600" dirty="0" smtClean="0"/>
                        <a:t>Творческая деятельность «По дороге в детский сад».</a:t>
                      </a:r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Формировать навыки безопасного поведения на дорогах, знания о работе светофора, продолжать знакомить с дорожными знаками,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учить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ориентироваться в дорожных ситуациях, возникающих по пути из дома в детский сад и обратно,</a:t>
                      </a:r>
                      <a:r>
                        <a:rPr lang="ru-RU" sz="1600" baseline="0" dirty="0" smtClean="0"/>
                        <a:t> и</a:t>
                      </a:r>
                      <a:r>
                        <a:rPr lang="ru-RU" sz="1600" dirty="0" smtClean="0"/>
                        <a:t>спользовать знание ПДД в играх.</a:t>
                      </a:r>
                    </a:p>
                  </a:txBody>
                  <a:tcPr marL="83439" marR="83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1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183880" cy="1051560"/>
          </a:xfrm>
        </p:spPr>
        <p:txBody>
          <a:bodyPr>
            <a:normAutofit/>
          </a:bodyPr>
          <a:lstStyle/>
          <a:p>
            <a:r>
              <a:rPr lang="ru-RU" smtClean="0"/>
              <a:t>Реализация проекта</a:t>
            </a:r>
            <a:br>
              <a:rPr lang="ru-RU" smtClean="0"/>
            </a:br>
            <a:r>
              <a:rPr lang="ru-RU" smtClean="0"/>
              <a:t>Основной этап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50649149"/>
              </p:ext>
            </p:extLst>
          </p:nvPr>
        </p:nvGraphicFramePr>
        <p:xfrm>
          <a:off x="467544" y="332656"/>
          <a:ext cx="8136904" cy="4824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5038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День недели:</a:t>
                      </a:r>
                      <a:endParaRPr lang="ru-RU" sz="16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Тема:</a:t>
                      </a:r>
                      <a:endParaRPr lang="ru-RU" sz="1600" dirty="0"/>
                    </a:p>
                  </a:txBody>
                  <a:tcPr marL="83439" marR="83439"/>
                </a:tc>
              </a:tr>
              <a:tr h="5038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Четверг</a:t>
                      </a:r>
                      <a:endParaRPr lang="ru-RU" sz="1600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«Отдых на природе»</a:t>
                      </a:r>
                      <a:endParaRPr lang="ru-RU" sz="1600" dirty="0"/>
                    </a:p>
                  </a:txBody>
                  <a:tcPr marL="83439" marR="83439"/>
                </a:tc>
              </a:tr>
              <a:tr h="50385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Наполнение:</a:t>
                      </a:r>
                      <a:endParaRPr lang="ru-RU" sz="1600" b="1" dirty="0"/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Задачи:</a:t>
                      </a:r>
                      <a:endParaRPr lang="ru-RU" sz="1600" b="1" dirty="0"/>
                    </a:p>
                  </a:txBody>
                  <a:tcPr marL="83439" marR="83439"/>
                </a:tc>
              </a:tr>
              <a:tr h="33129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Беседа: «Как и зачем люди отдыхают», «Правила поведения на воде в разное время года».</a:t>
                      </a:r>
                    </a:p>
                    <a:p>
                      <a:r>
                        <a:rPr lang="ru-RU" sz="1600" dirty="0" smtClean="0"/>
                        <a:t>Д/и «Я знаю пять растений», «С чем нельзя в лес ходить?»,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«Что где растет?».</a:t>
                      </a:r>
                    </a:p>
                    <a:p>
                      <a:r>
                        <a:rPr lang="ru-RU" sz="1600" dirty="0" smtClean="0"/>
                        <a:t>Рассматривание иллюстраций по теме «Грибы», «Ягоды».</a:t>
                      </a:r>
                    </a:p>
                    <a:p>
                      <a:r>
                        <a:rPr lang="ru-RU" sz="1600" dirty="0" smtClean="0"/>
                        <a:t>Ситуация: «Если я встретил незнакомое животное».</a:t>
                      </a:r>
                    </a:p>
                    <a:p>
                      <a:r>
                        <a:rPr lang="ru-RU" sz="1600" dirty="0" smtClean="0"/>
                        <a:t>Рассматривание насекомых на прогулке.</a:t>
                      </a:r>
                    </a:p>
                    <a:p>
                      <a:r>
                        <a:rPr lang="ru-RU" sz="1600" dirty="0" smtClean="0"/>
                        <a:t>П/и «Мышеловка».</a:t>
                      </a:r>
                    </a:p>
                  </a:txBody>
                  <a:tcPr marL="83439" marR="83439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Развивать у детей понимание того, что планета Земля – наш общий дом, в котором живут звери, птицы, рыбы, насекомые, а человек – часть природы; что на жизнь и здоровье человека и животных влияет чистота водоемов, почвы и воздушной среды.</a:t>
                      </a:r>
                    </a:p>
                    <a:p>
                      <a:r>
                        <a:rPr lang="ru-RU" sz="1600" dirty="0" smtClean="0"/>
                        <a:t>Расширять представления о том, что в природе все взаимосвязано (например, одно и то же растение может быть ядовитым для человека и лекарственным для животного).</a:t>
                      </a:r>
                    </a:p>
                  </a:txBody>
                  <a:tcPr marL="83439" marR="83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6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</TotalTime>
  <Words>1055</Words>
  <Application>Microsoft Office PowerPoint</Application>
  <PresentationFormat>Экран (4:3)</PresentationFormat>
  <Paragraphs>128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Schoolbook</vt:lpstr>
      <vt:lpstr>Wingdings</vt:lpstr>
      <vt:lpstr>Wingdings 2</vt:lpstr>
      <vt:lpstr>Эркер</vt:lpstr>
      <vt:lpstr>Проект по безопасности в подготовительной группе «Азбука безопасности»</vt:lpstr>
      <vt:lpstr>Презентация PowerPoint</vt:lpstr>
      <vt:lpstr>Актуальность проекта </vt:lpstr>
      <vt:lpstr>Презентация PowerPoint</vt:lpstr>
      <vt:lpstr>Реализация проекта Подготовительный этап</vt:lpstr>
      <vt:lpstr>Реализация проекта Основной этап</vt:lpstr>
      <vt:lpstr>Реализация проекта Основной этап</vt:lpstr>
      <vt:lpstr>Реализация проекта Основной этап</vt:lpstr>
      <vt:lpstr>Реализация проекта Основной этап</vt:lpstr>
      <vt:lpstr>Реализация проекта Основной этап</vt:lpstr>
      <vt:lpstr>Реализация проекта Заключительный этап</vt:lpstr>
      <vt:lpstr>Работа с родителями</vt:lpstr>
      <vt:lpstr>Предполагаемые результаты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безопасности в подготовительной группе «Азбука безопасности»</dc:title>
  <dc:creator>User</dc:creator>
  <cp:lastModifiedBy>Пользователь</cp:lastModifiedBy>
  <cp:revision>22</cp:revision>
  <dcterms:created xsi:type="dcterms:W3CDTF">2020-05-12T07:12:27Z</dcterms:created>
  <dcterms:modified xsi:type="dcterms:W3CDTF">2020-05-21T06:26:43Z</dcterms:modified>
</cp:coreProperties>
</file>