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  <p:sldId id="261" r:id="rId7"/>
    <p:sldId id="267" r:id="rId8"/>
    <p:sldId id="268" r:id="rId9"/>
    <p:sldId id="262" r:id="rId10"/>
    <p:sldId id="269" r:id="rId11"/>
    <p:sldId id="263" r:id="rId12"/>
    <p:sldId id="264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8/1/2020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211960" y="332656"/>
            <a:ext cx="49320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«Нравственные </a:t>
            </a:r>
            <a:r>
              <a:rPr lang="ru-RU" sz="2800" b="1" i="1" dirty="0" smtClean="0"/>
              <a:t>основы</a:t>
            </a:r>
          </a:p>
          <a:p>
            <a:r>
              <a:rPr lang="ru-RU" sz="2800" b="1" i="1" dirty="0" smtClean="0"/>
              <a:t>семейного </a:t>
            </a:r>
            <a:r>
              <a:rPr lang="ru-RU" sz="2800" b="1" i="1" dirty="0"/>
              <a:t>воспитания. </a:t>
            </a:r>
            <a:endParaRPr lang="ru-RU" sz="2800" b="1" i="1" dirty="0" smtClean="0"/>
          </a:p>
          <a:p>
            <a:r>
              <a:rPr lang="ru-RU" sz="2800" b="1" i="1" dirty="0" smtClean="0"/>
              <a:t>Рекомендации </a:t>
            </a:r>
          </a:p>
          <a:p>
            <a:r>
              <a:rPr lang="ru-RU" sz="2800" b="1" i="1" dirty="0" smtClean="0"/>
              <a:t>по </a:t>
            </a:r>
            <a:r>
              <a:rPr lang="ru-RU" sz="2800" b="1" i="1" dirty="0"/>
              <a:t>организации </a:t>
            </a:r>
            <a:endParaRPr lang="ru-RU" sz="2800" b="1" i="1" dirty="0" smtClean="0"/>
          </a:p>
          <a:p>
            <a:r>
              <a:rPr lang="ru-RU" sz="2800" b="1" i="1" dirty="0" smtClean="0"/>
              <a:t>воспитания </a:t>
            </a:r>
          </a:p>
          <a:p>
            <a:r>
              <a:rPr lang="ru-RU" sz="2800" b="1" i="1" dirty="0" smtClean="0"/>
              <a:t>духовно-нравственных </a:t>
            </a:r>
          </a:p>
          <a:p>
            <a:r>
              <a:rPr lang="ru-RU" sz="2800" b="1" i="1" dirty="0" smtClean="0"/>
              <a:t>качеств </a:t>
            </a:r>
            <a:r>
              <a:rPr lang="ru-RU" sz="2800" b="1" i="1" dirty="0"/>
              <a:t>ребенка в </a:t>
            </a:r>
            <a:r>
              <a:rPr lang="ru-RU" sz="2800" b="1" i="1" dirty="0" smtClean="0"/>
              <a:t>семье»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211960" y="4869160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Выступление на педсовете</a:t>
            </a:r>
          </a:p>
          <a:p>
            <a:r>
              <a:rPr lang="ru-RU" dirty="0" err="1" smtClean="0"/>
              <a:t>Терещенкова</a:t>
            </a:r>
            <a:r>
              <a:rPr lang="ru-RU" dirty="0" smtClean="0"/>
              <a:t> Марина Владимировна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88640"/>
            <a:ext cx="72728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Рекомендации родителям</a:t>
            </a:r>
            <a:endParaRPr lang="ru-RU" sz="2000" dirty="0"/>
          </a:p>
          <a:p>
            <a:r>
              <a:rPr lang="ru-RU" sz="2000" b="1" i="1" dirty="0"/>
              <a:t>по нравственному воспитанию детей.</a:t>
            </a:r>
            <a:endParaRPr lang="ru-RU" sz="2000" dirty="0"/>
          </a:p>
          <a:p>
            <a:r>
              <a:rPr lang="ru-RU" sz="2000" b="1" i="1" dirty="0"/>
              <a:t> </a:t>
            </a:r>
            <a:endParaRPr lang="ru-RU" sz="2000" dirty="0"/>
          </a:p>
          <a:p>
            <a:r>
              <a:rPr lang="ru-RU" sz="2000" dirty="0"/>
              <a:t> 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Если </a:t>
            </a:r>
            <a:r>
              <a:rPr lang="ru-RU" sz="2000" dirty="0"/>
              <a:t>Вы хотите вырастить ребенка патриотом и </a:t>
            </a:r>
            <a:endParaRPr lang="ru-RU" sz="2000" dirty="0" smtClean="0"/>
          </a:p>
          <a:p>
            <a:r>
              <a:rPr lang="ru-RU" sz="2000" dirty="0" smtClean="0"/>
              <a:t>достойным </a:t>
            </a:r>
            <a:r>
              <a:rPr lang="ru-RU" sz="2000" dirty="0"/>
              <a:t>гражданином, отзывайтесь хорошо о стране, в </a:t>
            </a:r>
            <a:r>
              <a:rPr lang="ru-RU" sz="2000" dirty="0" smtClean="0"/>
              <a:t>которой </a:t>
            </a:r>
            <a:r>
              <a:rPr lang="ru-RU" sz="2000" dirty="0"/>
              <a:t>живете.</a:t>
            </a:r>
          </a:p>
          <a:p>
            <a:r>
              <a:rPr lang="ru-RU" sz="2000" dirty="0"/>
              <a:t>2. Рассказывайте ребенку об испытаниях, выпавших </a:t>
            </a:r>
            <a:r>
              <a:rPr lang="ru-RU" sz="2000" dirty="0" smtClean="0"/>
              <a:t>на</a:t>
            </a:r>
          </a:p>
          <a:p>
            <a:r>
              <a:rPr lang="ru-RU" sz="2000" dirty="0" smtClean="0"/>
              <a:t>долю </a:t>
            </a:r>
            <a:r>
              <a:rPr lang="ru-RU" sz="2000" dirty="0"/>
              <a:t>Ваших предков, из которых они вышли с честью.</a:t>
            </a:r>
          </a:p>
          <a:p>
            <a:r>
              <a:rPr lang="ru-RU" sz="2000" dirty="0"/>
              <a:t>3. Знакомьте своего ребенка с памятными и </a:t>
            </a:r>
            <a:endParaRPr lang="ru-RU" sz="2000" dirty="0" smtClean="0"/>
          </a:p>
          <a:p>
            <a:r>
              <a:rPr lang="ru-RU" sz="2000" dirty="0" smtClean="0"/>
              <a:t>историческими </a:t>
            </a:r>
            <a:r>
              <a:rPr lang="ru-RU" sz="2000" dirty="0"/>
              <a:t>местами своей Родины.</a:t>
            </a:r>
          </a:p>
          <a:p>
            <a:r>
              <a:rPr lang="ru-RU" sz="2000" dirty="0"/>
              <a:t>4. Старайтесь знакомить ребенка с </a:t>
            </a:r>
            <a:r>
              <a:rPr lang="ru-RU" sz="2000" dirty="0" smtClean="0"/>
              <a:t>культурными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ценностями и традициями страны: посещать музеи, </a:t>
            </a:r>
            <a:endParaRPr lang="ru-RU" sz="2000" dirty="0" smtClean="0"/>
          </a:p>
          <a:p>
            <a:r>
              <a:rPr lang="ru-RU" sz="2000" dirty="0" smtClean="0"/>
              <a:t>выставки</a:t>
            </a:r>
            <a:r>
              <a:rPr lang="ru-RU" sz="2000" dirty="0"/>
              <a:t>, театры. Чем чаще Вы будете посещать </a:t>
            </a:r>
            <a:r>
              <a:rPr lang="ru-RU" sz="2000" dirty="0" smtClean="0"/>
              <a:t>с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ребенком культурные заведения, тем больше </a:t>
            </a:r>
            <a:endParaRPr lang="ru-RU" sz="2000" dirty="0" smtClean="0"/>
          </a:p>
          <a:p>
            <a:r>
              <a:rPr lang="ru-RU" sz="2000" dirty="0" smtClean="0"/>
              <a:t>вероятность</a:t>
            </a:r>
            <a:r>
              <a:rPr lang="ru-RU" sz="2000" dirty="0"/>
              <a:t>, что ребенок сохранит интерес к ним и </a:t>
            </a:r>
            <a:r>
              <a:rPr lang="ru-RU" sz="2000" dirty="0" smtClean="0"/>
              <a:t>в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подростковом возрасте, и в юношеском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5. Научитесь радоваться каждому дню и видеть хорошее в ребенке.  Ваш оптимизм обязательно перейдет к ребенку.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385000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547664" y="260648"/>
            <a:ext cx="7200800" cy="4147865"/>
          </a:xfrm>
        </p:spPr>
        <p:txBody>
          <a:bodyPr/>
          <a:lstStyle/>
          <a:p>
            <a:r>
              <a:rPr lang="ru-RU" sz="2000" dirty="0" smtClean="0"/>
              <a:t>6</a:t>
            </a:r>
            <a:r>
              <a:rPr lang="ru-RU" sz="2000" dirty="0"/>
              <a:t>. Когда Вы общаетесь с ребенком, пытайтесь </a:t>
            </a:r>
            <a:endParaRPr lang="ru-RU" sz="2000" dirty="0" smtClean="0"/>
          </a:p>
          <a:p>
            <a:r>
              <a:rPr lang="ru-RU" sz="2000" dirty="0" smtClean="0"/>
              <a:t>оценивать </a:t>
            </a:r>
            <a:r>
              <a:rPr lang="ru-RU" sz="2000" dirty="0"/>
              <a:t>не только его учебные и психологические проблемы, но и позитивные моменты его жизни (кто ему помогает и поддерживает, с кем бы он хотел </a:t>
            </a:r>
            <a:endParaRPr lang="ru-RU" sz="2000" dirty="0" smtClean="0"/>
          </a:p>
          <a:p>
            <a:r>
              <a:rPr lang="ru-RU" sz="2000" dirty="0" smtClean="0"/>
              <a:t>подружиться </a:t>
            </a:r>
            <a:r>
              <a:rPr lang="ru-RU" sz="2000" dirty="0"/>
              <a:t>и почему, какие интересные моменты </a:t>
            </a:r>
            <a:endParaRPr lang="ru-RU" sz="2000" dirty="0" smtClean="0"/>
          </a:p>
          <a:p>
            <a:r>
              <a:rPr lang="ru-RU" sz="2000" dirty="0" smtClean="0"/>
              <a:t>произошли</a:t>
            </a:r>
            <a:r>
              <a:rPr lang="ru-RU" sz="2000" dirty="0"/>
              <a:t>).</a:t>
            </a:r>
          </a:p>
          <a:p>
            <a:r>
              <a:rPr lang="ru-RU" sz="2000" dirty="0"/>
              <a:t>7. Поддерживайте у ребенка стремление показать </a:t>
            </a:r>
            <a:endParaRPr lang="ru-RU" sz="2000" dirty="0" smtClean="0"/>
          </a:p>
          <a:p>
            <a:r>
              <a:rPr lang="ru-RU" sz="2000" dirty="0" smtClean="0"/>
              <a:t>себя </a:t>
            </a:r>
            <a:r>
              <a:rPr lang="ru-RU" sz="2000" dirty="0"/>
              <a:t>с хорошей стороны, никогда не говорите ему </a:t>
            </a:r>
            <a:endParaRPr lang="ru-RU" sz="2000" dirty="0" smtClean="0"/>
          </a:p>
          <a:p>
            <a:r>
              <a:rPr lang="ru-RU" sz="2000" dirty="0" smtClean="0"/>
              <a:t>такие </a:t>
            </a:r>
            <a:r>
              <a:rPr lang="ru-RU" sz="2000" dirty="0"/>
              <a:t>слова и выражения: « Не высовывайся!», </a:t>
            </a:r>
            <a:endParaRPr lang="ru-RU" sz="2000" dirty="0" smtClean="0"/>
          </a:p>
          <a:p>
            <a:r>
              <a:rPr lang="ru-RU" sz="2000" dirty="0" smtClean="0"/>
              <a:t>« </a:t>
            </a:r>
            <a:r>
              <a:rPr lang="ru-RU" sz="2000" dirty="0"/>
              <a:t>Не проявляй инициативу!» и т.д.</a:t>
            </a:r>
          </a:p>
          <a:p>
            <a:r>
              <a:rPr lang="ru-RU" sz="2000" dirty="0"/>
              <a:t>8. Смотрите с ним передачу, кинофильмы, рассказывающие о людях, прославивших нашу страну, в которой Вы живете, оценивайте их вклад в жизнь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80568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547664" y="836712"/>
            <a:ext cx="7344816" cy="4147865"/>
          </a:xfrm>
        </p:spPr>
        <p:txBody>
          <a:bodyPr/>
          <a:lstStyle/>
          <a:p>
            <a:r>
              <a:rPr lang="ru-RU" sz="2400" dirty="0"/>
              <a:t>9. Развивайте эмоциональную сферу ребенка: «жалейте» персонажей, которые испытывают боль, грусть, а так же радуйтесь с ним за положительных героев, пусть ребенок не будет </a:t>
            </a:r>
            <a:endParaRPr lang="ru-RU" sz="2400" dirty="0" smtClean="0"/>
          </a:p>
          <a:p>
            <a:r>
              <a:rPr lang="ru-RU" sz="2400" dirty="0" smtClean="0"/>
              <a:t>равнодушным </a:t>
            </a:r>
            <a:r>
              <a:rPr lang="ru-RU" sz="2400" dirty="0"/>
              <a:t>к окружающим.</a:t>
            </a:r>
          </a:p>
          <a:p>
            <a:r>
              <a:rPr lang="ru-RU" sz="2400" dirty="0"/>
              <a:t>10. И самое главное: будьте </a:t>
            </a:r>
            <a:r>
              <a:rPr lang="ru-RU" sz="2400" dirty="0" smtClean="0"/>
              <a:t>образцом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нравственного поведения для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29757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475656" y="476672"/>
            <a:ext cx="7344816" cy="4147865"/>
          </a:xfrm>
        </p:spPr>
        <p:txBody>
          <a:bodyPr/>
          <a:lstStyle/>
          <a:p>
            <a:r>
              <a:rPr lang="ru-RU" sz="2400" dirty="0"/>
              <a:t>У каждого человека в жизни есть </a:t>
            </a:r>
            <a:r>
              <a:rPr lang="ru-RU" sz="2400" dirty="0" smtClean="0"/>
              <a:t>несколько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вещей, ради которых он готов пожертвовать всем, что имеет. Одной из них является семья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Мы можем долго рассуждать об отношениях в семье, внутренних конфликтах, однако как </a:t>
            </a:r>
            <a:endParaRPr lang="ru-RU" sz="2400" dirty="0" smtClean="0"/>
          </a:p>
          <a:p>
            <a:r>
              <a:rPr lang="ru-RU" sz="2400" dirty="0" smtClean="0"/>
              <a:t>ни </a:t>
            </a:r>
            <a:r>
              <a:rPr lang="ru-RU" sz="2400" dirty="0"/>
              <a:t>крути – роднее и ближе, чем твоя </a:t>
            </a:r>
            <a:endParaRPr lang="ru-RU" sz="2400" dirty="0" smtClean="0"/>
          </a:p>
          <a:p>
            <a:r>
              <a:rPr lang="ru-RU" sz="2400" dirty="0" smtClean="0"/>
              <a:t>собственная </a:t>
            </a:r>
            <a:r>
              <a:rPr lang="ru-RU" sz="2400" dirty="0"/>
              <a:t>семья нет никого. </a:t>
            </a:r>
            <a:endParaRPr lang="ru-RU" sz="2400" dirty="0" smtClean="0"/>
          </a:p>
          <a:p>
            <a:r>
              <a:rPr lang="ru-RU" sz="2400" dirty="0" smtClean="0"/>
              <a:t>Каждому </a:t>
            </a:r>
            <a:r>
              <a:rPr lang="ru-RU" sz="2400" dirty="0"/>
              <a:t>хочется иметь надежный тыл, </a:t>
            </a:r>
            <a:r>
              <a:rPr lang="ru-RU" sz="2400" dirty="0" smtClean="0"/>
              <a:t>куда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можно вернуться в любой ситуации, и где </a:t>
            </a:r>
            <a:endParaRPr lang="ru-RU" sz="2400" dirty="0" smtClean="0"/>
          </a:p>
          <a:p>
            <a:r>
              <a:rPr lang="ru-RU" sz="2400" dirty="0" smtClean="0"/>
              <a:t>тебя </a:t>
            </a:r>
            <a:r>
              <a:rPr lang="ru-RU" sz="2400" dirty="0"/>
              <a:t>будут ждать и всегда будут рады твоему возвращению. Именно таким местом и </a:t>
            </a:r>
            <a:endParaRPr lang="ru-RU" sz="2400" dirty="0" smtClean="0"/>
          </a:p>
          <a:p>
            <a:r>
              <a:rPr lang="ru-RU" sz="2400" dirty="0" smtClean="0"/>
              <a:t>являются </a:t>
            </a:r>
            <a:r>
              <a:rPr lang="ru-RU" sz="2400" dirty="0"/>
              <a:t>наши семьи.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85224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187624" y="1844825"/>
            <a:ext cx="7632848" cy="3096344"/>
          </a:xfrm>
        </p:spPr>
        <p:txBody>
          <a:bodyPr/>
          <a:lstStyle/>
          <a:p>
            <a:r>
              <a:rPr lang="ru-RU" sz="8000" i="1" dirty="0" smtClean="0"/>
              <a:t>СПАСИБО ЗА ВНИМАНИЕ</a:t>
            </a:r>
            <a:endParaRPr lang="ru-RU" sz="8000" i="1" dirty="0"/>
          </a:p>
        </p:txBody>
      </p:sp>
    </p:spTree>
    <p:extLst>
      <p:ext uri="{BB962C8B-B14F-4D97-AF65-F5344CB8AC3E}">
        <p14:creationId xmlns:p14="http://schemas.microsoft.com/office/powerpoint/2010/main" val="425947992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ru-RU" sz="2400" dirty="0"/>
              <a:t>Что же представляет собой нравственное воспитание?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0"/>
          </p:nvPr>
        </p:nvSpPr>
        <p:spPr>
          <a:xfrm>
            <a:off x="0" y="2276872"/>
            <a:ext cx="9144000" cy="3600400"/>
          </a:xfrm>
        </p:spPr>
        <p:txBody>
          <a:bodyPr/>
          <a:lstStyle/>
          <a:p>
            <a:r>
              <a:rPr lang="ru-RU" sz="1800" dirty="0"/>
              <a:t>Нравственное воспитание - это целенаправленное и систематическое </a:t>
            </a:r>
            <a:endParaRPr lang="ru-RU" sz="1800" dirty="0" smtClean="0"/>
          </a:p>
          <a:p>
            <a:r>
              <a:rPr lang="ru-RU" sz="1800" dirty="0" smtClean="0"/>
              <a:t>воздействие </a:t>
            </a:r>
            <a:r>
              <a:rPr lang="ru-RU" sz="1800" dirty="0"/>
              <a:t>на сознание, чувства и поведение школьников с целью </a:t>
            </a:r>
            <a:endParaRPr lang="ru-RU" sz="1800" dirty="0" smtClean="0"/>
          </a:p>
          <a:p>
            <a:r>
              <a:rPr lang="ru-RU" sz="1800" dirty="0" smtClean="0"/>
              <a:t>формирования </a:t>
            </a:r>
            <a:r>
              <a:rPr lang="ru-RU" sz="1800" dirty="0"/>
              <a:t>у них нравственных качеств, соответствующих требованиям </a:t>
            </a:r>
            <a:endParaRPr lang="ru-RU" sz="1800" dirty="0" smtClean="0"/>
          </a:p>
          <a:p>
            <a:r>
              <a:rPr lang="ru-RU" sz="1800" dirty="0" smtClean="0"/>
              <a:t>общественной </a:t>
            </a:r>
            <a:r>
              <a:rPr lang="ru-RU" sz="1800" dirty="0"/>
              <a:t>морали.</a:t>
            </a:r>
          </a:p>
          <a:p>
            <a:r>
              <a:rPr lang="ru-RU" sz="1800" dirty="0"/>
              <a:t>В. А. Сухомлинский отмечает, что воспитание - это постепенное обогащение ребёнка знаниями, умениями, опытом, это развитие ума и формирование </a:t>
            </a:r>
            <a:endParaRPr lang="ru-RU" sz="1800" dirty="0" smtClean="0"/>
          </a:p>
          <a:p>
            <a:r>
              <a:rPr lang="ru-RU" sz="1800" dirty="0" smtClean="0"/>
              <a:t>отношения </a:t>
            </a:r>
            <a:r>
              <a:rPr lang="ru-RU" sz="1800" dirty="0"/>
              <a:t>к добру и злу. Основным содержанием нравственного воспитания В. А. Сухомлинский считал формирование таких качеств личности, как </a:t>
            </a:r>
            <a:endParaRPr lang="ru-RU" sz="1800" dirty="0" smtClean="0"/>
          </a:p>
          <a:p>
            <a:r>
              <a:rPr lang="ru-RU" sz="1800" dirty="0" smtClean="0"/>
              <a:t>идейность</a:t>
            </a:r>
            <a:r>
              <a:rPr lang="ru-RU" sz="1800" dirty="0"/>
              <a:t>, гуманизм, гражданственность, ответственность, трудолюбие, благородство и умение управлять собой.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187624" y="908720"/>
            <a:ext cx="7776864" cy="1728192"/>
          </a:xfrm>
        </p:spPr>
        <p:txBody>
          <a:bodyPr/>
          <a:lstStyle/>
          <a:p>
            <a:r>
              <a:rPr lang="ru-RU" sz="2000" dirty="0"/>
              <a:t>Писатель и педагог С. А. Соловейчик пишет: «Воспитание - это обучение </a:t>
            </a:r>
            <a:r>
              <a:rPr lang="ru-RU" sz="2000" dirty="0" smtClean="0"/>
              <a:t> нравственной </a:t>
            </a:r>
            <a:r>
              <a:rPr lang="ru-RU" sz="2000" dirty="0"/>
              <a:t>жизни, то есть обучение нравственным средствам. Воспитывая детей, мы учим </a:t>
            </a:r>
            <a:r>
              <a:rPr lang="ru-RU" sz="2000" dirty="0" smtClean="0"/>
              <a:t>их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добиваться своих целей за свой счёт - пользуясь </a:t>
            </a:r>
            <a:r>
              <a:rPr lang="ru-RU" sz="2000" dirty="0" smtClean="0"/>
              <a:t>лишь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нравственными </a:t>
            </a:r>
            <a:r>
              <a:rPr lang="ru-RU" sz="2000" dirty="0" smtClean="0"/>
              <a:t> средствами</a:t>
            </a:r>
            <a:r>
              <a:rPr lang="ru-RU" sz="2000" dirty="0"/>
              <a:t>. Нравственность - граница </a:t>
            </a:r>
            <a:endParaRPr lang="ru-RU" sz="2000" dirty="0" smtClean="0"/>
          </a:p>
          <a:p>
            <a:r>
              <a:rPr lang="ru-RU" sz="2000" dirty="0" smtClean="0"/>
              <a:t>дозволяемого </a:t>
            </a:r>
            <a:r>
              <a:rPr lang="ru-RU" sz="2000" dirty="0"/>
              <a:t>совестью. </a:t>
            </a:r>
            <a:r>
              <a:rPr lang="ru-RU" sz="2000" dirty="0" smtClean="0"/>
              <a:t>Будет  нравственность</a:t>
            </a:r>
            <a:r>
              <a:rPr lang="ru-RU" sz="2000" dirty="0"/>
              <a:t>, почти </a:t>
            </a:r>
            <a:endParaRPr lang="ru-RU" sz="2000" dirty="0" smtClean="0"/>
          </a:p>
          <a:p>
            <a:r>
              <a:rPr lang="ru-RU" sz="2000" dirty="0" smtClean="0"/>
              <a:t>наверняка </a:t>
            </a:r>
            <a:r>
              <a:rPr lang="ru-RU" sz="2000" dirty="0"/>
              <a:t>будет и духовность; не будет нравственности </a:t>
            </a:r>
            <a:r>
              <a:rPr lang="ru-RU" sz="2000" dirty="0" smtClean="0"/>
              <a:t>– </a:t>
            </a:r>
          </a:p>
          <a:p>
            <a:r>
              <a:rPr lang="ru-RU" sz="2000" dirty="0" smtClean="0"/>
              <a:t>не </a:t>
            </a:r>
            <a:r>
              <a:rPr lang="ru-RU" sz="2000" dirty="0"/>
              <a:t>будет ничего, никакого воспитания» </a:t>
            </a:r>
            <a:endParaRPr lang="ru-RU" sz="2000" dirty="0" smtClean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331640" y="692696"/>
            <a:ext cx="7509520" cy="2304255"/>
          </a:xfrm>
        </p:spPr>
        <p:txBody>
          <a:bodyPr/>
          <a:lstStyle/>
          <a:p>
            <a:r>
              <a:rPr lang="ru-RU" sz="2400" dirty="0"/>
              <a:t>Семья - это особого рода коллектив, играющий в воспитании основную, долговременную и </a:t>
            </a:r>
            <a:endParaRPr lang="ru-RU" sz="2400" dirty="0" smtClean="0"/>
          </a:p>
          <a:p>
            <a:r>
              <a:rPr lang="ru-RU" sz="2400" dirty="0" smtClean="0"/>
              <a:t>важнейшую </a:t>
            </a:r>
            <a:r>
              <a:rPr lang="ru-RU" sz="2400" dirty="0"/>
              <a:t>роль. Выдающийся философ </a:t>
            </a:r>
            <a:endParaRPr lang="ru-RU" sz="2400" dirty="0" smtClean="0"/>
          </a:p>
          <a:p>
            <a:r>
              <a:rPr lang="ru-RU" sz="2400" dirty="0" smtClean="0"/>
              <a:t>Василий Васильевич </a:t>
            </a:r>
            <a:r>
              <a:rPr lang="ru-RU" sz="2400" dirty="0"/>
              <a:t>Розанов отмечал: «… лишь семья, лишь она одна может воспитать в </a:t>
            </a:r>
            <a:r>
              <a:rPr lang="ru-RU" sz="2400" dirty="0" smtClean="0"/>
              <a:t>детях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существеннейшие стороны культуры, привить её самые </a:t>
            </a:r>
            <a:r>
              <a:rPr lang="ru-RU" sz="2400" dirty="0" err="1" smtClean="0"/>
              <a:t>одухотворённые,эфирные</a:t>
            </a:r>
            <a:r>
              <a:rPr lang="ru-RU" sz="2400" dirty="0" smtClean="0"/>
              <a:t> </a:t>
            </a:r>
            <a:r>
              <a:rPr lang="ru-RU" sz="2400" dirty="0"/>
              <a:t>частицы…» </a:t>
            </a:r>
          </a:p>
          <a:p>
            <a:r>
              <a:rPr lang="ru-RU" sz="2400" dirty="0"/>
              <a:t>История вопроса о влиянии семьи на </a:t>
            </a:r>
            <a:endParaRPr lang="ru-RU" sz="2400" dirty="0" smtClean="0"/>
          </a:p>
          <a:p>
            <a:r>
              <a:rPr lang="ru-RU" sz="2400" dirty="0" smtClean="0"/>
              <a:t>воспитание </a:t>
            </a:r>
            <a:r>
              <a:rPr lang="ru-RU" sz="2400" dirty="0"/>
              <a:t>ребенка уходит своими </a:t>
            </a:r>
            <a:r>
              <a:rPr lang="ru-RU" sz="2400" dirty="0" smtClean="0"/>
              <a:t>корнями </a:t>
            </a:r>
            <a:r>
              <a:rPr lang="ru-RU" sz="2400" dirty="0"/>
              <a:t>в глубокую древность.</a:t>
            </a:r>
          </a:p>
        </p:txBody>
      </p:sp>
    </p:spTree>
    <p:extLst>
      <p:ext uri="{BB962C8B-B14F-4D97-AF65-F5344CB8AC3E}">
        <p14:creationId xmlns:p14="http://schemas.microsoft.com/office/powerpoint/2010/main" val="252324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2123728" y="260648"/>
            <a:ext cx="6563072" cy="5976664"/>
          </a:xfrm>
        </p:spPr>
        <p:txBody>
          <a:bodyPr/>
          <a:lstStyle/>
          <a:p>
            <a:r>
              <a:rPr lang="ru-RU" sz="2400" dirty="0"/>
              <a:t> </a:t>
            </a:r>
            <a:r>
              <a:rPr lang="ru-RU" sz="2400" b="1" dirty="0"/>
              <a:t>«</a:t>
            </a:r>
            <a:r>
              <a:rPr lang="ru-RU" sz="2400" b="1" i="1" dirty="0"/>
              <a:t>Наши дети – это наша старость, </a:t>
            </a:r>
            <a:endParaRPr lang="ru-RU" sz="2400" b="1" i="1" dirty="0" smtClean="0"/>
          </a:p>
          <a:p>
            <a:r>
              <a:rPr lang="ru-RU" sz="2400" b="1" i="1" dirty="0" smtClean="0"/>
              <a:t>плохое </a:t>
            </a:r>
            <a:r>
              <a:rPr lang="ru-RU" sz="2400" b="1" i="1" dirty="0"/>
              <a:t>воспитание – это наше </a:t>
            </a:r>
            <a:endParaRPr lang="ru-RU" sz="2400" b="1" i="1" dirty="0" smtClean="0"/>
          </a:p>
          <a:p>
            <a:r>
              <a:rPr lang="ru-RU" sz="2400" b="1" i="1" dirty="0" smtClean="0"/>
              <a:t>будущее </a:t>
            </a:r>
            <a:r>
              <a:rPr lang="ru-RU" sz="2400" b="1" i="1" dirty="0"/>
              <a:t>горе, это наши слёзы, это </a:t>
            </a:r>
            <a:endParaRPr lang="ru-RU" sz="2400" b="1" i="1" dirty="0" smtClean="0"/>
          </a:p>
          <a:p>
            <a:r>
              <a:rPr lang="ru-RU" sz="2400" b="1" i="1" dirty="0" smtClean="0"/>
              <a:t>наша </a:t>
            </a:r>
            <a:r>
              <a:rPr lang="ru-RU" sz="2400" b="1" i="1" dirty="0"/>
              <a:t>вина перед другими </a:t>
            </a:r>
            <a:endParaRPr lang="ru-RU" sz="2400" b="1" i="1" dirty="0" smtClean="0"/>
          </a:p>
          <a:p>
            <a:r>
              <a:rPr lang="ru-RU" sz="2400" b="1" i="1" dirty="0" smtClean="0"/>
              <a:t>людьми</a:t>
            </a:r>
            <a:r>
              <a:rPr lang="ru-RU" sz="2400" b="1" i="1" dirty="0"/>
              <a:t>, перед страной</a:t>
            </a:r>
            <a:r>
              <a:rPr lang="ru-RU" sz="2400" b="1" dirty="0"/>
              <a:t>», - </a:t>
            </a:r>
            <a:r>
              <a:rPr lang="ru-RU" sz="2400" dirty="0"/>
              <a:t>писал  А.С. Макаренко 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err="1"/>
              <a:t>В.А.Сухомлинский</a:t>
            </a:r>
            <a:r>
              <a:rPr lang="ru-RU" sz="2400" dirty="0"/>
              <a:t> писал: </a:t>
            </a:r>
            <a:r>
              <a:rPr lang="ru-RU" sz="2400" b="1" dirty="0"/>
              <a:t>«</a:t>
            </a:r>
            <a:r>
              <a:rPr lang="ru-RU" sz="2400" b="1" i="1" dirty="0"/>
              <a:t>Ребёнок – </a:t>
            </a:r>
            <a:endParaRPr lang="ru-RU" sz="2400" b="1" i="1" dirty="0" smtClean="0"/>
          </a:p>
          <a:p>
            <a:r>
              <a:rPr lang="ru-RU" sz="2400" b="1" i="1" dirty="0" smtClean="0"/>
              <a:t>зеркало </a:t>
            </a:r>
            <a:r>
              <a:rPr lang="ru-RU" sz="2400" b="1" i="1" dirty="0"/>
              <a:t>семьи; как в капле </a:t>
            </a:r>
            <a:r>
              <a:rPr lang="ru-RU" sz="2400" b="1" i="1" dirty="0" smtClean="0"/>
              <a:t>воды </a:t>
            </a:r>
          </a:p>
          <a:p>
            <a:r>
              <a:rPr lang="ru-RU" sz="2400" b="1" i="1" dirty="0" smtClean="0"/>
              <a:t>отражается </a:t>
            </a:r>
            <a:r>
              <a:rPr lang="ru-RU" sz="2400" b="1" i="1" dirty="0"/>
              <a:t>солнце, так в детях </a:t>
            </a:r>
            <a:endParaRPr lang="ru-RU" sz="2400" b="1" i="1" dirty="0" smtClean="0"/>
          </a:p>
          <a:p>
            <a:r>
              <a:rPr lang="ru-RU" sz="2400" b="1" i="1" dirty="0" smtClean="0"/>
              <a:t>отражается </a:t>
            </a:r>
            <a:r>
              <a:rPr lang="ru-RU" sz="2400" b="1" i="1" dirty="0"/>
              <a:t>нравственная </a:t>
            </a:r>
            <a:r>
              <a:rPr lang="ru-RU" sz="2400" b="1" i="1" dirty="0" smtClean="0"/>
              <a:t>чистота </a:t>
            </a:r>
          </a:p>
          <a:p>
            <a:r>
              <a:rPr lang="ru-RU" sz="2400" b="1" i="1" dirty="0" smtClean="0"/>
              <a:t>матери </a:t>
            </a:r>
            <a:r>
              <a:rPr lang="ru-RU" sz="2400" b="1" i="1" dirty="0"/>
              <a:t>и отца. Отец и мать – </a:t>
            </a:r>
            <a:endParaRPr lang="ru-RU" sz="2400" b="1" i="1" dirty="0" smtClean="0"/>
          </a:p>
          <a:p>
            <a:r>
              <a:rPr lang="ru-RU" sz="2400" b="1" i="1" dirty="0" smtClean="0"/>
              <a:t>величайшие </a:t>
            </a:r>
            <a:r>
              <a:rPr lang="ru-RU" sz="2400" b="1" i="1" dirty="0"/>
              <a:t>авторитеты для ребенка</a:t>
            </a:r>
            <a:r>
              <a:rPr lang="ru-RU" sz="2400" b="1" i="1" dirty="0" smtClean="0"/>
              <a:t>»</a:t>
            </a:r>
            <a:r>
              <a:rPr lang="ru-RU" sz="2400" b="1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541493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547664" y="836712"/>
            <a:ext cx="7596336" cy="4147865"/>
          </a:xfrm>
        </p:spPr>
        <p:txBody>
          <a:bodyPr/>
          <a:lstStyle/>
          <a:p>
            <a:r>
              <a:rPr lang="ru-RU" sz="2400" dirty="0"/>
              <a:t>Семьи  могут различаться по национальности и уровню образованности родителей, по их </a:t>
            </a:r>
            <a:endParaRPr lang="ru-RU" sz="2400" dirty="0" smtClean="0"/>
          </a:p>
          <a:p>
            <a:r>
              <a:rPr lang="ru-RU" sz="2400" dirty="0" smtClean="0"/>
              <a:t>возрасту</a:t>
            </a:r>
            <a:r>
              <a:rPr lang="ru-RU" sz="2400" dirty="0"/>
              <a:t>, социальному статусу и уровню жизни; могут жить в столице или в провинции. Какую же семью можно считать лучшей для ребенка с точки зрения психологов? Чего каждый из нас имел право ожидать от своей семьи и </a:t>
            </a:r>
            <a:r>
              <a:rPr lang="ru-RU" sz="2400" dirty="0" smtClean="0"/>
              <a:t>своих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родителей – ведь все мы когда – то были </a:t>
            </a:r>
            <a:endParaRPr lang="ru-RU" sz="2400" dirty="0" smtClean="0"/>
          </a:p>
          <a:p>
            <a:r>
              <a:rPr lang="ru-RU" sz="2400" dirty="0" smtClean="0"/>
              <a:t>детьми</a:t>
            </a:r>
            <a:r>
              <a:rPr lang="ru-RU" sz="2400" dirty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48212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331640" y="620689"/>
            <a:ext cx="7632848" cy="3672408"/>
          </a:xfrm>
        </p:spPr>
        <p:txBody>
          <a:bodyPr/>
          <a:lstStyle/>
          <a:p>
            <a:r>
              <a:rPr lang="ru-RU" sz="2400" dirty="0"/>
              <a:t>Если ребенка сравнивать с молодым деревцем, то семья – это почва, на которой оно растет, и тот ландшафт, который его формирует. Одни </a:t>
            </a:r>
            <a:endParaRPr lang="ru-RU" sz="2400" dirty="0" smtClean="0"/>
          </a:p>
          <a:p>
            <a:r>
              <a:rPr lang="ru-RU" sz="2400" dirty="0" smtClean="0"/>
              <a:t>растут </a:t>
            </a:r>
            <a:r>
              <a:rPr lang="ru-RU" sz="2400" dirty="0"/>
              <a:t>в ухоженном саду, другие – в </a:t>
            </a:r>
            <a:r>
              <a:rPr lang="ru-RU" sz="2400" dirty="0" smtClean="0"/>
              <a:t>оранжерее, </a:t>
            </a:r>
            <a:r>
              <a:rPr lang="ru-RU" sz="2400" dirty="0"/>
              <a:t>третьи – на скудной каменистой почве, </a:t>
            </a:r>
            <a:endParaRPr lang="ru-RU" sz="2400" dirty="0" smtClean="0"/>
          </a:p>
          <a:p>
            <a:r>
              <a:rPr lang="ru-RU" sz="2400" dirty="0" smtClean="0"/>
              <a:t>четвертые </a:t>
            </a:r>
            <a:r>
              <a:rPr lang="ru-RU" sz="2400" dirty="0"/>
              <a:t>– за высокой стеной, пятые – на семи ветрах. И вырастают деревца, конечно, разные.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05442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295128" y="1772816"/>
            <a:ext cx="7848872" cy="2376264"/>
          </a:xfrm>
        </p:spPr>
        <p:txBody>
          <a:bodyPr/>
          <a:lstStyle/>
          <a:p>
            <a:r>
              <a:rPr lang="ru-RU" sz="1800" dirty="0"/>
              <a:t>Проблема нравственного воспитания и сегодня остаётся очень </a:t>
            </a:r>
            <a:endParaRPr lang="ru-RU" sz="1800" dirty="0" smtClean="0"/>
          </a:p>
          <a:p>
            <a:r>
              <a:rPr lang="ru-RU" sz="1800" dirty="0" smtClean="0"/>
              <a:t>актуальной</a:t>
            </a:r>
            <a:r>
              <a:rPr lang="ru-RU" sz="1800" dirty="0"/>
              <a:t>. </a:t>
            </a:r>
          </a:p>
          <a:p>
            <a:r>
              <a:rPr lang="ru-RU" sz="1800" dirty="0"/>
              <a:t>Ребёнок и общество, семья и общество, ребёнок и семья. Эти </a:t>
            </a:r>
            <a:endParaRPr lang="ru-RU" sz="1800" dirty="0" smtClean="0"/>
          </a:p>
          <a:p>
            <a:r>
              <a:rPr lang="ru-RU" sz="1800" dirty="0" smtClean="0"/>
              <a:t>тесно </a:t>
            </a:r>
            <a:r>
              <a:rPr lang="ru-RU" sz="1800" dirty="0"/>
              <a:t>связанные понятия можно расположить в такой </a:t>
            </a:r>
            <a:endParaRPr lang="ru-RU" sz="1800" dirty="0" smtClean="0"/>
          </a:p>
          <a:p>
            <a:r>
              <a:rPr lang="ru-RU" sz="1800" dirty="0" smtClean="0"/>
              <a:t>последовательности</a:t>
            </a:r>
            <a:r>
              <a:rPr lang="ru-RU" sz="1800" dirty="0"/>
              <a:t>: семья - ребёнок - общество. Ребёнок вырос, стал сознательным членом общества, создал семью, </a:t>
            </a:r>
            <a:r>
              <a:rPr lang="ru-RU" sz="1800" dirty="0" smtClean="0"/>
              <a:t>в </a:t>
            </a:r>
            <a:r>
              <a:rPr lang="ru-RU" sz="1800" dirty="0"/>
              <a:t>которой </a:t>
            </a:r>
            <a:endParaRPr lang="ru-RU" sz="1800" dirty="0" smtClean="0"/>
          </a:p>
          <a:p>
            <a:r>
              <a:rPr lang="ru-RU" sz="1800" dirty="0" smtClean="0"/>
              <a:t>опять </a:t>
            </a:r>
            <a:r>
              <a:rPr lang="ru-RU" sz="1800" dirty="0"/>
              <a:t>родились дети... Из этого можно сделать вывод, что от того, </a:t>
            </a:r>
            <a:endParaRPr lang="ru-RU" sz="1800" dirty="0" smtClean="0"/>
          </a:p>
          <a:p>
            <a:r>
              <a:rPr lang="ru-RU" sz="1800" dirty="0" smtClean="0"/>
              <a:t>насколько </a:t>
            </a:r>
            <a:r>
              <a:rPr lang="ru-RU" sz="1800" dirty="0"/>
              <a:t>нравственными, добрыми и порядочными будут </a:t>
            </a:r>
            <a:r>
              <a:rPr lang="ru-RU" sz="1800" dirty="0" smtClean="0"/>
              <a:t>наши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дети, зависит </a:t>
            </a:r>
            <a:r>
              <a:rPr lang="ru-RU" sz="1800" dirty="0" smtClean="0"/>
              <a:t>нравственное </a:t>
            </a:r>
            <a:r>
              <a:rPr lang="ru-RU" sz="1800" dirty="0"/>
              <a:t>здоровье нашего общества.</a:t>
            </a:r>
            <a:r>
              <a:rPr lang="ru-RU" sz="1800" b="1" dirty="0"/>
              <a:t> 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2409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223120" y="980728"/>
            <a:ext cx="7920880" cy="3312368"/>
          </a:xfrm>
        </p:spPr>
        <p:txBody>
          <a:bodyPr/>
          <a:lstStyle/>
          <a:p>
            <a:r>
              <a:rPr lang="ru-RU" sz="2400" dirty="0"/>
              <a:t>В системе уроков  по ОРКСЭ (модуль светская этика) есть несколько уроков, посвященных </a:t>
            </a:r>
            <a:endParaRPr lang="ru-RU" sz="2400" dirty="0" smtClean="0"/>
          </a:p>
          <a:p>
            <a:r>
              <a:rPr lang="ru-RU" sz="2400" dirty="0" smtClean="0"/>
              <a:t>теме </a:t>
            </a:r>
            <a:r>
              <a:rPr lang="ru-RU" sz="2400" dirty="0"/>
              <a:t>семьи. В частности  «Семейные праздники», «Род и семья – </a:t>
            </a:r>
            <a:r>
              <a:rPr lang="ru-RU" sz="2400" dirty="0" smtClean="0"/>
              <a:t>источник </a:t>
            </a:r>
            <a:r>
              <a:rPr lang="ru-RU" sz="2400" dirty="0"/>
              <a:t>нравственных </a:t>
            </a:r>
            <a:endParaRPr lang="ru-RU" sz="2400" dirty="0" smtClean="0"/>
          </a:p>
          <a:p>
            <a:r>
              <a:rPr lang="ru-RU" sz="2400" dirty="0" smtClean="0"/>
              <a:t>отношений </a:t>
            </a:r>
            <a:r>
              <a:rPr lang="ru-RU" sz="2400" dirty="0"/>
              <a:t>в истории человечества». </a:t>
            </a:r>
          </a:p>
        </p:txBody>
      </p:sp>
    </p:spTree>
    <p:extLst>
      <p:ext uri="{BB962C8B-B14F-4D97-AF65-F5344CB8AC3E}">
        <p14:creationId xmlns:p14="http://schemas.microsoft.com/office/powerpoint/2010/main" val="303571537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657</Words>
  <Application>Microsoft Office PowerPoint</Application>
  <PresentationFormat>Экран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Презентация PowerPoint</vt:lpstr>
      <vt:lpstr> Что же представляет собой нравственное воспитание?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User</cp:lastModifiedBy>
  <cp:revision>35</cp:revision>
  <dcterms:created xsi:type="dcterms:W3CDTF">2014-04-01T16:35:38Z</dcterms:created>
  <dcterms:modified xsi:type="dcterms:W3CDTF">2020-08-01T18:44:27Z</dcterms:modified>
</cp:coreProperties>
</file>