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D2F29-3BC3-457C-BF53-5466F381A78C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E3C8-C42B-42B7-8E3A-824C3B2D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ПАЛЬЧИКОВАЯ </a:t>
            </a:r>
            <a:b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ГИМНАСТИКА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Для чего нужна пальчиковая гимнастика?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1.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Упражняя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и ритмично двигая пальчиками, малыш активизирует речевые центры головного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мозга, тем самым развивается речь.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2. Пальчиковая гимнастика развивает умение малыша подражать нам,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взрослым,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учит вслушиваться в нашу речь и ее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понимать,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повышает речевую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активность, создает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благоприятную эмоциональную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атмосферу.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3. Учит ребенка концентрировать внимание и правильно его распределять. П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роизвольно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управлять своим вниманием ребенок сможет научиться только к возрасту 6-7 лет. И от этого умения во многом будут зависеть его школьные успехи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4.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Пальчиковая гимнастика способствует развитию фантазии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и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воображения.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Р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уками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можно «рассказывать» целые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истории.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Сначала пример покажет мама или папа, а уж потом и ребенок может сочинить свои «пальчиковые истории».</a:t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5. П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осле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всех этих упражнений кисти и пальцы рук станут сильными, подвижными, гибкими. А это так поможет в дальнейшем в освоении навыка письма!</a:t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6. Любые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упражнения эффективны только если вы делаете их регулярно. Вот и пальчиковые игры принесут эффект при ежедневных занятиях </a:t>
            </a:r>
            <a:r>
              <a:rPr lang="ru-RU" sz="56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минут </a:t>
            </a: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по 5.</a:t>
            </a:r>
            <a:b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560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«МОЯ СЕМЬЯ».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85786" y="857232"/>
            <a:ext cx="7901014" cy="5268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дедушка,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бабушка,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папочка,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мамочка.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я.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Вот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и вся моя семья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  <a:endParaRPr lang="en-US" sz="2400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i="1" dirty="0" smtClean="0">
                <a:latin typeface="Bookman Old Style" panose="02050604050505020204" pitchFamily="18" charset="0"/>
              </a:rPr>
              <a:t>Исходное </a:t>
            </a:r>
            <a:r>
              <a:rPr lang="ru-RU" sz="2000" i="1" dirty="0">
                <a:latin typeface="Bookman Old Style" panose="02050604050505020204" pitchFamily="18" charset="0"/>
              </a:rPr>
              <a:t>положение — пальцы в кулаке. Разгибаем по одному, начиная с </a:t>
            </a:r>
            <a:r>
              <a:rPr lang="ru-RU" sz="2000" i="1" dirty="0" smtClean="0">
                <a:latin typeface="Bookman Old Style" panose="02050604050505020204" pitchFamily="18" charset="0"/>
              </a:rPr>
              <a:t>большого. На </a:t>
            </a:r>
            <a:r>
              <a:rPr lang="ru-RU" sz="2000" i="1" dirty="0">
                <a:latin typeface="Bookman Old Style" panose="02050604050505020204" pitchFamily="18" charset="0"/>
              </a:rPr>
              <a:t>последней строчке — ритмично сжимаем-разжимаем </a:t>
            </a:r>
            <a:r>
              <a:rPr lang="ru-RU" sz="2000" i="1" dirty="0" smtClean="0">
                <a:latin typeface="Bookman Old Style" panose="02050604050505020204" pitchFamily="18" charset="0"/>
              </a:rPr>
              <a:t>пальцы.</a:t>
            </a:r>
            <a:endParaRPr lang="ru-RU" sz="2000" i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Bookman Old Style" panose="02050604050505020204" pitchFamily="18" charset="0"/>
              </a:rPr>
              <a:t>Второй </a:t>
            </a:r>
            <a:r>
              <a:rPr lang="ru-RU" sz="2000" i="1" dirty="0">
                <a:latin typeface="Bookman Old Style" panose="02050604050505020204" pitchFamily="18" charset="0"/>
              </a:rPr>
              <a:t>вариант игры — поочередно сгибать пальцы в кулак</a:t>
            </a:r>
            <a:r>
              <a:rPr lang="ru-RU" sz="2000" i="1" dirty="0" smtClean="0">
                <a:latin typeface="Bookman Old Style" panose="02050604050505020204" pitchFamily="18" charset="0"/>
              </a:rPr>
              <a:t>, начиная </a:t>
            </a:r>
            <a:r>
              <a:rPr lang="ru-RU" sz="2000" i="1" dirty="0">
                <a:latin typeface="Bookman Old Style" panose="02050604050505020204" pitchFamily="18" charset="0"/>
              </a:rPr>
              <a:t>с </a:t>
            </a:r>
            <a:r>
              <a:rPr lang="ru-RU" sz="2000" i="1" dirty="0" smtClean="0">
                <a:latin typeface="Bookman Old Style" panose="02050604050505020204" pitchFamily="18" charset="0"/>
              </a:rPr>
              <a:t>большого.</a:t>
            </a:r>
            <a:endParaRPr lang="ru-RU" sz="2000" i="1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458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«ДОМИК».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071546"/>
            <a:ext cx="7943848" cy="4291129"/>
          </a:xfrm>
        </p:spPr>
        <p:txBody>
          <a:bodyPr>
            <a:normAutofit fontScale="85000" lnSpcReduction="20000"/>
          </a:bodyPr>
          <a:lstStyle/>
          <a:p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Раз, два, три, четыре, пять –</a:t>
            </a:r>
          </a:p>
          <a:p>
            <a:pPr marL="0" indent="0">
              <a:buNone/>
            </a:pPr>
            <a:r>
              <a:rPr lang="ru-RU" sz="2200" i="1" dirty="0">
                <a:latin typeface="Bookman Old Style" panose="02050604050505020204" pitchFamily="18" charset="0"/>
              </a:rPr>
              <a:t>(из кулака поочередно разгибаем </a:t>
            </a:r>
            <a:endParaRPr lang="ru-RU" sz="2200" i="1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200" i="1" dirty="0" smtClean="0">
                <a:latin typeface="Bookman Old Style" panose="02050604050505020204" pitchFamily="18" charset="0"/>
              </a:rPr>
              <a:t>пальцы, начиная </a:t>
            </a:r>
            <a:r>
              <a:rPr lang="ru-RU" sz="2200" i="1" dirty="0">
                <a:latin typeface="Bookman Old Style" panose="02050604050505020204" pitchFamily="18" charset="0"/>
              </a:rPr>
              <a:t>с большого)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Вышли </a:t>
            </a:r>
            <a:r>
              <a:rPr lang="ru-RU" sz="26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пальчики гулять.</a:t>
            </a:r>
          </a:p>
          <a:p>
            <a:pPr marL="0" indent="0">
              <a:buNone/>
            </a:pPr>
            <a:r>
              <a:rPr lang="ru-RU" sz="2200" i="1" dirty="0">
                <a:latin typeface="Bookman Old Style" panose="02050604050505020204" pitchFamily="18" charset="0"/>
              </a:rPr>
              <a:t>(ритмично </a:t>
            </a:r>
            <a:r>
              <a:rPr lang="ru-RU" sz="2200" i="1" dirty="0" smtClean="0">
                <a:latin typeface="Bookman Old Style" panose="02050604050505020204" pitchFamily="18" charset="0"/>
              </a:rPr>
              <a:t>сжимаем-</a:t>
            </a:r>
          </a:p>
          <a:p>
            <a:pPr marL="0" indent="0">
              <a:buNone/>
            </a:pPr>
            <a:r>
              <a:rPr lang="ru-RU" sz="2200" i="1" dirty="0" smtClean="0">
                <a:latin typeface="Bookman Old Style" panose="02050604050505020204" pitchFamily="18" charset="0"/>
              </a:rPr>
              <a:t>разжимаем </a:t>
            </a:r>
            <a:r>
              <a:rPr lang="ru-RU" sz="2200" i="1" dirty="0">
                <a:latin typeface="Bookman Old Style" panose="02050604050505020204" pitchFamily="18" charset="0"/>
              </a:rPr>
              <a:t>пальцы)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Раз</a:t>
            </a:r>
            <a:r>
              <a:rPr lang="ru-RU" sz="26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, два, три, четыре, пять –</a:t>
            </a:r>
          </a:p>
          <a:p>
            <a:pPr marL="0" indent="0">
              <a:buNone/>
            </a:pPr>
            <a:r>
              <a:rPr lang="ru-RU" sz="2200" i="1" dirty="0">
                <a:latin typeface="Bookman Old Style" panose="02050604050505020204" pitchFamily="18" charset="0"/>
              </a:rPr>
              <a:t>(по очереди сгибаем пальцы </a:t>
            </a:r>
            <a:endParaRPr lang="ru-RU" sz="2200" i="1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200" i="1" dirty="0" smtClean="0">
                <a:latin typeface="Bookman Old Style" panose="02050604050505020204" pitchFamily="18" charset="0"/>
              </a:rPr>
              <a:t>в </a:t>
            </a:r>
            <a:r>
              <a:rPr lang="ru-RU" sz="2200" i="1" dirty="0">
                <a:latin typeface="Bookman Old Style" panose="02050604050505020204" pitchFamily="18" charset="0"/>
              </a:rPr>
              <a:t>кулак, начиная с мизинца)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sz="26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домик спрятались опять.</a:t>
            </a:r>
          </a:p>
          <a:p>
            <a:pPr marL="0" indent="0">
              <a:buNone/>
            </a:pPr>
            <a:r>
              <a:rPr lang="ru-RU" sz="2200" i="1" dirty="0">
                <a:latin typeface="Bookman Old Style" panose="02050604050505020204" pitchFamily="18" charset="0"/>
              </a:rPr>
              <a:t>(ритмично </a:t>
            </a:r>
            <a:r>
              <a:rPr lang="ru-RU" sz="2200" i="1" dirty="0" smtClean="0">
                <a:latin typeface="Bookman Old Style" panose="02050604050505020204" pitchFamily="18" charset="0"/>
              </a:rPr>
              <a:t>сжимаем-</a:t>
            </a:r>
          </a:p>
          <a:p>
            <a:pPr marL="0" indent="0">
              <a:buNone/>
            </a:pPr>
            <a:r>
              <a:rPr lang="ru-RU" sz="2200" i="1" dirty="0" smtClean="0">
                <a:latin typeface="Bookman Old Style" panose="02050604050505020204" pitchFamily="18" charset="0"/>
              </a:rPr>
              <a:t>разжимаем </a:t>
            </a:r>
            <a:r>
              <a:rPr lang="ru-RU" sz="2200" i="1" dirty="0">
                <a:latin typeface="Bookman Old Style" panose="02050604050505020204" pitchFamily="18" charset="0"/>
              </a:rPr>
              <a:t>пальцы)</a:t>
            </a:r>
          </a:p>
          <a:p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3643314"/>
            <a:ext cx="2643206" cy="230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123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«ПАЛЬЧИКИ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ЛОЖАТСЯ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СПАТЬ»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142984"/>
            <a:ext cx="8052524" cy="4948704"/>
          </a:xfrm>
        </p:spPr>
        <p:txBody>
          <a:bodyPr>
            <a:normAutofit fontScale="62500" lnSpcReduction="20000"/>
          </a:bodyPr>
          <a:lstStyle/>
          <a:p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пальчик хочет спать,</a:t>
            </a:r>
          </a:p>
          <a:p>
            <a:pPr marL="0" indent="0">
              <a:buNone/>
            </a:pPr>
            <a:r>
              <a:rPr lang="ru-RU" sz="2900" i="1" dirty="0">
                <a:latin typeface="Bookman Old Style" panose="02050604050505020204" pitchFamily="18" charset="0"/>
              </a:rPr>
              <a:t>(поочередно сгибаем пальцы </a:t>
            </a:r>
            <a:endParaRPr lang="ru-RU" sz="2900" i="1" dirty="0" smtClean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900" i="1" dirty="0" smtClean="0">
                <a:latin typeface="Bookman Old Style" panose="02050604050505020204" pitchFamily="18" charset="0"/>
              </a:rPr>
              <a:t>в </a:t>
            </a:r>
            <a:r>
              <a:rPr lang="ru-RU" sz="2900" i="1" dirty="0">
                <a:latin typeface="Bookman Old Style" panose="02050604050505020204" pitchFamily="18" charset="0"/>
              </a:rPr>
              <a:t>кулак, начиная с большого)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прыг в кровать!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– прикорнул,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Этот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 уж заснул.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Ну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а этот долго спал,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А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потом будить всех стал.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Встали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пальчики! Ура!</a:t>
            </a:r>
          </a:p>
          <a:p>
            <a:pPr marL="0" indent="0">
              <a:buNone/>
            </a:pPr>
            <a:r>
              <a:rPr lang="ru-RU" i="1" dirty="0">
                <a:latin typeface="Bookman Old Style" panose="02050604050505020204" pitchFamily="18" charset="0"/>
              </a:rPr>
              <a:t>(выпрямляем все пальцы)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Нам </a:t>
            </a: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гулять идти пора!</a:t>
            </a:r>
          </a:p>
          <a:p>
            <a:pPr marL="0" indent="0">
              <a:buNone/>
            </a:pPr>
            <a:r>
              <a:rPr lang="ru-RU" i="1" dirty="0">
                <a:latin typeface="Bookman Old Style" panose="02050604050505020204" pitchFamily="18" charset="0"/>
              </a:rPr>
              <a:t>(ритмично </a:t>
            </a:r>
            <a:r>
              <a:rPr lang="ru-RU" i="1" dirty="0" smtClean="0">
                <a:latin typeface="Bookman Old Style" panose="02050604050505020204" pitchFamily="18" charset="0"/>
              </a:rPr>
              <a:t>сжимаем-</a:t>
            </a:r>
          </a:p>
          <a:p>
            <a:pPr marL="0" indent="0">
              <a:buNone/>
            </a:pPr>
            <a:r>
              <a:rPr lang="ru-RU" i="1" dirty="0" smtClean="0">
                <a:latin typeface="Bookman Old Style" panose="02050604050505020204" pitchFamily="18" charset="0"/>
              </a:rPr>
              <a:t>разжимаем </a:t>
            </a:r>
            <a:r>
              <a:rPr lang="ru-RU" i="1" dirty="0">
                <a:latin typeface="Bookman Old Style" panose="02050604050505020204" pitchFamily="18" charset="0"/>
              </a:rPr>
              <a:t>пальцы)</a:t>
            </a:r>
          </a:p>
          <a:p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7501" y="4214818"/>
            <a:ext cx="2741626" cy="187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559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«ПАЛЬЧИКИ ЗДОРОВАЮТСЯ» 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857232"/>
            <a:ext cx="8115328" cy="5268931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200" i="1" dirty="0" smtClean="0">
                <a:latin typeface="Bookman Old Style" panose="02050604050505020204" pitchFamily="18" charset="0"/>
              </a:rPr>
              <a:t>Упражнение </a:t>
            </a:r>
            <a:r>
              <a:rPr lang="ru-RU" sz="2200" i="1" dirty="0">
                <a:latin typeface="Bookman Old Style" panose="02050604050505020204" pitchFamily="18" charset="0"/>
              </a:rPr>
              <a:t>выполняется сначала одной рукой, потом — второй, потом — двумя одновременно. Кончиком большого пальца поочередно касаемся-«здороваемся» с каждым пальцем</a:t>
            </a:r>
            <a:r>
              <a:rPr lang="ru-RU" sz="2200" i="1" dirty="0" smtClean="0">
                <a:latin typeface="Bookman Old Style" panose="020506040505050202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— Здравствуй, указательный!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—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Привет, средний!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—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Здорово, безымянный!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—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Как дела, мизинец?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3902001"/>
            <a:ext cx="3091960" cy="238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78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«ПАЛЬЧИК-МАЛЬЧИК».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785794"/>
            <a:ext cx="8115328" cy="53403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Bookman Old Style" panose="02050604050505020204" pitchFamily="18" charset="0"/>
              </a:rPr>
              <a:t>Из </a:t>
            </a:r>
            <a:r>
              <a:rPr lang="ru-RU" sz="2000" i="1" dirty="0">
                <a:latin typeface="Bookman Old Style" panose="02050604050505020204" pitchFamily="18" charset="0"/>
              </a:rPr>
              <a:t>кулака поочередно разгибаются пальцы, начиная с мизинца. Можно помогать второй рукой.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Пальчик-мальчик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, где ты был,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этим братцем – в лес ходил,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этим братцем – щи варил,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этим братцем – кашу ел,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этим братцем – песню пел!</a:t>
            </a:r>
          </a:p>
          <a:p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4179514"/>
            <a:ext cx="3143272" cy="220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026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37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«МЫ ТОПАЛИ».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85786" y="1071546"/>
            <a:ext cx="7901014" cy="5054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Bookman Old Style" panose="02050604050505020204" pitchFamily="18" charset="0"/>
              </a:rPr>
              <a:t>Ударяем </a:t>
            </a:r>
            <a:r>
              <a:rPr lang="ru-RU" sz="2000" i="1" dirty="0">
                <a:latin typeface="Bookman Old Style" panose="02050604050505020204" pitchFamily="18" charset="0"/>
              </a:rPr>
              <a:t>по очереди каждым пальчиком по столу, как при игре на пианино.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Мы то-па-ли, мы то-па-ли,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До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то-по-ля до-то-па-ли,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До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то-по-ля до-то-па-ли,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Чуть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но-</a:t>
            </a:r>
            <a:r>
              <a:rPr lang="ru-RU" sz="2400" b="1" dirty="0" err="1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ги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 не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от-то-па-ли!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7" y="4177089"/>
            <a:ext cx="2710654" cy="229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460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«ЦЕПОЧКА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»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071546"/>
            <a:ext cx="7829576" cy="5054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i="1" dirty="0" smtClean="0">
                <a:latin typeface="Bookman Old Style" panose="02050604050505020204" pitchFamily="18" charset="0"/>
              </a:rPr>
              <a:t>Делаем </a:t>
            </a:r>
            <a:r>
              <a:rPr lang="ru-RU" sz="2400" i="1" dirty="0">
                <a:latin typeface="Bookman Old Style" panose="02050604050505020204" pitchFamily="18" charset="0"/>
              </a:rPr>
              <a:t>колечки, поочередно соединяя большой палец с остальными на одной руке. В них попеременно продеваем такие же колечки из пальчиков другой руки. 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Колечко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с колечком соединяем,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Цепочку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из пальчиков мы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получаем!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Рисунок 10" descr="do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5604872"/>
            <a:ext cx="1714512" cy="1253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5" y="4480002"/>
            <a:ext cx="4357718" cy="199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47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g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собака</Template>
  <TotalTime>93</TotalTime>
  <Words>401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dog</vt:lpstr>
      <vt:lpstr>ПАЛЬЧИКОВАЯ  ГИМНАСТИКА</vt:lpstr>
      <vt:lpstr>Для чего нужна пальчиковая гимнастика? </vt:lpstr>
      <vt:lpstr> «МОЯ СЕМЬЯ».  </vt:lpstr>
      <vt:lpstr>«ДОМИК». </vt:lpstr>
      <vt:lpstr>«ПАЛЬЧИКИ ЛОЖАТСЯ СПАТЬ» </vt:lpstr>
      <vt:lpstr>«ПАЛЬЧИКИ ЗДОРОВАЮТСЯ»  </vt:lpstr>
      <vt:lpstr>«ПАЛЬЧИК-МАЛЬЧИК». </vt:lpstr>
      <vt:lpstr>«МЫ ТОПАЛИ». </vt:lpstr>
      <vt:lpstr>«ЦЕПОЧКА»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Админ</cp:lastModifiedBy>
  <cp:revision>20</cp:revision>
  <dcterms:created xsi:type="dcterms:W3CDTF">2016-11-26T08:24:14Z</dcterms:created>
  <dcterms:modified xsi:type="dcterms:W3CDTF">2020-07-30T19:57:06Z</dcterms:modified>
</cp:coreProperties>
</file>