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23"/>
  </p:handoutMasterIdLst>
  <p:sldIdLst>
    <p:sldId id="256" r:id="rId2"/>
    <p:sldId id="282" r:id="rId3"/>
    <p:sldId id="262" r:id="rId4"/>
    <p:sldId id="281" r:id="rId5"/>
    <p:sldId id="264" r:id="rId6"/>
    <p:sldId id="265" r:id="rId7"/>
    <p:sldId id="266" r:id="rId8"/>
    <p:sldId id="267" r:id="rId9"/>
    <p:sldId id="268"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74"/>
    <a:srgbClr val="3A5896"/>
    <a:srgbClr val="385592"/>
    <a:srgbClr val="FFFFFF"/>
    <a:srgbClr val="173A8D"/>
    <a:srgbClr val="D6DEEA"/>
    <a:srgbClr val="9F9289"/>
    <a:srgbClr val="E2DEDB"/>
    <a:srgbClr val="F1F1F1"/>
    <a:srgbClr val="1D3C7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87" d="100"/>
          <a:sy n="87" d="100"/>
        </p:scale>
        <p:origin x="-642" y="162"/>
      </p:cViewPr>
      <p:guideLst>
        <p:guide orient="horz" pos="2160"/>
        <p:guide pos="2880"/>
      </p:guideLst>
    </p:cSldViewPr>
  </p:slideViewPr>
  <p:notesTextViewPr>
    <p:cViewPr>
      <p:scale>
        <a:sx n="1" d="1"/>
        <a:sy n="1" d="1"/>
      </p:scale>
      <p:origin x="0" y="0"/>
    </p:cViewPr>
  </p:notesTextViewPr>
  <p:notesViewPr>
    <p:cSldViewPr snapToGrid="0">
      <p:cViewPr varScale="1">
        <p:scale>
          <a:sx n="85" d="100"/>
          <a:sy n="85" d="100"/>
        </p:scale>
        <p:origin x="3804"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E2DD1C9-4BB6-422A-8F34-C157EA500BD9}" type="datetimeFigureOut">
              <a:rPr lang="en-US" smtClean="0"/>
              <a:t>8/2/2020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5A997E4-EE34-411C-9FF1-22B934EF5337}" type="slidenum">
              <a:rPr lang="en-US" smtClean="0"/>
              <a:t>‹#›</a:t>
            </a:fld>
            <a:endParaRPr lang="en-US"/>
          </a:p>
        </p:txBody>
      </p:sp>
    </p:spTree>
    <p:extLst>
      <p:ext uri="{BB962C8B-B14F-4D97-AF65-F5344CB8AC3E}">
        <p14:creationId xmlns:p14="http://schemas.microsoft.com/office/powerpoint/2010/main" val="212741131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t>8/2/2020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E8DF1E-33BB-4377-9A26-35481BA06C7C}" type="slidenum">
              <a:rPr lang="en-US" smtClean="0"/>
              <a:t>‹#›</a:t>
            </a:fld>
            <a:endParaRPr lang="en-US"/>
          </a:p>
        </p:txBody>
      </p:sp>
    </p:spTree>
    <p:extLst>
      <p:ext uri="{BB962C8B-B14F-4D97-AF65-F5344CB8AC3E}">
        <p14:creationId xmlns:p14="http://schemas.microsoft.com/office/powerpoint/2010/main" val="275084564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t>8/2/2020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E8DF1E-33BB-4377-9A26-35481BA06C7C}" type="slidenum">
              <a:rPr lang="en-US" smtClean="0"/>
              <a:t>‹#›</a:t>
            </a:fld>
            <a:endParaRPr lang="en-US"/>
          </a:p>
        </p:txBody>
      </p:sp>
    </p:spTree>
    <p:extLst>
      <p:ext uri="{BB962C8B-B14F-4D97-AF65-F5344CB8AC3E}">
        <p14:creationId xmlns:p14="http://schemas.microsoft.com/office/powerpoint/2010/main" val="7127254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1"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t>8/2/2020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E8DF1E-33BB-4377-9A26-35481BA06C7C}" type="slidenum">
              <a:rPr lang="en-US" smtClean="0"/>
              <a:t>‹#›</a:t>
            </a:fld>
            <a:endParaRPr lang="en-US"/>
          </a:p>
        </p:txBody>
      </p:sp>
    </p:spTree>
    <p:extLst>
      <p:ext uri="{BB962C8B-B14F-4D97-AF65-F5344CB8AC3E}">
        <p14:creationId xmlns:p14="http://schemas.microsoft.com/office/powerpoint/2010/main" val="33825810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t>8/2/2020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E8DF1E-33BB-4377-9A26-35481BA06C7C}" type="slidenum">
              <a:rPr lang="en-US" smtClean="0"/>
              <a:t>‹#›</a:t>
            </a:fld>
            <a:endParaRPr lang="en-US"/>
          </a:p>
        </p:txBody>
      </p:sp>
    </p:spTree>
    <p:extLst>
      <p:ext uri="{BB962C8B-B14F-4D97-AF65-F5344CB8AC3E}">
        <p14:creationId xmlns:p14="http://schemas.microsoft.com/office/powerpoint/2010/main" val="53009493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1"/>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6"/>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BD9794-A4CC-42D0-9A65-24C6B9EF4076}" type="datetimeFigureOut">
              <a:rPr lang="en-US" smtClean="0"/>
              <a:t>8/2/2020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E8DF1E-33BB-4377-9A26-35481BA06C7C}" type="slidenum">
              <a:rPr lang="en-US" smtClean="0"/>
              <a:t>‹#›</a:t>
            </a:fld>
            <a:endParaRPr lang="en-US"/>
          </a:p>
        </p:txBody>
      </p:sp>
    </p:spTree>
    <p:extLst>
      <p:ext uri="{BB962C8B-B14F-4D97-AF65-F5344CB8AC3E}">
        <p14:creationId xmlns:p14="http://schemas.microsoft.com/office/powerpoint/2010/main" val="23094675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BD9794-A4CC-42D0-9A65-24C6B9EF4076}" type="datetimeFigureOut">
              <a:rPr lang="en-US" smtClean="0"/>
              <a:t>8/2/2020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E8DF1E-33BB-4377-9A26-35481BA06C7C}" type="slidenum">
              <a:rPr lang="en-US" smtClean="0"/>
              <a:t>‹#›</a:t>
            </a:fld>
            <a:endParaRPr lang="en-US"/>
          </a:p>
        </p:txBody>
      </p:sp>
    </p:spTree>
    <p:extLst>
      <p:ext uri="{BB962C8B-B14F-4D97-AF65-F5344CB8AC3E}">
        <p14:creationId xmlns:p14="http://schemas.microsoft.com/office/powerpoint/2010/main" val="20187502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8"/>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1"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1"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BD9794-A4CC-42D0-9A65-24C6B9EF4076}" type="datetimeFigureOut">
              <a:rPr lang="en-US" smtClean="0"/>
              <a:t>8/2/2020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FE8DF1E-33BB-4377-9A26-35481BA06C7C}" type="slidenum">
              <a:rPr lang="en-US" smtClean="0"/>
              <a:t>‹#›</a:t>
            </a:fld>
            <a:endParaRPr lang="en-US"/>
          </a:p>
        </p:txBody>
      </p:sp>
    </p:spTree>
    <p:extLst>
      <p:ext uri="{BB962C8B-B14F-4D97-AF65-F5344CB8AC3E}">
        <p14:creationId xmlns:p14="http://schemas.microsoft.com/office/powerpoint/2010/main" val="26481377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BD9794-A4CC-42D0-9A65-24C6B9EF4076}" type="datetimeFigureOut">
              <a:rPr lang="en-US" smtClean="0"/>
              <a:t>8/2/2020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FE8DF1E-33BB-4377-9A26-35481BA06C7C}" type="slidenum">
              <a:rPr lang="en-US" smtClean="0"/>
              <a:t>‹#›</a:t>
            </a:fld>
            <a:endParaRPr lang="en-US"/>
          </a:p>
        </p:txBody>
      </p:sp>
    </p:spTree>
    <p:extLst>
      <p:ext uri="{BB962C8B-B14F-4D97-AF65-F5344CB8AC3E}">
        <p14:creationId xmlns:p14="http://schemas.microsoft.com/office/powerpoint/2010/main" val="28178676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BD9794-A4CC-42D0-9A65-24C6B9EF4076}" type="datetimeFigureOut">
              <a:rPr lang="en-US" smtClean="0"/>
              <a:t>8/2/2020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FE8DF1E-33BB-4377-9A26-35481BA06C7C}" type="slidenum">
              <a:rPr lang="en-US" smtClean="0"/>
              <a:t>‹#›</a:t>
            </a:fld>
            <a:endParaRPr lang="en-US"/>
          </a:p>
        </p:txBody>
      </p:sp>
    </p:spTree>
    <p:extLst>
      <p:ext uri="{BB962C8B-B14F-4D97-AF65-F5344CB8AC3E}">
        <p14:creationId xmlns:p14="http://schemas.microsoft.com/office/powerpoint/2010/main" val="14002460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8"/>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BD9794-A4CC-42D0-9A65-24C6B9EF4076}" type="datetimeFigureOut">
              <a:rPr lang="en-US" smtClean="0"/>
              <a:t>8/2/2020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E8DF1E-33BB-4377-9A26-35481BA06C7C}" type="slidenum">
              <a:rPr lang="en-US" smtClean="0"/>
              <a:t>‹#›</a:t>
            </a:fld>
            <a:endParaRPr lang="en-US"/>
          </a:p>
        </p:txBody>
      </p:sp>
    </p:spTree>
    <p:extLst>
      <p:ext uri="{BB962C8B-B14F-4D97-AF65-F5344CB8AC3E}">
        <p14:creationId xmlns:p14="http://schemas.microsoft.com/office/powerpoint/2010/main" val="33548970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8"/>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BD9794-A4CC-42D0-9A65-24C6B9EF4076}" type="datetimeFigureOut">
              <a:rPr lang="en-US" smtClean="0"/>
              <a:t>8/2/2020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E8DF1E-33BB-4377-9A26-35481BA06C7C}" type="slidenum">
              <a:rPr lang="en-US" smtClean="0"/>
              <a:t>‹#›</a:t>
            </a:fld>
            <a:endParaRPr lang="en-US"/>
          </a:p>
        </p:txBody>
      </p:sp>
    </p:spTree>
    <p:extLst>
      <p:ext uri="{BB962C8B-B14F-4D97-AF65-F5344CB8AC3E}">
        <p14:creationId xmlns:p14="http://schemas.microsoft.com/office/powerpoint/2010/main" val="25086395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ext Placeholder 2"/>
          <p:cNvSpPr>
            <a:spLocks noGrp="1"/>
          </p:cNvSpPr>
          <p:nvPr>
            <p:ph type="body" idx="1"/>
          </p:nvPr>
        </p:nvSpPr>
        <p:spPr>
          <a:xfrm>
            <a:off x="628650" y="1270000"/>
            <a:ext cx="7886699" cy="4906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28650" y="6356353"/>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BD9794-A4CC-42D0-9A65-24C6B9EF4076}" type="datetimeFigureOut">
              <a:rPr lang="en-US" smtClean="0"/>
              <a:t>8/2/2020</a:t>
            </a:fld>
            <a:endParaRPr lang="en-US"/>
          </a:p>
        </p:txBody>
      </p:sp>
      <p:sp>
        <p:nvSpPr>
          <p:cNvPr id="5" name="Footer Placeholder 4"/>
          <p:cNvSpPr>
            <a:spLocks noGrp="1"/>
          </p:cNvSpPr>
          <p:nvPr>
            <p:ph type="ftr" sz="quarter" idx="3"/>
          </p:nvPr>
        </p:nvSpPr>
        <p:spPr>
          <a:xfrm>
            <a:off x="3028950" y="6356353"/>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3"/>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E8DF1E-33BB-4377-9A26-35481BA06C7C}" type="slidenum">
              <a:rPr lang="en-US" smtClean="0"/>
              <a:t>‹#›</a:t>
            </a:fld>
            <a:endParaRPr lang="en-US"/>
          </a:p>
        </p:txBody>
      </p:sp>
      <p:sp>
        <p:nvSpPr>
          <p:cNvPr id="2" name="Title Placeholder 1"/>
          <p:cNvSpPr>
            <a:spLocks noGrp="1"/>
          </p:cNvSpPr>
          <p:nvPr>
            <p:ph type="title"/>
          </p:nvPr>
        </p:nvSpPr>
        <p:spPr>
          <a:xfrm>
            <a:off x="628650" y="133084"/>
            <a:ext cx="7886699" cy="1047221"/>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Tree>
    <p:extLst>
      <p:ext uri="{BB962C8B-B14F-4D97-AF65-F5344CB8AC3E}">
        <p14:creationId xmlns:p14="http://schemas.microsoft.com/office/powerpoint/2010/main" val="12233214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000"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0" name="Title 1"/>
          <p:cNvSpPr txBox="1">
            <a:spLocks/>
          </p:cNvSpPr>
          <p:nvPr/>
        </p:nvSpPr>
        <p:spPr>
          <a:xfrm>
            <a:off x="2279984" y="2094797"/>
            <a:ext cx="4584032" cy="788332"/>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ru-RU" sz="5400" b="1" dirty="0" smtClean="0">
                <a:ln w="0"/>
                <a:solidFill>
                  <a:srgbClr val="003374"/>
                </a:solidFill>
                <a:latin typeface="+mn-lt"/>
              </a:rPr>
              <a:t>Подготовка</a:t>
            </a:r>
          </a:p>
          <a:p>
            <a:r>
              <a:rPr lang="ru-RU" sz="5400" b="1" dirty="0" smtClean="0">
                <a:ln w="0"/>
                <a:solidFill>
                  <a:srgbClr val="003374"/>
                </a:solidFill>
                <a:latin typeface="+mn-lt"/>
              </a:rPr>
              <a:t> к сочинению в формате ЕГЭ</a:t>
            </a:r>
            <a:endParaRPr lang="en-US" sz="5400" b="1" dirty="0">
              <a:ln w="0"/>
              <a:solidFill>
                <a:srgbClr val="003374"/>
              </a:solidFill>
              <a:latin typeface="+mn-lt"/>
            </a:endParaRPr>
          </a:p>
        </p:txBody>
      </p:sp>
      <p:sp>
        <p:nvSpPr>
          <p:cNvPr id="2" name="TextBox 1"/>
          <p:cNvSpPr txBox="1"/>
          <p:nvPr/>
        </p:nvSpPr>
        <p:spPr>
          <a:xfrm>
            <a:off x="2775857" y="4027470"/>
            <a:ext cx="5344886" cy="1015663"/>
          </a:xfrm>
          <a:prstGeom prst="rect">
            <a:avLst/>
          </a:prstGeom>
          <a:noFill/>
        </p:spPr>
        <p:txBody>
          <a:bodyPr wrap="square" rtlCol="0">
            <a:spAutoFit/>
          </a:bodyPr>
          <a:lstStyle/>
          <a:p>
            <a:pPr algn="ctr"/>
            <a:r>
              <a:rPr lang="ru-RU" dirty="0" smtClean="0">
                <a:solidFill>
                  <a:schemeClr val="bg2">
                    <a:lumMod val="10000"/>
                  </a:schemeClr>
                </a:solidFill>
              </a:rPr>
              <a:t>Презентация к уроку подготовлена учителем ГБОУ СОШ № 541  г. Санкт- Петербурга </a:t>
            </a:r>
          </a:p>
          <a:p>
            <a:pPr algn="ctr"/>
            <a:r>
              <a:rPr lang="ru-RU" sz="2400" b="1" i="1" dirty="0" smtClean="0">
                <a:solidFill>
                  <a:schemeClr val="bg2">
                    <a:lumMod val="10000"/>
                  </a:schemeClr>
                </a:solidFill>
              </a:rPr>
              <a:t>Бариевой Л.К</a:t>
            </a:r>
            <a:endParaRPr lang="ru-RU" sz="2400" b="1" i="1" dirty="0">
              <a:solidFill>
                <a:schemeClr val="bg2">
                  <a:lumMod val="10000"/>
                </a:schemeClr>
              </a:solidFill>
            </a:endParaRPr>
          </a:p>
        </p:txBody>
      </p:sp>
    </p:spTree>
    <p:extLst>
      <p:ext uri="{BB962C8B-B14F-4D97-AF65-F5344CB8AC3E}">
        <p14:creationId xmlns:p14="http://schemas.microsoft.com/office/powerpoint/2010/main" val="24806521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63485" y="1240970"/>
            <a:ext cx="5725885" cy="3477875"/>
          </a:xfrm>
          <a:prstGeom prst="rect">
            <a:avLst/>
          </a:prstGeom>
        </p:spPr>
        <p:txBody>
          <a:bodyPr wrap="square">
            <a:spAutoFit/>
          </a:bodyPr>
          <a:lstStyle/>
          <a:p>
            <a:r>
              <a:rPr lang="ru-RU" sz="2400" i="1" dirty="0"/>
              <a:t>Не бывает любви несчастливой.</a:t>
            </a:r>
          </a:p>
          <a:p>
            <a:r>
              <a:rPr lang="ru-RU" sz="2400" i="1" dirty="0"/>
              <a:t>Не бывает... Не бойтесь попасть</a:t>
            </a:r>
          </a:p>
          <a:p>
            <a:r>
              <a:rPr lang="ru-RU" sz="2400" i="1" dirty="0"/>
              <a:t>В эпицентр сверхмощного взрыва,</a:t>
            </a:r>
          </a:p>
          <a:p>
            <a:r>
              <a:rPr lang="ru-RU" sz="2400" i="1" dirty="0"/>
              <a:t>Что зовут "безнадежная страсть".</a:t>
            </a:r>
          </a:p>
          <a:p>
            <a:r>
              <a:rPr lang="ru-RU" sz="2400" i="1" dirty="0"/>
              <a:t>Если в душу врывается пламя,</a:t>
            </a:r>
          </a:p>
          <a:p>
            <a:r>
              <a:rPr lang="ru-RU" sz="2400" i="1" dirty="0"/>
              <a:t>Очищаются души в огне.</a:t>
            </a:r>
          </a:p>
          <a:p>
            <a:r>
              <a:rPr lang="ru-RU" sz="2400" i="1" dirty="0"/>
              <a:t>И за это сухими губами</a:t>
            </a:r>
          </a:p>
          <a:p>
            <a:r>
              <a:rPr lang="ru-RU" sz="2400" i="1" dirty="0"/>
              <a:t>"Благодарствуй!" шепните Весне</a:t>
            </a:r>
            <a:r>
              <a:rPr lang="ru-RU" sz="2400" i="1" dirty="0" smtClean="0"/>
              <a:t>.</a:t>
            </a:r>
          </a:p>
          <a:p>
            <a:r>
              <a:rPr lang="ru-RU" dirty="0"/>
              <a:t> </a:t>
            </a:r>
            <a:r>
              <a:rPr lang="ru-RU" dirty="0" smtClean="0"/>
              <a:t>                                                             </a:t>
            </a:r>
            <a:r>
              <a:rPr lang="ru-RU" sz="2800" dirty="0"/>
              <a:t>(</a:t>
            </a:r>
            <a:r>
              <a:rPr lang="ru-RU" sz="2800" dirty="0" err="1"/>
              <a:t>Ю.Друнина</a:t>
            </a:r>
            <a:r>
              <a:rPr lang="ru-RU" sz="2800" dirty="0"/>
              <a:t>)</a:t>
            </a:r>
          </a:p>
        </p:txBody>
      </p:sp>
    </p:spTree>
    <p:extLst>
      <p:ext uri="{BB962C8B-B14F-4D97-AF65-F5344CB8AC3E}">
        <p14:creationId xmlns:p14="http://schemas.microsoft.com/office/powerpoint/2010/main" val="31601814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72343" y="1338942"/>
            <a:ext cx="5715000" cy="3908762"/>
          </a:xfrm>
          <a:prstGeom prst="rect">
            <a:avLst/>
          </a:prstGeom>
        </p:spPr>
        <p:txBody>
          <a:bodyPr wrap="square">
            <a:spAutoFit/>
          </a:bodyPr>
          <a:lstStyle/>
          <a:p>
            <a:r>
              <a:rPr lang="ru-RU" sz="2400" i="1" dirty="0"/>
              <a:t>Не бывает любви несчастной, </a:t>
            </a:r>
          </a:p>
          <a:p>
            <a:r>
              <a:rPr lang="ru-RU" sz="2400" i="1" dirty="0"/>
              <a:t>Может быть она горькой, трудной, </a:t>
            </a:r>
          </a:p>
          <a:p>
            <a:r>
              <a:rPr lang="ru-RU" sz="2400" i="1" dirty="0"/>
              <a:t>Безответной и безрассудной, </a:t>
            </a:r>
          </a:p>
          <a:p>
            <a:r>
              <a:rPr lang="ru-RU" sz="2400" i="1" dirty="0"/>
              <a:t>Может быть смертельно опасной, </a:t>
            </a:r>
          </a:p>
          <a:p>
            <a:r>
              <a:rPr lang="ru-RU" sz="2400" i="1" dirty="0"/>
              <a:t>Но несчастной любви не бывает, </a:t>
            </a:r>
          </a:p>
          <a:p>
            <a:r>
              <a:rPr lang="ru-RU" sz="2400" i="1" dirty="0"/>
              <a:t>Даже если она убивает. </a:t>
            </a:r>
          </a:p>
          <a:p>
            <a:r>
              <a:rPr lang="ru-RU" sz="2400" i="1" dirty="0"/>
              <a:t>Тот, кто этого не усвоит, </a:t>
            </a:r>
          </a:p>
          <a:p>
            <a:r>
              <a:rPr lang="ru-RU" sz="2400" i="1" dirty="0"/>
              <a:t>И счастливой любви не стоит. </a:t>
            </a:r>
            <a:endParaRPr lang="ru-RU" sz="2400" i="1" dirty="0" smtClean="0"/>
          </a:p>
          <a:p>
            <a:r>
              <a:rPr lang="ru-RU" sz="2800" dirty="0"/>
              <a:t> </a:t>
            </a:r>
            <a:r>
              <a:rPr lang="ru-RU" sz="2800" dirty="0" smtClean="0"/>
              <a:t>                                                                               			(</a:t>
            </a:r>
            <a:r>
              <a:rPr lang="ru-RU" sz="2800" dirty="0" err="1"/>
              <a:t>Б.Заходер</a:t>
            </a:r>
            <a:r>
              <a:rPr lang="ru-RU" sz="2800" dirty="0"/>
              <a:t>)</a:t>
            </a:r>
          </a:p>
        </p:txBody>
      </p:sp>
    </p:spTree>
    <p:extLst>
      <p:ext uri="{BB962C8B-B14F-4D97-AF65-F5344CB8AC3E}">
        <p14:creationId xmlns:p14="http://schemas.microsoft.com/office/powerpoint/2010/main" val="980654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200" dirty="0"/>
              <a:t> </a:t>
            </a:r>
            <a:r>
              <a:rPr lang="ru-RU" sz="3200" b="1" dirty="0" smtClean="0"/>
              <a:t>Какая </a:t>
            </a:r>
            <a:r>
              <a:rPr lang="ru-RU" sz="3200" b="1" dirty="0"/>
              <a:t>мысль объединяет эти строки разных поэтов?</a:t>
            </a:r>
          </a:p>
        </p:txBody>
      </p:sp>
      <p:sp>
        <p:nvSpPr>
          <p:cNvPr id="3" name="Объект 2"/>
          <p:cNvSpPr>
            <a:spLocks noGrp="1"/>
          </p:cNvSpPr>
          <p:nvPr>
            <p:ph idx="1"/>
          </p:nvPr>
        </p:nvSpPr>
        <p:spPr/>
        <p:txBody>
          <a:bodyPr>
            <a:normAutofit lnSpcReduction="10000"/>
          </a:bodyPr>
          <a:lstStyle/>
          <a:p>
            <a:r>
              <a:rPr lang="ru-RU" dirty="0"/>
              <a:t>Любовь бывает разная. Какая бы она ни была, её нельзя </a:t>
            </a:r>
            <a:r>
              <a:rPr lang="ru-RU" dirty="0" smtClean="0"/>
              <a:t>называть </a:t>
            </a:r>
            <a:r>
              <a:rPr lang="ru-RU" dirty="0"/>
              <a:t>«несчастливой», «несчастной</a:t>
            </a:r>
            <a:r>
              <a:rPr lang="ru-RU" dirty="0" smtClean="0"/>
              <a:t>».</a:t>
            </a:r>
          </a:p>
          <a:p>
            <a:pPr marL="0" indent="0">
              <a:buNone/>
            </a:pPr>
            <a:r>
              <a:rPr lang="ru-RU" dirty="0"/>
              <a:t>  </a:t>
            </a:r>
            <a:r>
              <a:rPr lang="ru-RU" dirty="0" smtClean="0"/>
              <a:t>   </a:t>
            </a:r>
            <a:r>
              <a:rPr lang="ru-RU" sz="3200" b="1" dirty="0"/>
              <a:t>Какую любовь описывает </a:t>
            </a:r>
            <a:r>
              <a:rPr lang="ru-RU" sz="3200" b="1" dirty="0" err="1"/>
              <a:t>В.Астафьев</a:t>
            </a:r>
            <a:r>
              <a:rPr lang="ru-RU" sz="3200" b="1" dirty="0" smtClean="0"/>
              <a:t>?</a:t>
            </a:r>
          </a:p>
          <a:p>
            <a:r>
              <a:rPr lang="ru-RU" dirty="0"/>
              <a:t>Слепую? Безответную? Рабскую? Преданную? Несчастливую? Жертвенную? </a:t>
            </a:r>
            <a:r>
              <a:rPr lang="ru-RU" sz="3200" dirty="0" smtClean="0"/>
              <a:t>…</a:t>
            </a:r>
          </a:p>
          <a:p>
            <a:pPr marL="0" indent="0">
              <a:buNone/>
            </a:pPr>
            <a:r>
              <a:rPr lang="ru-RU" sz="3200" b="1" dirty="0"/>
              <a:t> </a:t>
            </a:r>
            <a:r>
              <a:rPr lang="ru-RU" sz="3200" b="1" dirty="0" smtClean="0"/>
              <a:t>Смог </a:t>
            </a:r>
            <a:r>
              <a:rPr lang="ru-RU" sz="3200" b="1" dirty="0"/>
              <a:t>ли сам автор дать определение этой любви?  </a:t>
            </a:r>
            <a:r>
              <a:rPr lang="ru-RU" dirty="0" smtClean="0"/>
              <a:t>(</a:t>
            </a:r>
            <a:r>
              <a:rPr lang="ru-RU" dirty="0"/>
              <a:t>перечитайте предложения 22-23</a:t>
            </a:r>
            <a:r>
              <a:rPr lang="ru-RU" dirty="0" smtClean="0"/>
              <a:t>)</a:t>
            </a:r>
          </a:p>
          <a:p>
            <a:pPr marL="0" indent="0">
              <a:buNone/>
            </a:pPr>
            <a:r>
              <a:rPr lang="ru-RU" dirty="0"/>
              <a:t>Автор не навязывает свою точку зрения, он приглашает нас, читателей, к размышлению. Писатель лишь отмечает,    что такую любовь ему «постичь непосильно».</a:t>
            </a:r>
            <a:endParaRPr lang="ru-RU" dirty="0" smtClean="0"/>
          </a:p>
          <a:p>
            <a:pPr marL="0" indent="0">
              <a:buNone/>
            </a:pPr>
            <a:endParaRPr lang="ru-RU" sz="3200" b="1" dirty="0"/>
          </a:p>
        </p:txBody>
      </p:sp>
    </p:spTree>
    <p:extLst>
      <p:ext uri="{BB962C8B-B14F-4D97-AF65-F5344CB8AC3E}">
        <p14:creationId xmlns:p14="http://schemas.microsoft.com/office/powerpoint/2010/main" val="3484940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a:t> </a:t>
            </a:r>
            <a:r>
              <a:rPr lang="ru-RU" dirty="0" smtClean="0"/>
              <a:t> </a:t>
            </a:r>
            <a:r>
              <a:rPr lang="ru-RU" b="1" dirty="0" smtClean="0"/>
              <a:t>Нужна </a:t>
            </a:r>
            <a:r>
              <a:rPr lang="ru-RU" b="1" dirty="0"/>
              <a:t>ли человеку такая любовь? </a:t>
            </a:r>
          </a:p>
        </p:txBody>
      </p:sp>
      <p:sp>
        <p:nvSpPr>
          <p:cNvPr id="3" name="Объект 2"/>
          <p:cNvSpPr>
            <a:spLocks noGrp="1"/>
          </p:cNvSpPr>
          <p:nvPr>
            <p:ph idx="1"/>
          </p:nvPr>
        </p:nvSpPr>
        <p:spPr/>
        <p:txBody>
          <a:bodyPr>
            <a:normAutofit fontScale="77500" lnSpcReduction="20000"/>
          </a:bodyPr>
          <a:lstStyle/>
          <a:p>
            <a:pPr marL="0" indent="0">
              <a:buNone/>
            </a:pPr>
            <a:r>
              <a:rPr lang="ru-RU" b="1" dirty="0" smtClean="0"/>
              <a:t> </a:t>
            </a:r>
            <a:r>
              <a:rPr lang="ru-RU" b="1" i="1" dirty="0" smtClean="0"/>
              <a:t>- </a:t>
            </a:r>
            <a:r>
              <a:rPr lang="ru-RU" i="1" dirty="0"/>
              <a:t>Да, нужна. </a:t>
            </a:r>
            <a:endParaRPr lang="ru-RU" i="1" dirty="0" smtClean="0"/>
          </a:p>
          <a:p>
            <a:pPr marL="0" indent="0">
              <a:buNone/>
            </a:pPr>
            <a:r>
              <a:rPr lang="ru-RU" dirty="0" smtClean="0"/>
              <a:t>Любовь </a:t>
            </a:r>
            <a:r>
              <a:rPr lang="ru-RU" dirty="0"/>
              <a:t>бывает разная. Каждый имеет право на любовь и возможность по-своему распоряжаться своими чувствами: страдать от неразделённой любви, терпеть унижения от любимого человека или же наслаждаться счастливыми мгновениями. Какое бы определение   мы ни дали    любви инвалида-фронтовика, это всё равно любовь, любовь  большая и искренняя, возвышающая его,  того, кто любит. </a:t>
            </a:r>
          </a:p>
          <a:p>
            <a:endParaRPr lang="ru-RU" dirty="0"/>
          </a:p>
        </p:txBody>
      </p:sp>
      <p:sp>
        <p:nvSpPr>
          <p:cNvPr id="4" name="Текст 3"/>
          <p:cNvSpPr>
            <a:spLocks noGrp="1"/>
          </p:cNvSpPr>
          <p:nvPr>
            <p:ph type="body" sz="half" idx="2"/>
          </p:nvPr>
        </p:nvSpPr>
        <p:spPr/>
        <p:txBody>
          <a:bodyPr>
            <a:normAutofit/>
          </a:bodyPr>
          <a:lstStyle/>
          <a:p>
            <a:r>
              <a:rPr lang="ru-RU" sz="2800" i="1" dirty="0"/>
              <a:t>- Нет, не нужна.</a:t>
            </a:r>
          </a:p>
        </p:txBody>
      </p:sp>
    </p:spTree>
    <p:extLst>
      <p:ext uri="{BB962C8B-B14F-4D97-AF65-F5344CB8AC3E}">
        <p14:creationId xmlns:p14="http://schemas.microsoft.com/office/powerpoint/2010/main" val="4274005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2800" dirty="0" smtClean="0"/>
              <a:t> </a:t>
            </a:r>
            <a:r>
              <a:rPr lang="ru-RU" sz="2800" b="1" dirty="0"/>
              <a:t>Какие    высказывания,  на ваш взгляд, наиболее точно отражают позицию </a:t>
            </a:r>
            <a:r>
              <a:rPr lang="ru-RU" sz="2800" b="1" dirty="0" err="1"/>
              <a:t>В.Астафьева</a:t>
            </a:r>
            <a:r>
              <a:rPr lang="ru-RU" sz="2800" b="1" dirty="0"/>
              <a:t>, его концепцию любви?</a:t>
            </a:r>
          </a:p>
        </p:txBody>
      </p:sp>
      <p:sp>
        <p:nvSpPr>
          <p:cNvPr id="3" name="Объект 2"/>
          <p:cNvSpPr>
            <a:spLocks noGrp="1"/>
          </p:cNvSpPr>
          <p:nvPr>
            <p:ph idx="1"/>
          </p:nvPr>
        </p:nvSpPr>
        <p:spPr>
          <a:xfrm>
            <a:off x="628650" y="1270000"/>
            <a:ext cx="7886699" cy="5370286"/>
          </a:xfrm>
        </p:spPr>
        <p:txBody>
          <a:bodyPr>
            <a:noAutofit/>
          </a:bodyPr>
          <a:lstStyle/>
          <a:p>
            <a:pPr>
              <a:buFont typeface="Wingdings" panose="05000000000000000000" pitchFamily="2" charset="2"/>
              <a:buChar char="ü"/>
            </a:pPr>
            <a:r>
              <a:rPr lang="ru-RU" sz="1600" dirty="0" smtClean="0"/>
              <a:t>Всякая </a:t>
            </a:r>
            <a:r>
              <a:rPr lang="ru-RU" sz="1600" dirty="0"/>
              <a:t>любовь - великое счастье, даже если она не разделена. (Куприн  А.И.)</a:t>
            </a:r>
          </a:p>
          <a:p>
            <a:pPr>
              <a:buFont typeface="Wingdings" panose="05000000000000000000" pitchFamily="2" charset="2"/>
              <a:buChar char="ü"/>
            </a:pPr>
            <a:r>
              <a:rPr lang="ru-RU" sz="1600" dirty="0" smtClean="0"/>
              <a:t>Любить </a:t>
            </a:r>
            <a:r>
              <a:rPr lang="ru-RU" sz="1600" dirty="0"/>
              <a:t>- это находить в счастье другого свое собственное счастье.  (Лейбниц Г.)</a:t>
            </a:r>
          </a:p>
          <a:p>
            <a:pPr>
              <a:buFont typeface="Wingdings" panose="05000000000000000000" pitchFamily="2" charset="2"/>
              <a:buChar char="ü"/>
            </a:pPr>
            <a:r>
              <a:rPr lang="ru-RU" sz="1600" dirty="0" smtClean="0"/>
              <a:t>Высшее </a:t>
            </a:r>
            <a:r>
              <a:rPr lang="ru-RU" sz="1600" dirty="0"/>
              <a:t>доказательство любви - это подчинение воле того, кого любишь. (Мольер) </a:t>
            </a:r>
          </a:p>
          <a:p>
            <a:pPr>
              <a:buFont typeface="Wingdings" panose="05000000000000000000" pitchFamily="2" charset="2"/>
              <a:buChar char="ü"/>
            </a:pPr>
            <a:r>
              <a:rPr lang="ru-RU" sz="1600" dirty="0" smtClean="0"/>
              <a:t>Любовь </a:t>
            </a:r>
            <a:r>
              <a:rPr lang="ru-RU" sz="1600" dirty="0"/>
              <a:t>всесильна: нет на земле ни горя - выше кары её, ни счастья - выше наслаждения служить ей. (Шекспир У.)</a:t>
            </a:r>
          </a:p>
          <a:p>
            <a:pPr>
              <a:buFont typeface="Wingdings" panose="05000000000000000000" pitchFamily="2" charset="2"/>
              <a:buChar char="ü"/>
            </a:pPr>
            <a:r>
              <a:rPr lang="ru-RU" sz="1600" dirty="0" smtClean="0"/>
              <a:t>Любить </a:t>
            </a:r>
            <a:r>
              <a:rPr lang="ru-RU" sz="1600" dirty="0"/>
              <a:t>пылко - это, конечно, прекрасно, но любить самоотверженно - еще лучше... Истинно любят только тех, кого любят даже в их слабостях и в их несчастьях. Щадить, прощать, утешать - вот вся наука любви. (Франс А.)</a:t>
            </a:r>
          </a:p>
          <a:p>
            <a:pPr>
              <a:buFont typeface="Wingdings" panose="05000000000000000000" pitchFamily="2" charset="2"/>
              <a:buChar char="ü"/>
            </a:pPr>
            <a:r>
              <a:rPr lang="ru-RU" sz="1600" dirty="0" smtClean="0"/>
              <a:t>Мучительная </a:t>
            </a:r>
            <a:r>
              <a:rPr lang="ru-RU" sz="1600" dirty="0"/>
              <a:t>любовь не есть истинная... (Герцен А. И.)</a:t>
            </a:r>
          </a:p>
          <a:p>
            <a:pPr>
              <a:buFont typeface="Wingdings" panose="05000000000000000000" pitchFamily="2" charset="2"/>
              <a:buChar char="ü"/>
            </a:pPr>
            <a:r>
              <a:rPr lang="ru-RU" sz="1600" dirty="0" smtClean="0"/>
              <a:t>Любовь </a:t>
            </a:r>
            <a:r>
              <a:rPr lang="ru-RU" sz="1600" dirty="0"/>
              <a:t>носит такие очки, сквозь которые медь кажется золотом, бедность - богатством, а капли огня - жемчужинами. (Сервантес)</a:t>
            </a:r>
          </a:p>
          <a:p>
            <a:pPr>
              <a:buFont typeface="Wingdings" panose="05000000000000000000" pitchFamily="2" charset="2"/>
              <a:buChar char="ü"/>
            </a:pPr>
            <a:r>
              <a:rPr lang="ru-RU" sz="1600" dirty="0" smtClean="0"/>
              <a:t>Истинная </a:t>
            </a:r>
            <a:r>
              <a:rPr lang="ru-RU" sz="1600" dirty="0"/>
              <a:t>любовь сама в себе чувствует столько святости, невинности, силы, предприимчивости и самостоятельности, что для нее не существует ни преступления, ни препятствий, ни всей прозаической стороны жизни. (Толстой Л. Н.)</a:t>
            </a:r>
          </a:p>
          <a:p>
            <a:pPr>
              <a:buFont typeface="Wingdings" panose="05000000000000000000" pitchFamily="2" charset="2"/>
              <a:buChar char="ü"/>
            </a:pPr>
            <a:r>
              <a:rPr lang="ru-RU" sz="1600" dirty="0" smtClean="0"/>
              <a:t>У </a:t>
            </a:r>
            <a:r>
              <a:rPr lang="ru-RU" sz="1600" dirty="0"/>
              <a:t>любви тысячи аспектов, и в каждом из них - свой свет, своя печаль, свое счастье и свое благоухание. (Паустовский К. Г.)</a:t>
            </a:r>
          </a:p>
        </p:txBody>
      </p:sp>
    </p:spTree>
    <p:extLst>
      <p:ext uri="{BB962C8B-B14F-4D97-AF65-F5344CB8AC3E}">
        <p14:creationId xmlns:p14="http://schemas.microsoft.com/office/powerpoint/2010/main" val="11629241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133084"/>
            <a:ext cx="8352064" cy="2054945"/>
          </a:xfrm>
        </p:spPr>
        <p:txBody>
          <a:bodyPr>
            <a:noAutofit/>
          </a:bodyPr>
          <a:lstStyle/>
          <a:p>
            <a:pPr algn="ctr"/>
            <a:r>
              <a:rPr lang="en-US" sz="2400" dirty="0" smtClean="0"/>
              <a:t>7</a:t>
            </a:r>
            <a:r>
              <a:rPr lang="ru-RU" sz="2400" dirty="0" smtClean="0"/>
              <a:t>. </a:t>
            </a:r>
            <a:r>
              <a:rPr lang="ru-RU" sz="2400" dirty="0"/>
              <a:t>Проанализируйте ученические сочинения,  написанные на основе анализа исходного текста. Определите, какие структурные части в них отсутствуют. Проверьте соблюдение абзацного членения. Что, на ваш взгляд, удалось авторам сочинений, а что требует доработки?</a:t>
            </a:r>
          </a:p>
        </p:txBody>
      </p:sp>
      <p:sp>
        <p:nvSpPr>
          <p:cNvPr id="3" name="Прямоугольник 2"/>
          <p:cNvSpPr/>
          <p:nvPr/>
        </p:nvSpPr>
        <p:spPr>
          <a:xfrm>
            <a:off x="1534885" y="2068285"/>
            <a:ext cx="6259286" cy="4247317"/>
          </a:xfrm>
          <a:prstGeom prst="rect">
            <a:avLst/>
          </a:prstGeom>
        </p:spPr>
        <p:txBody>
          <a:bodyPr wrap="square">
            <a:spAutoFit/>
          </a:bodyPr>
          <a:lstStyle/>
          <a:p>
            <a:r>
              <a:rPr lang="ru-RU" b="1" dirty="0"/>
              <a:t>Сочинение 1 (без правки):</a:t>
            </a:r>
          </a:p>
          <a:p>
            <a:r>
              <a:rPr lang="en-US" dirty="0" smtClean="0"/>
              <a:t>        </a:t>
            </a:r>
            <a:r>
              <a:rPr lang="ru-RU" dirty="0" smtClean="0"/>
              <a:t>Автор </a:t>
            </a:r>
            <a:r>
              <a:rPr lang="ru-RU" dirty="0"/>
              <a:t>данного текста, </a:t>
            </a:r>
            <a:r>
              <a:rPr lang="ru-RU" dirty="0" err="1"/>
              <a:t>В.Астафьев</a:t>
            </a:r>
            <a:r>
              <a:rPr lang="ru-RU" dirty="0"/>
              <a:t>, размышляет о взаимоотношениях между мужчиной и женщиной. На что способны люди ради любви? Эта проблема, поставленная автором, очень актуальна в наши дни. </a:t>
            </a:r>
            <a:r>
              <a:rPr lang="ru-RU" dirty="0" err="1"/>
              <a:t>В.Астафьев</a:t>
            </a:r>
            <a:r>
              <a:rPr lang="ru-RU" dirty="0"/>
              <a:t> заставляет задуматься над тем, что важнее в человеке: «внутренний мир» или внешность?</a:t>
            </a:r>
          </a:p>
          <a:p>
            <a:r>
              <a:rPr lang="en-US" dirty="0" smtClean="0"/>
              <a:t>          </a:t>
            </a:r>
            <a:r>
              <a:rPr lang="ru-RU" dirty="0" smtClean="0"/>
              <a:t>Сейчас </a:t>
            </a:r>
            <a:r>
              <a:rPr lang="ru-RU" dirty="0"/>
              <a:t>существует множество таких случаев, когда женщины выходят замуж за инвалидов. Поэтому проблема, которую выдвинул автор, заинтересовала меня сразу. </a:t>
            </a:r>
            <a:r>
              <a:rPr lang="ru-RU" dirty="0" err="1"/>
              <a:t>В.Астафьев</a:t>
            </a:r>
            <a:r>
              <a:rPr lang="ru-RU" dirty="0"/>
              <a:t> считает: «…такую вот любовь, если это в самом деле любовь, мне постичь было непосильно». Конечно, такие взаимоотношения не каждый способен выдержать. Я полностью согласна с мнением автора. Ведь нет жизни без любви. </a:t>
            </a:r>
          </a:p>
        </p:txBody>
      </p:sp>
    </p:spTree>
    <p:extLst>
      <p:ext uri="{BB962C8B-B14F-4D97-AF65-F5344CB8AC3E}">
        <p14:creationId xmlns:p14="http://schemas.microsoft.com/office/powerpoint/2010/main" val="17166264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80457" y="620486"/>
            <a:ext cx="5943600" cy="4708981"/>
          </a:xfrm>
          <a:prstGeom prst="rect">
            <a:avLst/>
          </a:prstGeom>
        </p:spPr>
        <p:txBody>
          <a:bodyPr wrap="square">
            <a:spAutoFit/>
          </a:bodyPr>
          <a:lstStyle/>
          <a:p>
            <a:r>
              <a:rPr lang="en-US" dirty="0" smtClean="0"/>
              <a:t>         </a:t>
            </a:r>
            <a:r>
              <a:rPr lang="ru-RU" sz="2000" dirty="0" smtClean="0"/>
              <a:t>В </a:t>
            </a:r>
            <a:r>
              <a:rPr lang="ru-RU" sz="2000" dirty="0"/>
              <a:t>доказательство своей точки зрения хочу привести несколько аргументов. Моя соседка, по этическим причинам не буду называть её фамилию и имя, жила как все: утром ходила на работу, вечером хозяйничала дома. Но в один прекрасный день её сбила машин. Теперь она «привязана» к инвалидной коляске. Соседка не может самостоятельно передвигаться. Думала ли она, что с ней произойдёт такой случай? Конечно,  нет. Но в одном ей всё-таки повезло: она вышла замуж за хорошего человека. Он не бросил жену в трудную минуту. Наоборот, муж всегда поддерживает её, помогает во всём. В заключение хочу сказать, что любовь – сильное чувство, ради которого люди способны на безумные поступки</a:t>
            </a:r>
            <a:r>
              <a:rPr lang="ru-RU" dirty="0"/>
              <a:t>. </a:t>
            </a:r>
          </a:p>
        </p:txBody>
      </p:sp>
    </p:spTree>
    <p:extLst>
      <p:ext uri="{BB962C8B-B14F-4D97-AF65-F5344CB8AC3E}">
        <p14:creationId xmlns:p14="http://schemas.microsoft.com/office/powerpoint/2010/main" val="25371451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502229" y="511629"/>
            <a:ext cx="6139542" cy="5262979"/>
          </a:xfrm>
          <a:prstGeom prst="rect">
            <a:avLst/>
          </a:prstGeom>
        </p:spPr>
        <p:txBody>
          <a:bodyPr wrap="square">
            <a:spAutoFit/>
          </a:bodyPr>
          <a:lstStyle/>
          <a:p>
            <a:r>
              <a:rPr lang="ru-RU" b="1" dirty="0"/>
              <a:t>Сочинение 2 (без правки)</a:t>
            </a:r>
          </a:p>
          <a:p>
            <a:r>
              <a:rPr lang="ru-RU" dirty="0"/>
              <a:t>	</a:t>
            </a:r>
            <a:endParaRPr lang="en-US" dirty="0" smtClean="0"/>
          </a:p>
          <a:p>
            <a:r>
              <a:rPr lang="en-US" sz="2000" dirty="0"/>
              <a:t>	</a:t>
            </a:r>
            <a:r>
              <a:rPr lang="ru-RU" sz="2000" dirty="0" smtClean="0"/>
              <a:t>В </a:t>
            </a:r>
            <a:r>
              <a:rPr lang="ru-RU" sz="2000" dirty="0"/>
              <a:t>своём тексте </a:t>
            </a:r>
            <a:r>
              <a:rPr lang="ru-RU" sz="2000" dirty="0" err="1"/>
              <a:t>В.Астафьев</a:t>
            </a:r>
            <a:r>
              <a:rPr lang="ru-RU" sz="2000" dirty="0"/>
              <a:t> рассматривает проблему преданной любви. Автор пишет об отношениях мужа-фронтовика и его жены.  Проблема, прозвучавшая в тексте, актуальна в наше время. Она обсуждается всеми: педагогами, телеведущими, писателями, социологами – в книгах, на телевидении, в частных беседах. Но звучание данной проблемы в тексте </a:t>
            </a:r>
            <a:r>
              <a:rPr lang="ru-RU" sz="2000" dirty="0" err="1"/>
              <a:t>В.Астафьева</a:t>
            </a:r>
            <a:r>
              <a:rPr lang="ru-RU" sz="2000" dirty="0"/>
              <a:t> поразило меня сокровенностью высказанных мыслей.</a:t>
            </a:r>
          </a:p>
          <a:p>
            <a:r>
              <a:rPr lang="ru-RU" sz="2000" dirty="0"/>
              <a:t>	Автор пишет о том, как преданно могут любить люди. Инвалид войны, оставшийся без руки, готов выполнять любые прихоти своей жены. Она же очень холодно относится к своему мужу. Авторская позиция понятна: никто не должен быть рабом в руках любимого человека.</a:t>
            </a:r>
          </a:p>
        </p:txBody>
      </p:sp>
    </p:spTree>
    <p:extLst>
      <p:ext uri="{BB962C8B-B14F-4D97-AF65-F5344CB8AC3E}">
        <p14:creationId xmlns:p14="http://schemas.microsoft.com/office/powerpoint/2010/main" val="23966890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09057" y="533400"/>
            <a:ext cx="5900057" cy="4401205"/>
          </a:xfrm>
          <a:prstGeom prst="rect">
            <a:avLst/>
          </a:prstGeom>
        </p:spPr>
        <p:txBody>
          <a:bodyPr wrap="square">
            <a:spAutoFit/>
          </a:bodyPr>
          <a:lstStyle/>
          <a:p>
            <a:r>
              <a:rPr lang="ru-RU" sz="2000" dirty="0"/>
              <a:t>Я согласна с мнением </a:t>
            </a:r>
            <a:r>
              <a:rPr lang="ru-RU" sz="2000" dirty="0" err="1"/>
              <a:t>В.Астафьева</a:t>
            </a:r>
            <a:r>
              <a:rPr lang="ru-RU" sz="2000" dirty="0"/>
              <a:t>. Очень много повестей о несчастной любви написал </a:t>
            </a:r>
            <a:r>
              <a:rPr lang="ru-RU" sz="2000" dirty="0" err="1"/>
              <a:t>А.Куприн</a:t>
            </a:r>
            <a:r>
              <a:rPr lang="ru-RU" sz="2000" dirty="0"/>
              <a:t>. </a:t>
            </a:r>
          </a:p>
          <a:p>
            <a:r>
              <a:rPr lang="ru-RU" sz="2000" dirty="0"/>
              <a:t>	Вспомним «Гранатовый браслет». Желтков стал жертвой любви, потому что не мог быть рядом с человеком, который ему дорог. Например, повесть «Олеся», написанная тем же писателем. Героиня очень любила Ивана Тимофеевича. Олеся хорошо умела гадать. Она точно знала, что если останется со  своим возлюбленным, то принесёт ему несчастье. Поэтому Олеся пожертвовала своими чувствами и покинула  героя.</a:t>
            </a:r>
          </a:p>
          <a:p>
            <a:r>
              <a:rPr lang="ru-RU" sz="2000" dirty="0"/>
              <a:t>	Прочитанный текст заставил  меня ещё раз задуматься о том, что очень часто люди становятся жертвами любви. </a:t>
            </a:r>
          </a:p>
        </p:txBody>
      </p:sp>
    </p:spTree>
    <p:extLst>
      <p:ext uri="{BB962C8B-B14F-4D97-AF65-F5344CB8AC3E}">
        <p14:creationId xmlns:p14="http://schemas.microsoft.com/office/powerpoint/2010/main" val="273518396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200" dirty="0"/>
              <a:t>Презентация результата.  Комментарии учащихся</a:t>
            </a:r>
          </a:p>
        </p:txBody>
      </p:sp>
      <p:sp>
        <p:nvSpPr>
          <p:cNvPr id="3" name="Объект 2"/>
          <p:cNvSpPr>
            <a:spLocks noGrp="1"/>
          </p:cNvSpPr>
          <p:nvPr>
            <p:ph sz="half" idx="1"/>
          </p:nvPr>
        </p:nvSpPr>
        <p:spPr/>
        <p:txBody>
          <a:bodyPr/>
          <a:lstStyle/>
          <a:p>
            <a:pPr marL="0" indent="0">
              <a:buNone/>
            </a:pPr>
            <a:r>
              <a:rPr lang="ru-RU" dirty="0" smtClean="0"/>
              <a:t>Сочинение 1</a:t>
            </a:r>
          </a:p>
          <a:p>
            <a:pPr marL="0" indent="0">
              <a:buNone/>
            </a:pPr>
            <a:r>
              <a:rPr lang="ru-RU" sz="1800" dirty="0"/>
              <a:t>Объём соответствует норме. Нет чёткости в формулировке проблемы. Отсутствует текстуальный комментарий. Приведён один аргумент  с опорой на жизненный опыт. (ср.  «В доказательство своей точки зрения хочу привести несколько аргументов.») </a:t>
            </a:r>
            <a:r>
              <a:rPr lang="ru-RU" sz="1800" dirty="0" smtClean="0"/>
              <a:t>, а не по прочитанному тексту. </a:t>
            </a:r>
            <a:r>
              <a:rPr lang="ru-RU" sz="1800" dirty="0"/>
              <a:t>В сочинении всего три абзаца, т.е. нарушено абзацное членение…</a:t>
            </a:r>
          </a:p>
        </p:txBody>
      </p:sp>
      <p:sp>
        <p:nvSpPr>
          <p:cNvPr id="4" name="Объект 3"/>
          <p:cNvSpPr>
            <a:spLocks noGrp="1"/>
          </p:cNvSpPr>
          <p:nvPr>
            <p:ph sz="half" idx="2"/>
          </p:nvPr>
        </p:nvSpPr>
        <p:spPr/>
        <p:txBody>
          <a:bodyPr/>
          <a:lstStyle/>
          <a:p>
            <a:pPr marL="0" indent="0">
              <a:buNone/>
            </a:pPr>
            <a:r>
              <a:rPr lang="ru-RU" dirty="0" smtClean="0"/>
              <a:t>Сочинение 2</a:t>
            </a:r>
          </a:p>
          <a:p>
            <a:pPr marL="0" indent="0">
              <a:buNone/>
            </a:pPr>
            <a:r>
              <a:rPr lang="ru-RU" sz="1800" dirty="0"/>
              <a:t>Объём соответствует норме. Формулировка проблемы,  комментарий, авторская позиция не выделены в разные абзацы. Выражая свое мнение,  ученица допускает логическую ошибку («Я согласна с мнением </a:t>
            </a:r>
            <a:r>
              <a:rPr lang="ru-RU" sz="1800" dirty="0" err="1"/>
              <a:t>В.Астафьева</a:t>
            </a:r>
            <a:r>
              <a:rPr lang="ru-RU" sz="1800" dirty="0"/>
              <a:t>. Очень много повестей о несчастной любви написал </a:t>
            </a:r>
            <a:r>
              <a:rPr lang="ru-RU" sz="1800" dirty="0" err="1"/>
              <a:t>А.Куприн</a:t>
            </a:r>
            <a:r>
              <a:rPr lang="ru-RU" sz="1800" dirty="0"/>
              <a:t>»).  Аргументы не сопровождены  тезисами, неверно выделены   абзацы…</a:t>
            </a:r>
          </a:p>
        </p:txBody>
      </p:sp>
    </p:spTree>
    <p:extLst>
      <p:ext uri="{BB962C8B-B14F-4D97-AF65-F5344CB8AC3E}">
        <p14:creationId xmlns:p14="http://schemas.microsoft.com/office/powerpoint/2010/main" val="788566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fade">
                                      <p:cBhvr>
                                        <p:cTn id="17" dur="500"/>
                                        <p:tgtEl>
                                          <p:spTgt spid="4">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1" end="1"/>
                                            </p:txEl>
                                          </p:spTgt>
                                        </p:tgtEl>
                                        <p:attrNameLst>
                                          <p:attrName>style.visibility</p:attrName>
                                        </p:attrNameLst>
                                      </p:cBhvr>
                                      <p:to>
                                        <p:strVal val="visible"/>
                                      </p:to>
                                    </p:set>
                                    <p:animEffect transition="in" filter="fade">
                                      <p:cBhvr>
                                        <p:cTn id="22"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t>      Сформулируем цели и задачи урока</a:t>
            </a:r>
            <a:endParaRPr lang="ru-RU" sz="3200" dirty="0"/>
          </a:p>
        </p:txBody>
      </p:sp>
      <p:sp>
        <p:nvSpPr>
          <p:cNvPr id="3" name="Прямоугольник 2"/>
          <p:cNvSpPr/>
          <p:nvPr/>
        </p:nvSpPr>
        <p:spPr>
          <a:xfrm>
            <a:off x="1665514" y="1905000"/>
            <a:ext cx="5812972" cy="3046988"/>
          </a:xfrm>
          <a:prstGeom prst="rect">
            <a:avLst/>
          </a:prstGeom>
        </p:spPr>
        <p:txBody>
          <a:bodyPr wrap="square">
            <a:spAutoFit/>
          </a:bodyPr>
          <a:lstStyle/>
          <a:p>
            <a:pPr marL="285750" indent="-285750">
              <a:buFont typeface="Arial" panose="020B0604020202020204" pitchFamily="34" charset="0"/>
              <a:buChar char="•"/>
            </a:pPr>
            <a:r>
              <a:rPr lang="ru-RU" sz="2400" dirty="0" smtClean="0"/>
              <a:t>Повторить </a:t>
            </a:r>
            <a:r>
              <a:rPr lang="ru-RU" sz="2400" dirty="0"/>
              <a:t>теоретические сведения для написания сочинения в формате ЕГЭ</a:t>
            </a:r>
          </a:p>
          <a:p>
            <a:pPr marL="285750" indent="-285750">
              <a:buFont typeface="Arial" panose="020B0604020202020204" pitchFamily="34" charset="0"/>
              <a:buChar char="•"/>
            </a:pPr>
            <a:r>
              <a:rPr lang="ru-RU" sz="2400" dirty="0" smtClean="0"/>
              <a:t>Развивать </a:t>
            </a:r>
            <a:r>
              <a:rPr lang="ru-RU" sz="2400" dirty="0"/>
              <a:t>навык монологической речи (устной и письменной)</a:t>
            </a:r>
          </a:p>
          <a:p>
            <a:pPr marL="285750" indent="-285750">
              <a:buFont typeface="Arial" panose="020B0604020202020204" pitchFamily="34" charset="0"/>
              <a:buChar char="•"/>
            </a:pPr>
            <a:r>
              <a:rPr lang="ru-RU" sz="2400" dirty="0" smtClean="0"/>
              <a:t>Совершенствовать </a:t>
            </a:r>
            <a:r>
              <a:rPr lang="ru-RU" sz="2400" dirty="0"/>
              <a:t>умение выполнять будущую экзаменационную работу</a:t>
            </a:r>
          </a:p>
          <a:p>
            <a:pPr marL="285750" indent="-285750">
              <a:buFont typeface="Arial" panose="020B0604020202020204" pitchFamily="34" charset="0"/>
              <a:buChar char="•"/>
            </a:pPr>
            <a:r>
              <a:rPr lang="ru-RU" sz="2400" dirty="0" smtClean="0"/>
              <a:t>Добывать </a:t>
            </a:r>
            <a:r>
              <a:rPr lang="ru-RU" sz="2400" dirty="0"/>
              <a:t>информацию для выполнения творческой работы</a:t>
            </a:r>
          </a:p>
        </p:txBody>
      </p:sp>
    </p:spTree>
    <p:extLst>
      <p:ext uri="{BB962C8B-B14F-4D97-AF65-F5344CB8AC3E}">
        <p14:creationId xmlns:p14="http://schemas.microsoft.com/office/powerpoint/2010/main" val="1780226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122363"/>
            <a:ext cx="7772400" cy="1479323"/>
          </a:xfrm>
        </p:spPr>
        <p:txBody>
          <a:bodyPr>
            <a:normAutofit/>
          </a:bodyPr>
          <a:lstStyle/>
          <a:p>
            <a:r>
              <a:rPr lang="ru-RU" sz="3200" dirty="0" smtClean="0"/>
              <a:t>8.</a:t>
            </a:r>
            <a:r>
              <a:rPr lang="en-US" sz="3200" dirty="0" smtClean="0"/>
              <a:t> </a:t>
            </a:r>
            <a:r>
              <a:rPr lang="ru-RU" sz="3200" dirty="0" smtClean="0"/>
              <a:t>Подведение </a:t>
            </a:r>
            <a:r>
              <a:rPr lang="ru-RU" sz="3200" dirty="0"/>
              <a:t>итогов занятия:</a:t>
            </a:r>
          </a:p>
        </p:txBody>
      </p:sp>
      <p:sp>
        <p:nvSpPr>
          <p:cNvPr id="3" name="Подзаголовок 2"/>
          <p:cNvSpPr>
            <a:spLocks noGrp="1"/>
          </p:cNvSpPr>
          <p:nvPr>
            <p:ph type="subTitle" idx="1"/>
          </p:nvPr>
        </p:nvSpPr>
        <p:spPr/>
        <p:txBody>
          <a:bodyPr/>
          <a:lstStyle/>
          <a:p>
            <a:r>
              <a:rPr lang="ru-RU" dirty="0"/>
              <a:t>Из каких частей должно состоять  рассуждение по исходному  тексту?</a:t>
            </a:r>
          </a:p>
          <a:p>
            <a:r>
              <a:rPr lang="ru-RU" dirty="0"/>
              <a:t>Какие ошибки других учеников вы взяли для себя на вооружение? </a:t>
            </a:r>
          </a:p>
          <a:p>
            <a:endParaRPr lang="ru-RU" dirty="0"/>
          </a:p>
        </p:txBody>
      </p:sp>
    </p:spTree>
    <p:extLst>
      <p:ext uri="{BB962C8B-B14F-4D97-AF65-F5344CB8AC3E}">
        <p14:creationId xmlns:p14="http://schemas.microsoft.com/office/powerpoint/2010/main" val="490924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122363"/>
            <a:ext cx="7772400" cy="1087437"/>
          </a:xfrm>
        </p:spPr>
        <p:txBody>
          <a:bodyPr>
            <a:normAutofit/>
          </a:bodyPr>
          <a:lstStyle/>
          <a:p>
            <a:r>
              <a:rPr lang="ru-RU" sz="3600" dirty="0"/>
              <a:t>Задания </a:t>
            </a:r>
            <a:r>
              <a:rPr lang="ru-RU" sz="3600" dirty="0" smtClean="0"/>
              <a:t>для работы дома:</a:t>
            </a:r>
            <a:endParaRPr lang="ru-RU" sz="3600" dirty="0"/>
          </a:p>
        </p:txBody>
      </p:sp>
      <p:sp>
        <p:nvSpPr>
          <p:cNvPr id="3" name="Подзаголовок 2"/>
          <p:cNvSpPr>
            <a:spLocks noGrp="1"/>
          </p:cNvSpPr>
          <p:nvPr>
            <p:ph type="subTitle" idx="1"/>
          </p:nvPr>
        </p:nvSpPr>
        <p:spPr/>
        <p:txBody>
          <a:bodyPr>
            <a:normAutofit fontScale="85000" lnSpcReduction="20000"/>
          </a:bodyPr>
          <a:lstStyle/>
          <a:p>
            <a:pPr marL="342900" indent="-342900">
              <a:buFont typeface="Wingdings" panose="05000000000000000000" pitchFamily="2" charset="2"/>
              <a:buChar char="ü"/>
            </a:pPr>
            <a:r>
              <a:rPr lang="ru-RU" dirty="0" smtClean="0"/>
              <a:t>Выучить </a:t>
            </a:r>
            <a:r>
              <a:rPr lang="ru-RU" dirty="0"/>
              <a:t>план </a:t>
            </a:r>
            <a:r>
              <a:rPr lang="ru-RU" dirty="0" smtClean="0"/>
              <a:t>сочинения-рассуждения</a:t>
            </a:r>
          </a:p>
          <a:p>
            <a:pPr marL="342900" indent="-342900">
              <a:buFont typeface="Wingdings" panose="05000000000000000000" pitchFamily="2" charset="2"/>
              <a:buChar char="ü"/>
            </a:pPr>
            <a:endParaRPr lang="ru-RU" dirty="0"/>
          </a:p>
          <a:p>
            <a:pPr marL="342900" indent="-342900" algn="l">
              <a:buFont typeface="Wingdings" panose="05000000000000000000" pitchFamily="2" charset="2"/>
              <a:buChar char="ü"/>
            </a:pPr>
            <a:r>
              <a:rPr lang="ru-RU" dirty="0" smtClean="0"/>
              <a:t>Написать </a:t>
            </a:r>
            <a:r>
              <a:rPr lang="ru-RU" dirty="0"/>
              <a:t>свой вариант сочинения по исходному тексту или отредактировать предложенные сочинения</a:t>
            </a:r>
          </a:p>
          <a:p>
            <a:pPr algn="l"/>
            <a:r>
              <a:rPr lang="ru-RU" dirty="0"/>
              <a:t> </a:t>
            </a:r>
          </a:p>
          <a:p>
            <a:endParaRPr lang="ru-RU" dirty="0"/>
          </a:p>
          <a:p>
            <a:endParaRPr lang="ru-RU" dirty="0"/>
          </a:p>
        </p:txBody>
      </p:sp>
    </p:spTree>
    <p:extLst>
      <p:ext uri="{BB962C8B-B14F-4D97-AF65-F5344CB8AC3E}">
        <p14:creationId xmlns:p14="http://schemas.microsoft.com/office/powerpoint/2010/main" val="3654828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ru-RU" dirty="0" smtClean="0"/>
              <a:t>1. Проанализируйте таблицу</a:t>
            </a:r>
            <a:br>
              <a:rPr lang="ru-RU" dirty="0" smtClean="0"/>
            </a:br>
            <a:endParaRPr lang="en-US" dirty="0"/>
          </a:p>
        </p:txBody>
      </p:sp>
      <p:grpSp>
        <p:nvGrpSpPr>
          <p:cNvPr id="4" name="Group 78"/>
          <p:cNvGrpSpPr>
            <a:grpSpLocks/>
          </p:cNvGrpSpPr>
          <p:nvPr/>
        </p:nvGrpSpPr>
        <p:grpSpPr bwMode="auto">
          <a:xfrm>
            <a:off x="1883050" y="1155699"/>
            <a:ext cx="5586262" cy="4772489"/>
            <a:chOff x="1362" y="1698"/>
            <a:chExt cx="3024" cy="330"/>
          </a:xfrm>
        </p:grpSpPr>
        <p:grpSp>
          <p:nvGrpSpPr>
            <p:cNvPr id="5" name="Group 54"/>
            <p:cNvGrpSpPr>
              <a:grpSpLocks/>
            </p:cNvGrpSpPr>
            <p:nvPr/>
          </p:nvGrpSpPr>
          <p:grpSpPr bwMode="auto">
            <a:xfrm>
              <a:off x="1362" y="1698"/>
              <a:ext cx="3024" cy="330"/>
              <a:chOff x="576" y="1680"/>
              <a:chExt cx="4752" cy="432"/>
            </a:xfrm>
          </p:grpSpPr>
          <p:grpSp>
            <p:nvGrpSpPr>
              <p:cNvPr id="7" name="Group 55"/>
              <p:cNvGrpSpPr>
                <a:grpSpLocks/>
              </p:cNvGrpSpPr>
              <p:nvPr/>
            </p:nvGrpSpPr>
            <p:grpSpPr bwMode="auto">
              <a:xfrm>
                <a:off x="576" y="1680"/>
                <a:ext cx="4752" cy="432"/>
                <a:chOff x="576" y="1296"/>
                <a:chExt cx="4848" cy="432"/>
              </a:xfrm>
            </p:grpSpPr>
            <p:sp>
              <p:nvSpPr>
                <p:cNvPr id="10" name="AutoShape 56"/>
                <p:cNvSpPr>
                  <a:spLocks noChangeArrowheads="1"/>
                </p:cNvSpPr>
                <p:nvPr/>
              </p:nvSpPr>
              <p:spPr bwMode="gray">
                <a:xfrm>
                  <a:off x="576" y="1296"/>
                  <a:ext cx="4848" cy="432"/>
                </a:xfrm>
                <a:prstGeom prst="roundRect">
                  <a:avLst>
                    <a:gd name="adj" fmla="val 50000"/>
                  </a:avLst>
                </a:prstGeom>
                <a:gradFill rotWithShape="0">
                  <a:gsLst>
                    <a:gs pos="0">
                      <a:srgbClr val="002E5C">
                        <a:gamma/>
                        <a:tint val="90980"/>
                        <a:invGamma/>
                      </a:srgbClr>
                    </a:gs>
                    <a:gs pos="50000">
                      <a:srgbClr val="002E5C"/>
                    </a:gs>
                    <a:gs pos="100000">
                      <a:srgbClr val="002E5C">
                        <a:gamma/>
                        <a:tint val="90980"/>
                        <a:invGamma/>
                      </a:srgbClr>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 name="AutoShape 57"/>
                <p:cNvSpPr>
                  <a:spLocks noChangeArrowheads="1"/>
                </p:cNvSpPr>
                <p:nvPr/>
              </p:nvSpPr>
              <p:spPr bwMode="gray">
                <a:xfrm>
                  <a:off x="703" y="1296"/>
                  <a:ext cx="4620" cy="432"/>
                </a:xfrm>
                <a:prstGeom prst="roundRect">
                  <a:avLst>
                    <a:gd name="adj" fmla="val 50000"/>
                  </a:avLst>
                </a:prstGeom>
                <a:gradFill rotWithShape="0">
                  <a:gsLst>
                    <a:gs pos="0">
                      <a:srgbClr val="004890">
                        <a:gamma/>
                        <a:tint val="72549"/>
                        <a:invGamma/>
                      </a:srgbClr>
                    </a:gs>
                    <a:gs pos="50000">
                      <a:srgbClr val="004890"/>
                    </a:gs>
                    <a:gs pos="100000">
                      <a:srgbClr val="004890">
                        <a:gamma/>
                        <a:tint val="72549"/>
                        <a:invGamma/>
                      </a:srgbClr>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 name="AutoShape 58"/>
                <p:cNvSpPr>
                  <a:spLocks noChangeArrowheads="1"/>
                </p:cNvSpPr>
                <p:nvPr/>
              </p:nvSpPr>
              <p:spPr bwMode="gray">
                <a:xfrm>
                  <a:off x="829" y="1296"/>
                  <a:ext cx="4391" cy="432"/>
                </a:xfrm>
                <a:prstGeom prst="roundRect">
                  <a:avLst>
                    <a:gd name="adj" fmla="val 50000"/>
                  </a:avLst>
                </a:prstGeom>
                <a:gradFill rotWithShape="0">
                  <a:gsLst>
                    <a:gs pos="0">
                      <a:srgbClr val="0099FF"/>
                    </a:gs>
                    <a:gs pos="50000">
                      <a:srgbClr val="0099FF">
                        <a:gamma/>
                        <a:tint val="62353"/>
                        <a:invGamma/>
                      </a:srgbClr>
                    </a:gs>
                    <a:gs pos="100000">
                      <a:srgbClr val="0099FF"/>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8" name="Line 59"/>
              <p:cNvSpPr>
                <a:spLocks noChangeShapeType="1"/>
              </p:cNvSpPr>
              <p:nvPr/>
            </p:nvSpPr>
            <p:spPr bwMode="gray">
              <a:xfrm>
                <a:off x="672" y="1920"/>
                <a:ext cx="384" cy="0"/>
              </a:xfrm>
              <a:prstGeom prst="line">
                <a:avLst/>
              </a:prstGeom>
              <a:noFill/>
              <a:ln w="2857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Line 60"/>
              <p:cNvSpPr>
                <a:spLocks noChangeShapeType="1"/>
              </p:cNvSpPr>
              <p:nvPr/>
            </p:nvSpPr>
            <p:spPr bwMode="gray">
              <a:xfrm>
                <a:off x="4896" y="1920"/>
                <a:ext cx="384" cy="0"/>
              </a:xfrm>
              <a:prstGeom prst="line">
                <a:avLst/>
              </a:prstGeom>
              <a:noFill/>
              <a:ln w="2857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6" name="Rectangle 61"/>
            <p:cNvSpPr>
              <a:spLocks noChangeArrowheads="1"/>
            </p:cNvSpPr>
            <p:nvPr/>
          </p:nvSpPr>
          <p:spPr bwMode="gray">
            <a:xfrm>
              <a:off x="1943" y="1706"/>
              <a:ext cx="173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a:solidFill>
                    <a:srgbClr val="000000"/>
                  </a:solidFill>
                  <a:latin typeface="Verdana" pitchFamily="34" charset="0"/>
                </a:rPr>
                <a:t>Click to add Title</a:t>
              </a:r>
            </a:p>
          </p:txBody>
        </p:sp>
      </p:grpSp>
      <p:grpSp>
        <p:nvGrpSpPr>
          <p:cNvPr id="13" name="Group 79"/>
          <p:cNvGrpSpPr>
            <a:grpSpLocks/>
          </p:cNvGrpSpPr>
          <p:nvPr/>
        </p:nvGrpSpPr>
        <p:grpSpPr bwMode="auto">
          <a:xfrm>
            <a:off x="2209800" y="2371725"/>
            <a:ext cx="4800600" cy="2900666"/>
            <a:chOff x="1362" y="1698"/>
            <a:chExt cx="3024" cy="330"/>
          </a:xfrm>
        </p:grpSpPr>
        <p:grpSp>
          <p:nvGrpSpPr>
            <p:cNvPr id="14" name="Group 80"/>
            <p:cNvGrpSpPr>
              <a:grpSpLocks/>
            </p:cNvGrpSpPr>
            <p:nvPr/>
          </p:nvGrpSpPr>
          <p:grpSpPr bwMode="auto">
            <a:xfrm>
              <a:off x="1362" y="1698"/>
              <a:ext cx="3024" cy="330"/>
              <a:chOff x="576" y="1680"/>
              <a:chExt cx="4752" cy="432"/>
            </a:xfrm>
          </p:grpSpPr>
          <p:grpSp>
            <p:nvGrpSpPr>
              <p:cNvPr id="16" name="Group 81"/>
              <p:cNvGrpSpPr>
                <a:grpSpLocks/>
              </p:cNvGrpSpPr>
              <p:nvPr/>
            </p:nvGrpSpPr>
            <p:grpSpPr bwMode="auto">
              <a:xfrm>
                <a:off x="576" y="1680"/>
                <a:ext cx="4752" cy="432"/>
                <a:chOff x="576" y="1296"/>
                <a:chExt cx="4848" cy="432"/>
              </a:xfrm>
            </p:grpSpPr>
            <p:sp>
              <p:nvSpPr>
                <p:cNvPr id="19" name="AutoShape 82"/>
                <p:cNvSpPr>
                  <a:spLocks noChangeArrowheads="1"/>
                </p:cNvSpPr>
                <p:nvPr/>
              </p:nvSpPr>
              <p:spPr bwMode="gray">
                <a:xfrm>
                  <a:off x="576" y="1296"/>
                  <a:ext cx="4848" cy="432"/>
                </a:xfrm>
                <a:prstGeom prst="roundRect">
                  <a:avLst>
                    <a:gd name="adj" fmla="val 50000"/>
                  </a:avLst>
                </a:prstGeom>
                <a:gradFill rotWithShape="0">
                  <a:gsLst>
                    <a:gs pos="0">
                      <a:srgbClr val="002E5C">
                        <a:gamma/>
                        <a:tint val="90980"/>
                        <a:invGamma/>
                      </a:srgbClr>
                    </a:gs>
                    <a:gs pos="50000">
                      <a:srgbClr val="002E5C"/>
                    </a:gs>
                    <a:gs pos="100000">
                      <a:srgbClr val="002E5C">
                        <a:gamma/>
                        <a:tint val="90980"/>
                        <a:invGamma/>
                      </a:srgbClr>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 name="AutoShape 83"/>
                <p:cNvSpPr>
                  <a:spLocks noChangeArrowheads="1"/>
                </p:cNvSpPr>
                <p:nvPr/>
              </p:nvSpPr>
              <p:spPr bwMode="gray">
                <a:xfrm>
                  <a:off x="703" y="1296"/>
                  <a:ext cx="4620" cy="432"/>
                </a:xfrm>
                <a:prstGeom prst="roundRect">
                  <a:avLst>
                    <a:gd name="adj" fmla="val 50000"/>
                  </a:avLst>
                </a:prstGeom>
                <a:gradFill rotWithShape="0">
                  <a:gsLst>
                    <a:gs pos="0">
                      <a:srgbClr val="004890">
                        <a:gamma/>
                        <a:tint val="72549"/>
                        <a:invGamma/>
                      </a:srgbClr>
                    </a:gs>
                    <a:gs pos="50000">
                      <a:srgbClr val="004890"/>
                    </a:gs>
                    <a:gs pos="100000">
                      <a:srgbClr val="004890">
                        <a:gamma/>
                        <a:tint val="72549"/>
                        <a:invGamma/>
                      </a:srgbClr>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 name="AutoShape 84"/>
                <p:cNvSpPr>
                  <a:spLocks noChangeArrowheads="1"/>
                </p:cNvSpPr>
                <p:nvPr/>
              </p:nvSpPr>
              <p:spPr bwMode="gray">
                <a:xfrm>
                  <a:off x="829" y="1296"/>
                  <a:ext cx="4391" cy="432"/>
                </a:xfrm>
                <a:prstGeom prst="roundRect">
                  <a:avLst>
                    <a:gd name="adj" fmla="val 50000"/>
                  </a:avLst>
                </a:prstGeom>
                <a:gradFill rotWithShape="0">
                  <a:gsLst>
                    <a:gs pos="0">
                      <a:srgbClr val="0099FF"/>
                    </a:gs>
                    <a:gs pos="50000">
                      <a:srgbClr val="0099FF">
                        <a:gamma/>
                        <a:tint val="62353"/>
                        <a:invGamma/>
                      </a:srgbClr>
                    </a:gs>
                    <a:gs pos="100000">
                      <a:srgbClr val="0099FF"/>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7" name="Line 85"/>
              <p:cNvSpPr>
                <a:spLocks noChangeShapeType="1"/>
              </p:cNvSpPr>
              <p:nvPr/>
            </p:nvSpPr>
            <p:spPr bwMode="gray">
              <a:xfrm>
                <a:off x="672" y="1920"/>
                <a:ext cx="384" cy="0"/>
              </a:xfrm>
              <a:prstGeom prst="line">
                <a:avLst/>
              </a:prstGeom>
              <a:noFill/>
              <a:ln w="2857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 name="Line 86"/>
              <p:cNvSpPr>
                <a:spLocks noChangeShapeType="1"/>
              </p:cNvSpPr>
              <p:nvPr/>
            </p:nvSpPr>
            <p:spPr bwMode="gray">
              <a:xfrm>
                <a:off x="4896" y="1920"/>
                <a:ext cx="384" cy="0"/>
              </a:xfrm>
              <a:prstGeom prst="line">
                <a:avLst/>
              </a:prstGeom>
              <a:noFill/>
              <a:ln w="2857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5" name="Rectangle 87"/>
            <p:cNvSpPr>
              <a:spLocks noChangeArrowheads="1"/>
            </p:cNvSpPr>
            <p:nvPr/>
          </p:nvSpPr>
          <p:spPr bwMode="gray">
            <a:xfrm>
              <a:off x="1943" y="1706"/>
              <a:ext cx="173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a:solidFill>
                    <a:srgbClr val="000000"/>
                  </a:solidFill>
                  <a:latin typeface="Verdana" pitchFamily="34" charset="0"/>
                </a:rPr>
                <a:t>Click to add Title</a:t>
              </a:r>
            </a:p>
          </p:txBody>
        </p:sp>
      </p:grpSp>
      <p:grpSp>
        <p:nvGrpSpPr>
          <p:cNvPr id="22" name="Group 88"/>
          <p:cNvGrpSpPr>
            <a:grpSpLocks/>
          </p:cNvGrpSpPr>
          <p:nvPr/>
        </p:nvGrpSpPr>
        <p:grpSpPr bwMode="auto">
          <a:xfrm>
            <a:off x="1623317" y="1356189"/>
            <a:ext cx="6082301" cy="4345967"/>
            <a:chOff x="1362" y="1698"/>
            <a:chExt cx="3024" cy="330"/>
          </a:xfrm>
        </p:grpSpPr>
        <p:grpSp>
          <p:nvGrpSpPr>
            <p:cNvPr id="23" name="Group 89"/>
            <p:cNvGrpSpPr>
              <a:grpSpLocks/>
            </p:cNvGrpSpPr>
            <p:nvPr/>
          </p:nvGrpSpPr>
          <p:grpSpPr bwMode="auto">
            <a:xfrm>
              <a:off x="1362" y="1698"/>
              <a:ext cx="3024" cy="330"/>
              <a:chOff x="576" y="1680"/>
              <a:chExt cx="4752" cy="432"/>
            </a:xfrm>
          </p:grpSpPr>
          <p:grpSp>
            <p:nvGrpSpPr>
              <p:cNvPr id="25" name="Group 90"/>
              <p:cNvGrpSpPr>
                <a:grpSpLocks/>
              </p:cNvGrpSpPr>
              <p:nvPr/>
            </p:nvGrpSpPr>
            <p:grpSpPr bwMode="auto">
              <a:xfrm>
                <a:off x="576" y="1680"/>
                <a:ext cx="4752" cy="432"/>
                <a:chOff x="576" y="1296"/>
                <a:chExt cx="4848" cy="432"/>
              </a:xfrm>
            </p:grpSpPr>
            <p:sp>
              <p:nvSpPr>
                <p:cNvPr id="28" name="AutoShape 91"/>
                <p:cNvSpPr>
                  <a:spLocks noChangeArrowheads="1"/>
                </p:cNvSpPr>
                <p:nvPr/>
              </p:nvSpPr>
              <p:spPr bwMode="gray">
                <a:xfrm>
                  <a:off x="576" y="1296"/>
                  <a:ext cx="4848" cy="432"/>
                </a:xfrm>
                <a:prstGeom prst="roundRect">
                  <a:avLst>
                    <a:gd name="adj" fmla="val 50000"/>
                  </a:avLst>
                </a:prstGeom>
                <a:gradFill rotWithShape="0">
                  <a:gsLst>
                    <a:gs pos="0">
                      <a:srgbClr val="002E5C">
                        <a:gamma/>
                        <a:tint val="90980"/>
                        <a:invGamma/>
                      </a:srgbClr>
                    </a:gs>
                    <a:gs pos="50000">
                      <a:srgbClr val="002E5C"/>
                    </a:gs>
                    <a:gs pos="100000">
                      <a:srgbClr val="002E5C">
                        <a:gamma/>
                        <a:tint val="90980"/>
                        <a:invGamma/>
                      </a:srgbClr>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 name="AutoShape 92"/>
                <p:cNvSpPr>
                  <a:spLocks noChangeArrowheads="1"/>
                </p:cNvSpPr>
                <p:nvPr/>
              </p:nvSpPr>
              <p:spPr bwMode="gray">
                <a:xfrm>
                  <a:off x="703" y="1296"/>
                  <a:ext cx="4620" cy="432"/>
                </a:xfrm>
                <a:prstGeom prst="roundRect">
                  <a:avLst>
                    <a:gd name="adj" fmla="val 50000"/>
                  </a:avLst>
                </a:prstGeom>
                <a:gradFill rotWithShape="0">
                  <a:gsLst>
                    <a:gs pos="0">
                      <a:srgbClr val="004890">
                        <a:gamma/>
                        <a:tint val="72549"/>
                        <a:invGamma/>
                      </a:srgbClr>
                    </a:gs>
                    <a:gs pos="50000">
                      <a:srgbClr val="004890"/>
                    </a:gs>
                    <a:gs pos="100000">
                      <a:srgbClr val="004890">
                        <a:gamma/>
                        <a:tint val="72549"/>
                        <a:invGamma/>
                      </a:srgbClr>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 name="AutoShape 93"/>
                <p:cNvSpPr>
                  <a:spLocks noChangeArrowheads="1"/>
                </p:cNvSpPr>
                <p:nvPr/>
              </p:nvSpPr>
              <p:spPr bwMode="gray">
                <a:xfrm>
                  <a:off x="829" y="1296"/>
                  <a:ext cx="4391" cy="432"/>
                </a:xfrm>
                <a:prstGeom prst="roundRect">
                  <a:avLst>
                    <a:gd name="adj" fmla="val 50000"/>
                  </a:avLst>
                </a:prstGeom>
                <a:gradFill rotWithShape="0">
                  <a:gsLst>
                    <a:gs pos="0">
                      <a:srgbClr val="0099FF"/>
                    </a:gs>
                    <a:gs pos="50000">
                      <a:srgbClr val="0099FF">
                        <a:gamma/>
                        <a:tint val="62353"/>
                        <a:invGamma/>
                      </a:srgbClr>
                    </a:gs>
                    <a:gs pos="100000">
                      <a:srgbClr val="0099FF"/>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6" name="Line 94"/>
              <p:cNvSpPr>
                <a:spLocks noChangeShapeType="1"/>
              </p:cNvSpPr>
              <p:nvPr/>
            </p:nvSpPr>
            <p:spPr bwMode="gray">
              <a:xfrm>
                <a:off x="672" y="1920"/>
                <a:ext cx="384" cy="0"/>
              </a:xfrm>
              <a:prstGeom prst="line">
                <a:avLst/>
              </a:prstGeom>
              <a:noFill/>
              <a:ln w="2857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 name="Line 95"/>
              <p:cNvSpPr>
                <a:spLocks noChangeShapeType="1"/>
              </p:cNvSpPr>
              <p:nvPr/>
            </p:nvSpPr>
            <p:spPr bwMode="gray">
              <a:xfrm>
                <a:off x="4896" y="1920"/>
                <a:ext cx="384" cy="0"/>
              </a:xfrm>
              <a:prstGeom prst="line">
                <a:avLst/>
              </a:prstGeom>
              <a:noFill/>
              <a:ln w="2857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24" name="Rectangle 96"/>
            <p:cNvSpPr>
              <a:spLocks noChangeArrowheads="1"/>
            </p:cNvSpPr>
            <p:nvPr/>
          </p:nvSpPr>
          <p:spPr bwMode="gray">
            <a:xfrm>
              <a:off x="1943" y="1706"/>
              <a:ext cx="173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a:solidFill>
                    <a:srgbClr val="000000"/>
                  </a:solidFill>
                  <a:latin typeface="Verdana" pitchFamily="34" charset="0"/>
                </a:rPr>
                <a:t>Click to add Title</a:t>
              </a:r>
            </a:p>
          </p:txBody>
        </p:sp>
      </p:grpSp>
      <p:grpSp>
        <p:nvGrpSpPr>
          <p:cNvPr id="31" name="Group 97"/>
          <p:cNvGrpSpPr>
            <a:grpSpLocks/>
          </p:cNvGrpSpPr>
          <p:nvPr/>
        </p:nvGrpSpPr>
        <p:grpSpPr bwMode="auto">
          <a:xfrm>
            <a:off x="2209800" y="3316289"/>
            <a:ext cx="4800600" cy="950913"/>
            <a:chOff x="1362" y="1429"/>
            <a:chExt cx="3024" cy="599"/>
          </a:xfrm>
        </p:grpSpPr>
        <p:grpSp>
          <p:nvGrpSpPr>
            <p:cNvPr id="32" name="Group 98"/>
            <p:cNvGrpSpPr>
              <a:grpSpLocks/>
            </p:cNvGrpSpPr>
            <p:nvPr/>
          </p:nvGrpSpPr>
          <p:grpSpPr bwMode="auto">
            <a:xfrm>
              <a:off x="1362" y="1698"/>
              <a:ext cx="3024" cy="330"/>
              <a:chOff x="576" y="1680"/>
              <a:chExt cx="4752" cy="432"/>
            </a:xfrm>
          </p:grpSpPr>
          <p:grpSp>
            <p:nvGrpSpPr>
              <p:cNvPr id="34" name="Group 99"/>
              <p:cNvGrpSpPr>
                <a:grpSpLocks/>
              </p:cNvGrpSpPr>
              <p:nvPr/>
            </p:nvGrpSpPr>
            <p:grpSpPr bwMode="auto">
              <a:xfrm>
                <a:off x="576" y="1680"/>
                <a:ext cx="4752" cy="432"/>
                <a:chOff x="576" y="1296"/>
                <a:chExt cx="4848" cy="432"/>
              </a:xfrm>
            </p:grpSpPr>
            <p:sp>
              <p:nvSpPr>
                <p:cNvPr id="37" name="AutoShape 100"/>
                <p:cNvSpPr>
                  <a:spLocks noChangeArrowheads="1"/>
                </p:cNvSpPr>
                <p:nvPr/>
              </p:nvSpPr>
              <p:spPr bwMode="gray">
                <a:xfrm>
                  <a:off x="576" y="1296"/>
                  <a:ext cx="4848" cy="432"/>
                </a:xfrm>
                <a:prstGeom prst="roundRect">
                  <a:avLst>
                    <a:gd name="adj" fmla="val 50000"/>
                  </a:avLst>
                </a:prstGeom>
                <a:gradFill rotWithShape="0">
                  <a:gsLst>
                    <a:gs pos="0">
                      <a:srgbClr val="002E5C">
                        <a:gamma/>
                        <a:tint val="90980"/>
                        <a:invGamma/>
                      </a:srgbClr>
                    </a:gs>
                    <a:gs pos="50000">
                      <a:srgbClr val="002E5C"/>
                    </a:gs>
                    <a:gs pos="100000">
                      <a:srgbClr val="002E5C">
                        <a:gamma/>
                        <a:tint val="90980"/>
                        <a:invGamma/>
                      </a:srgbClr>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 name="AutoShape 101"/>
                <p:cNvSpPr>
                  <a:spLocks noChangeArrowheads="1"/>
                </p:cNvSpPr>
                <p:nvPr/>
              </p:nvSpPr>
              <p:spPr bwMode="gray">
                <a:xfrm>
                  <a:off x="703" y="1296"/>
                  <a:ext cx="4620" cy="432"/>
                </a:xfrm>
                <a:prstGeom prst="roundRect">
                  <a:avLst>
                    <a:gd name="adj" fmla="val 50000"/>
                  </a:avLst>
                </a:prstGeom>
                <a:gradFill rotWithShape="0">
                  <a:gsLst>
                    <a:gs pos="0">
                      <a:srgbClr val="004890">
                        <a:gamma/>
                        <a:tint val="72549"/>
                        <a:invGamma/>
                      </a:srgbClr>
                    </a:gs>
                    <a:gs pos="50000">
                      <a:srgbClr val="004890"/>
                    </a:gs>
                    <a:gs pos="100000">
                      <a:srgbClr val="004890">
                        <a:gamma/>
                        <a:tint val="72549"/>
                        <a:invGamma/>
                      </a:srgbClr>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 name="AutoShape 102"/>
                <p:cNvSpPr>
                  <a:spLocks noChangeArrowheads="1"/>
                </p:cNvSpPr>
                <p:nvPr/>
              </p:nvSpPr>
              <p:spPr bwMode="gray">
                <a:xfrm>
                  <a:off x="829" y="1296"/>
                  <a:ext cx="4391" cy="432"/>
                </a:xfrm>
                <a:prstGeom prst="roundRect">
                  <a:avLst>
                    <a:gd name="adj" fmla="val 50000"/>
                  </a:avLst>
                </a:prstGeom>
                <a:gradFill rotWithShape="0">
                  <a:gsLst>
                    <a:gs pos="0">
                      <a:srgbClr val="0099FF"/>
                    </a:gs>
                    <a:gs pos="50000">
                      <a:srgbClr val="0099FF">
                        <a:gamma/>
                        <a:tint val="62353"/>
                        <a:invGamma/>
                      </a:srgbClr>
                    </a:gs>
                    <a:gs pos="100000">
                      <a:srgbClr val="0099FF"/>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5" name="Line 103"/>
              <p:cNvSpPr>
                <a:spLocks noChangeShapeType="1"/>
              </p:cNvSpPr>
              <p:nvPr/>
            </p:nvSpPr>
            <p:spPr bwMode="gray">
              <a:xfrm>
                <a:off x="672" y="1920"/>
                <a:ext cx="384" cy="0"/>
              </a:xfrm>
              <a:prstGeom prst="line">
                <a:avLst/>
              </a:prstGeom>
              <a:noFill/>
              <a:ln w="2857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 name="Line 104"/>
              <p:cNvSpPr>
                <a:spLocks noChangeShapeType="1"/>
              </p:cNvSpPr>
              <p:nvPr/>
            </p:nvSpPr>
            <p:spPr bwMode="gray">
              <a:xfrm>
                <a:off x="4896" y="1920"/>
                <a:ext cx="384" cy="0"/>
              </a:xfrm>
              <a:prstGeom prst="line">
                <a:avLst/>
              </a:prstGeom>
              <a:noFill/>
              <a:ln w="2857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33" name="Rectangle 105"/>
            <p:cNvSpPr>
              <a:spLocks noChangeArrowheads="1"/>
            </p:cNvSpPr>
            <p:nvPr/>
          </p:nvSpPr>
          <p:spPr bwMode="gray">
            <a:xfrm>
              <a:off x="1960" y="1429"/>
              <a:ext cx="173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dirty="0">
                  <a:solidFill>
                    <a:srgbClr val="000000"/>
                  </a:solidFill>
                  <a:latin typeface="Verdana" pitchFamily="34" charset="0"/>
                </a:rPr>
                <a:t>Click to add Title</a:t>
              </a:r>
            </a:p>
          </p:txBody>
        </p:sp>
      </p:grpSp>
      <p:grpSp>
        <p:nvGrpSpPr>
          <p:cNvPr id="40" name="Group 106"/>
          <p:cNvGrpSpPr>
            <a:grpSpLocks/>
          </p:cNvGrpSpPr>
          <p:nvPr/>
        </p:nvGrpSpPr>
        <p:grpSpPr bwMode="auto">
          <a:xfrm>
            <a:off x="2209800" y="4495800"/>
            <a:ext cx="4800600" cy="523875"/>
            <a:chOff x="1362" y="1698"/>
            <a:chExt cx="3024" cy="330"/>
          </a:xfrm>
        </p:grpSpPr>
        <p:grpSp>
          <p:nvGrpSpPr>
            <p:cNvPr id="41" name="Group 107"/>
            <p:cNvGrpSpPr>
              <a:grpSpLocks/>
            </p:cNvGrpSpPr>
            <p:nvPr/>
          </p:nvGrpSpPr>
          <p:grpSpPr bwMode="auto">
            <a:xfrm>
              <a:off x="1362" y="1698"/>
              <a:ext cx="3024" cy="330"/>
              <a:chOff x="576" y="1680"/>
              <a:chExt cx="4752" cy="432"/>
            </a:xfrm>
          </p:grpSpPr>
          <p:grpSp>
            <p:nvGrpSpPr>
              <p:cNvPr id="43" name="Group 108"/>
              <p:cNvGrpSpPr>
                <a:grpSpLocks/>
              </p:cNvGrpSpPr>
              <p:nvPr/>
            </p:nvGrpSpPr>
            <p:grpSpPr bwMode="auto">
              <a:xfrm>
                <a:off x="576" y="1680"/>
                <a:ext cx="4752" cy="432"/>
                <a:chOff x="576" y="1296"/>
                <a:chExt cx="4848" cy="432"/>
              </a:xfrm>
            </p:grpSpPr>
            <p:sp>
              <p:nvSpPr>
                <p:cNvPr id="46" name="AutoShape 109"/>
                <p:cNvSpPr>
                  <a:spLocks noChangeArrowheads="1"/>
                </p:cNvSpPr>
                <p:nvPr/>
              </p:nvSpPr>
              <p:spPr bwMode="gray">
                <a:xfrm>
                  <a:off x="576" y="1296"/>
                  <a:ext cx="4848" cy="432"/>
                </a:xfrm>
                <a:prstGeom prst="roundRect">
                  <a:avLst>
                    <a:gd name="adj" fmla="val 50000"/>
                  </a:avLst>
                </a:prstGeom>
                <a:gradFill rotWithShape="0">
                  <a:gsLst>
                    <a:gs pos="0">
                      <a:srgbClr val="002E5C">
                        <a:gamma/>
                        <a:tint val="90980"/>
                        <a:invGamma/>
                      </a:srgbClr>
                    </a:gs>
                    <a:gs pos="50000">
                      <a:srgbClr val="002E5C"/>
                    </a:gs>
                    <a:gs pos="100000">
                      <a:srgbClr val="002E5C">
                        <a:gamma/>
                        <a:tint val="90980"/>
                        <a:invGamma/>
                      </a:srgbClr>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 name="AutoShape 110"/>
                <p:cNvSpPr>
                  <a:spLocks noChangeArrowheads="1"/>
                </p:cNvSpPr>
                <p:nvPr/>
              </p:nvSpPr>
              <p:spPr bwMode="gray">
                <a:xfrm>
                  <a:off x="703" y="1296"/>
                  <a:ext cx="4620" cy="432"/>
                </a:xfrm>
                <a:prstGeom prst="roundRect">
                  <a:avLst>
                    <a:gd name="adj" fmla="val 50000"/>
                  </a:avLst>
                </a:prstGeom>
                <a:gradFill rotWithShape="0">
                  <a:gsLst>
                    <a:gs pos="0">
                      <a:srgbClr val="004890">
                        <a:gamma/>
                        <a:tint val="72549"/>
                        <a:invGamma/>
                      </a:srgbClr>
                    </a:gs>
                    <a:gs pos="50000">
                      <a:srgbClr val="004890"/>
                    </a:gs>
                    <a:gs pos="100000">
                      <a:srgbClr val="004890">
                        <a:gamma/>
                        <a:tint val="72549"/>
                        <a:invGamma/>
                      </a:srgbClr>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 name="AutoShape 111"/>
                <p:cNvSpPr>
                  <a:spLocks noChangeArrowheads="1"/>
                </p:cNvSpPr>
                <p:nvPr/>
              </p:nvSpPr>
              <p:spPr bwMode="gray">
                <a:xfrm>
                  <a:off x="829" y="1296"/>
                  <a:ext cx="4391" cy="432"/>
                </a:xfrm>
                <a:prstGeom prst="roundRect">
                  <a:avLst>
                    <a:gd name="adj" fmla="val 50000"/>
                  </a:avLst>
                </a:prstGeom>
                <a:gradFill rotWithShape="0">
                  <a:gsLst>
                    <a:gs pos="0">
                      <a:srgbClr val="0099FF"/>
                    </a:gs>
                    <a:gs pos="50000">
                      <a:srgbClr val="0099FF">
                        <a:gamma/>
                        <a:tint val="62353"/>
                        <a:invGamma/>
                      </a:srgbClr>
                    </a:gs>
                    <a:gs pos="100000">
                      <a:srgbClr val="0099FF"/>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44" name="Line 112"/>
              <p:cNvSpPr>
                <a:spLocks noChangeShapeType="1"/>
              </p:cNvSpPr>
              <p:nvPr/>
            </p:nvSpPr>
            <p:spPr bwMode="gray">
              <a:xfrm>
                <a:off x="672" y="1920"/>
                <a:ext cx="384" cy="0"/>
              </a:xfrm>
              <a:prstGeom prst="line">
                <a:avLst/>
              </a:prstGeom>
              <a:noFill/>
              <a:ln w="2857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 name="Line 113"/>
              <p:cNvSpPr>
                <a:spLocks noChangeShapeType="1"/>
              </p:cNvSpPr>
              <p:nvPr/>
            </p:nvSpPr>
            <p:spPr bwMode="gray">
              <a:xfrm>
                <a:off x="4896" y="1920"/>
                <a:ext cx="384" cy="0"/>
              </a:xfrm>
              <a:prstGeom prst="line">
                <a:avLst/>
              </a:prstGeom>
              <a:noFill/>
              <a:ln w="2857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42" name="Rectangle 114"/>
            <p:cNvSpPr>
              <a:spLocks noChangeArrowheads="1"/>
            </p:cNvSpPr>
            <p:nvPr/>
          </p:nvSpPr>
          <p:spPr bwMode="gray">
            <a:xfrm>
              <a:off x="1943" y="1706"/>
              <a:ext cx="173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a:solidFill>
                    <a:srgbClr val="000000"/>
                  </a:solidFill>
                  <a:latin typeface="Verdana" pitchFamily="34" charset="0"/>
                </a:rPr>
                <a:t>Click to add Title</a:t>
              </a:r>
            </a:p>
          </p:txBody>
        </p:sp>
      </p:gr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3317" y="1001802"/>
            <a:ext cx="6885637" cy="55428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951759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3600" dirty="0"/>
              <a:t>2. Составьте план  сочинения по критериям оценивания </a:t>
            </a:r>
          </a:p>
        </p:txBody>
      </p:sp>
      <p:sp>
        <p:nvSpPr>
          <p:cNvPr id="3" name="TextBox 2"/>
          <p:cNvSpPr txBox="1"/>
          <p:nvPr/>
        </p:nvSpPr>
        <p:spPr>
          <a:xfrm>
            <a:off x="2188028" y="1382484"/>
            <a:ext cx="4659085" cy="5570756"/>
          </a:xfrm>
          <a:prstGeom prst="rect">
            <a:avLst/>
          </a:prstGeom>
          <a:noFill/>
        </p:spPr>
        <p:txBody>
          <a:bodyPr wrap="square" rtlCol="0">
            <a:spAutoFit/>
          </a:bodyPr>
          <a:lstStyle/>
          <a:p>
            <a:pPr marL="342900" indent="-342900">
              <a:buAutoNum type="arabicPeriod"/>
            </a:pPr>
            <a:r>
              <a:rPr lang="ru-RU" sz="2000" b="1" dirty="0" smtClean="0">
                <a:solidFill>
                  <a:srgbClr val="002060"/>
                </a:solidFill>
                <a:latin typeface="Times New Roman" panose="02020603050405020304" pitchFamily="18" charset="0"/>
                <a:cs typeface="Times New Roman" panose="02020603050405020304" pitchFamily="18" charset="0"/>
              </a:rPr>
              <a:t>Формулировка проблемы исходного текста</a:t>
            </a:r>
          </a:p>
          <a:p>
            <a:r>
              <a:rPr lang="ru-RU" sz="2000" b="1" dirty="0" smtClean="0">
                <a:solidFill>
                  <a:srgbClr val="002060"/>
                </a:solidFill>
                <a:latin typeface="Times New Roman" panose="02020603050405020304" pitchFamily="18" charset="0"/>
                <a:cs typeface="Times New Roman" panose="02020603050405020304" pitchFamily="18" charset="0"/>
              </a:rPr>
              <a:t>2. Комментарий к проблеме с порой на текст:</a:t>
            </a:r>
            <a:endParaRPr lang="ru-RU" sz="2000" b="1" dirty="0">
              <a:solidFill>
                <a:srgbClr val="002060"/>
              </a:solidFill>
              <a:latin typeface="Times New Roman" panose="02020603050405020304" pitchFamily="18" charset="0"/>
              <a:cs typeface="Times New Roman" panose="02020603050405020304" pitchFamily="18" charset="0"/>
            </a:endParaRPr>
          </a:p>
          <a:p>
            <a:r>
              <a:rPr lang="ru-RU" sz="2000" b="1" dirty="0">
                <a:solidFill>
                  <a:srgbClr val="002060"/>
                </a:solidFill>
                <a:latin typeface="Times New Roman" panose="02020603050405020304" pitchFamily="18" charset="0"/>
                <a:cs typeface="Times New Roman" panose="02020603050405020304" pitchFamily="18" charset="0"/>
              </a:rPr>
              <a:t>Первый пример-иллюстрация из текста.</a:t>
            </a:r>
            <a:br>
              <a:rPr lang="ru-RU" sz="2000" b="1" dirty="0">
                <a:solidFill>
                  <a:srgbClr val="002060"/>
                </a:solidFill>
                <a:latin typeface="Times New Roman" panose="02020603050405020304" pitchFamily="18" charset="0"/>
                <a:cs typeface="Times New Roman" panose="02020603050405020304" pitchFamily="18" charset="0"/>
              </a:rPr>
            </a:br>
            <a:r>
              <a:rPr lang="ru-RU" sz="2000" b="1" dirty="0">
                <a:solidFill>
                  <a:srgbClr val="002060"/>
                </a:solidFill>
                <a:latin typeface="Times New Roman" panose="02020603050405020304" pitchFamily="18" charset="0"/>
                <a:cs typeface="Times New Roman" panose="02020603050405020304" pitchFamily="18" charset="0"/>
              </a:rPr>
              <a:t>Пояснение к примеру.</a:t>
            </a:r>
            <a:br>
              <a:rPr lang="ru-RU" sz="2000" b="1" dirty="0">
                <a:solidFill>
                  <a:srgbClr val="002060"/>
                </a:solidFill>
                <a:latin typeface="Times New Roman" panose="02020603050405020304" pitchFamily="18" charset="0"/>
                <a:cs typeface="Times New Roman" panose="02020603050405020304" pitchFamily="18" charset="0"/>
              </a:rPr>
            </a:br>
            <a:r>
              <a:rPr lang="ru-RU" sz="2000" b="1" dirty="0">
                <a:solidFill>
                  <a:srgbClr val="002060"/>
                </a:solidFill>
                <a:latin typeface="Times New Roman" panose="02020603050405020304" pitchFamily="18" charset="0"/>
                <a:cs typeface="Times New Roman" panose="02020603050405020304" pitchFamily="18" charset="0"/>
              </a:rPr>
              <a:t>Связка между примерами.</a:t>
            </a:r>
            <a:br>
              <a:rPr lang="ru-RU" sz="2000" b="1" dirty="0">
                <a:solidFill>
                  <a:srgbClr val="002060"/>
                </a:solidFill>
                <a:latin typeface="Times New Roman" panose="02020603050405020304" pitchFamily="18" charset="0"/>
                <a:cs typeface="Times New Roman" panose="02020603050405020304" pitchFamily="18" charset="0"/>
              </a:rPr>
            </a:br>
            <a:r>
              <a:rPr lang="ru-RU" sz="2000" b="1" dirty="0">
                <a:solidFill>
                  <a:srgbClr val="002060"/>
                </a:solidFill>
                <a:latin typeface="Times New Roman" panose="02020603050405020304" pitchFamily="18" charset="0"/>
                <a:cs typeface="Times New Roman" panose="02020603050405020304" pitchFamily="18" charset="0"/>
              </a:rPr>
              <a:t>Второй пример-иллюстрация из текста.</a:t>
            </a:r>
            <a:br>
              <a:rPr lang="ru-RU" sz="2000" b="1" dirty="0">
                <a:solidFill>
                  <a:srgbClr val="002060"/>
                </a:solidFill>
                <a:latin typeface="Times New Roman" panose="02020603050405020304" pitchFamily="18" charset="0"/>
                <a:cs typeface="Times New Roman" panose="02020603050405020304" pitchFamily="18" charset="0"/>
              </a:rPr>
            </a:br>
            <a:r>
              <a:rPr lang="ru-RU" sz="2000" b="1" dirty="0">
                <a:solidFill>
                  <a:srgbClr val="002060"/>
                </a:solidFill>
                <a:latin typeface="Times New Roman" panose="02020603050405020304" pitchFamily="18" charset="0"/>
                <a:cs typeface="Times New Roman" panose="02020603050405020304" pitchFamily="18" charset="0"/>
              </a:rPr>
              <a:t>Пояснение к примеру</a:t>
            </a:r>
            <a:r>
              <a:rPr lang="ru-RU" sz="2000" b="1" dirty="0" smtClean="0">
                <a:solidFill>
                  <a:srgbClr val="002060"/>
                </a:solidFill>
                <a:latin typeface="Times New Roman" panose="02020603050405020304" pitchFamily="18" charset="0"/>
                <a:cs typeface="Times New Roman" panose="02020603050405020304" pitchFamily="18" charset="0"/>
              </a:rPr>
              <a:t>.</a:t>
            </a:r>
          </a:p>
          <a:p>
            <a:r>
              <a:rPr lang="ru-RU" sz="2000" b="1" dirty="0" smtClean="0">
                <a:solidFill>
                  <a:srgbClr val="002060"/>
                </a:solidFill>
                <a:latin typeface="Times New Roman" panose="02020603050405020304" pitchFamily="18" charset="0"/>
                <a:cs typeface="Times New Roman" panose="02020603050405020304" pitchFamily="18" charset="0"/>
              </a:rPr>
              <a:t>3</a:t>
            </a:r>
            <a:r>
              <a:rPr lang="ru-RU" sz="2000" b="1" dirty="0">
                <a:solidFill>
                  <a:srgbClr val="002060"/>
                </a:solidFill>
                <a:latin typeface="Times New Roman" panose="02020603050405020304" pitchFamily="18" charset="0"/>
                <a:cs typeface="Times New Roman" panose="02020603050405020304" pitchFamily="18" charset="0"/>
              </a:rPr>
              <a:t>. Позиция автора</a:t>
            </a:r>
          </a:p>
          <a:p>
            <a:r>
              <a:rPr lang="ru-RU" sz="2000" b="1" dirty="0">
                <a:solidFill>
                  <a:srgbClr val="002060"/>
                </a:solidFill>
                <a:latin typeface="Times New Roman" panose="02020603050405020304" pitchFamily="18" charset="0"/>
                <a:cs typeface="Times New Roman" panose="02020603050405020304" pitchFamily="18" charset="0"/>
              </a:rPr>
              <a:t>4. Своя позиция (согласие, несогласие с автором текста) + аргументация своей позиции.</a:t>
            </a:r>
          </a:p>
          <a:p>
            <a:r>
              <a:rPr lang="ru-RU" sz="2000" b="1" dirty="0">
                <a:solidFill>
                  <a:srgbClr val="002060"/>
                </a:solidFill>
                <a:latin typeface="Times New Roman" panose="02020603050405020304" pitchFamily="18" charset="0"/>
                <a:cs typeface="Times New Roman" panose="02020603050405020304" pitchFamily="18" charset="0"/>
              </a:rPr>
              <a:t>5. Заключение</a:t>
            </a:r>
          </a:p>
          <a:p>
            <a:pPr marL="342900" indent="-342900">
              <a:buAutoNum type="arabicPeriod"/>
            </a:pPr>
            <a:endParaRPr lang="ru-RU" dirty="0" smtClean="0">
              <a:solidFill>
                <a:schemeClr val="tx2">
                  <a:lumMod val="75000"/>
                </a:schemeClr>
              </a:solidFill>
              <a:latin typeface="Times New Roman" panose="02020603050405020304" pitchFamily="18" charset="0"/>
              <a:cs typeface="Times New Roman" panose="02020603050405020304" pitchFamily="18" charset="0"/>
            </a:endParaRPr>
          </a:p>
          <a:p>
            <a:pPr marL="342900" indent="-342900">
              <a:buAutoNum type="arabicPeriod"/>
            </a:pPr>
            <a:endParaRPr lang="ru-RU" dirty="0">
              <a:solidFill>
                <a:schemeClr val="tx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701941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3600" dirty="0" smtClean="0"/>
              <a:t>3. Прочтите выразительно исходный текст</a:t>
            </a:r>
            <a:endParaRPr lang="ru-RU" sz="3600" dirty="0"/>
          </a:p>
        </p:txBody>
      </p:sp>
      <p:sp>
        <p:nvSpPr>
          <p:cNvPr id="3" name="Объект 2"/>
          <p:cNvSpPr>
            <a:spLocks noGrp="1"/>
          </p:cNvSpPr>
          <p:nvPr>
            <p:ph idx="1"/>
          </p:nvPr>
        </p:nvSpPr>
        <p:spPr>
          <a:xfrm>
            <a:off x="293914" y="1208314"/>
            <a:ext cx="8469086" cy="5453743"/>
          </a:xfrm>
        </p:spPr>
        <p:txBody>
          <a:bodyPr>
            <a:normAutofit fontScale="32500" lnSpcReduction="20000"/>
          </a:bodyPr>
          <a:lstStyle/>
          <a:p>
            <a:pPr marL="0" indent="0">
              <a:buNone/>
            </a:pPr>
            <a:endParaRPr lang="ru-RU" sz="1800" b="1" i="1" dirty="0"/>
          </a:p>
          <a:p>
            <a:pPr marL="0" indent="0">
              <a:buNone/>
            </a:pPr>
            <a:r>
              <a:rPr lang="ru-RU" sz="4900" b="1" dirty="0"/>
              <a:t>(1)В купе поезда, куда я вошёл с опозданием, человек с одной рукой, судя по возрасту, инвалид войны, надевал миловидной, молодящейся даме мягкие тапочки с розочками-аппликациями на носках.</a:t>
            </a:r>
          </a:p>
          <a:p>
            <a:pPr marL="0" indent="0">
              <a:buNone/>
            </a:pPr>
            <a:r>
              <a:rPr lang="ru-RU" sz="4900" b="1" dirty="0"/>
              <a:t>(2)Обутая и ободрённая, дама ушла в коридор, скучая, смотрела в окно.</a:t>
            </a:r>
          </a:p>
          <a:p>
            <a:pPr marL="0" indent="0">
              <a:buNone/>
            </a:pPr>
            <a:r>
              <a:rPr lang="ru-RU" sz="4900" b="1" dirty="0"/>
              <a:t>(3)Инвалид принялся заправлять постели.</a:t>
            </a:r>
          </a:p>
          <a:p>
            <a:pPr marL="0" indent="0">
              <a:buNone/>
            </a:pPr>
            <a:r>
              <a:rPr lang="ru-RU" sz="4900" b="1" dirty="0"/>
              <a:t>(4)Ничего не скажешь, делал он эту работу одной рукой довольно ловко, хотя и не очень споро, - привык, видать, заниматься домашними делами. (5)Но одна рука есть одна рука, и он устал изрядно, пока заправил две постели.</a:t>
            </a:r>
          </a:p>
          <a:p>
            <a:pPr marL="0" indent="0">
              <a:buNone/>
            </a:pPr>
            <a:r>
              <a:rPr lang="ru-RU" sz="4900" b="1" dirty="0"/>
              <a:t>(6) - </a:t>
            </a:r>
            <a:r>
              <a:rPr lang="ru-RU" sz="4900" b="1" dirty="0" err="1"/>
              <a:t>Мурочка</a:t>
            </a:r>
            <a:r>
              <a:rPr lang="ru-RU" sz="4900" b="1" dirty="0"/>
              <a:t>! (7)Всё в порядке, - известил он даму и присел к столику.</a:t>
            </a:r>
          </a:p>
          <a:p>
            <a:pPr marL="0" indent="0">
              <a:buNone/>
            </a:pPr>
            <a:r>
              <a:rPr lang="ru-RU" sz="4900" b="1" dirty="0"/>
              <a:t>(8)Дама вошла в купе, пальчиком подправила не совсем ловко заделанную под матрац простыню и победительно взглянула на меня: «Вот как он меня любит!»</a:t>
            </a:r>
          </a:p>
          <a:p>
            <a:pPr marL="0" indent="0">
              <a:buNone/>
            </a:pPr>
            <a:r>
              <a:rPr lang="ru-RU" sz="4900" b="1" dirty="0"/>
              <a:t>(9)Инвалид по-собачьи преданно перехватил её взгляд.</a:t>
            </a:r>
          </a:p>
          <a:p>
            <a:pPr marL="0" indent="0">
              <a:buNone/>
            </a:pPr>
            <a:r>
              <a:rPr lang="ru-RU" sz="4900" b="1" dirty="0"/>
              <a:t>(10)Потом они препирались насчёт нижнего места, и дама снисходительно уступила:</a:t>
            </a:r>
          </a:p>
          <a:p>
            <a:pPr marL="0" indent="0">
              <a:buNone/>
            </a:pPr>
            <a:r>
              <a:rPr lang="ru-RU" sz="4900" b="1" dirty="0"/>
              <a:t>(11)- Ну, хорошо, хорошо! - (12)Поцеловала усталого спутника, мужа, как выяснилось потом, пожелала ему спокойной ночи и стала устраиваться на нижнем месте.</a:t>
            </a:r>
          </a:p>
          <a:p>
            <a:pPr marL="0" indent="0">
              <a:buNone/>
            </a:pPr>
            <a:r>
              <a:rPr lang="ru-RU" sz="4900" b="1" dirty="0"/>
              <a:t>(13)Сходив в туалет, инвалид попытался молодецки вспрыгнуть на вторую полку - не получилось. (14)Он засмущался, начал извиняться передо мной, спрашивать у </a:t>
            </a:r>
            <a:r>
              <a:rPr lang="ru-RU" sz="4900" b="1" dirty="0" err="1"/>
              <a:t>Мурочки</a:t>
            </a:r>
            <a:r>
              <a:rPr lang="ru-RU" sz="4900" b="1" dirty="0"/>
              <a:t>, не потревожил ли её.</a:t>
            </a:r>
          </a:p>
          <a:p>
            <a:pPr marL="0" indent="0">
              <a:buNone/>
            </a:pPr>
            <a:r>
              <a:rPr lang="ru-RU" sz="4900" b="1" dirty="0"/>
              <a:t>(15)- Да ложись ты, ради Бога, ложись! (16)Что ты возишься? - строго молвила дама, и супруг её снова </a:t>
            </a:r>
            <a:r>
              <a:rPr lang="ru-RU" sz="4900" b="1" dirty="0" err="1"/>
              <a:t>заизвинялся</a:t>
            </a:r>
            <a:r>
              <a:rPr lang="ru-RU" sz="4900" b="1" dirty="0"/>
              <a:t>, заспешил.</a:t>
            </a:r>
          </a:p>
        </p:txBody>
      </p:sp>
    </p:spTree>
    <p:extLst>
      <p:ext uri="{BB962C8B-B14F-4D97-AF65-F5344CB8AC3E}">
        <p14:creationId xmlns:p14="http://schemas.microsoft.com/office/powerpoint/2010/main" val="32366043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29343" y="348343"/>
            <a:ext cx="7391400" cy="2831544"/>
          </a:xfrm>
          <a:prstGeom prst="rect">
            <a:avLst/>
          </a:prstGeom>
        </p:spPr>
        <p:txBody>
          <a:bodyPr wrap="square">
            <a:spAutoFit/>
          </a:bodyPr>
          <a:lstStyle/>
          <a:p>
            <a:r>
              <a:rPr lang="ru-RU" dirty="0"/>
              <a:t> </a:t>
            </a:r>
            <a:r>
              <a:rPr lang="ru-RU" sz="1600" b="1" dirty="0"/>
              <a:t>(17)Дело кончилось тем, что мне пришлось помочь ему взобраться на вторую полку. (18)Поскольку были мы оба фронтовики, то как-то и замяли неловкость, отшутились. (19)Познакомились. (20)Инвалид был известный архитектор, ехал с ответственного совещания, жена его сопровождала, чтобы ему не так трудно было в пути.</a:t>
            </a:r>
          </a:p>
          <a:p>
            <a:r>
              <a:rPr lang="ru-RU" sz="1600" b="1" dirty="0"/>
              <a:t>(21)Долго не мог уснуть архитектор на второй полке, однако шевелиться боялся: не хотел потревожить свою </a:t>
            </a:r>
            <a:r>
              <a:rPr lang="ru-RU" sz="1600" b="1" dirty="0" err="1"/>
              <a:t>Мурочку</a:t>
            </a:r>
            <a:r>
              <a:rPr lang="ru-RU" sz="1600" b="1" dirty="0"/>
              <a:t>. (22)И я подумал, что любовь, конечно, бывает очень разная и, наверное, я её понимаю как-то упрощённо, прямолинейно или уж и вовсе не понимаю. (23)Во всяком разе, такую вот любовь, если это в самом деле любовь, мне постичь было непосильно. </a:t>
            </a:r>
            <a:endParaRPr lang="ru-RU" sz="1600" b="1" dirty="0" smtClean="0"/>
          </a:p>
          <a:p>
            <a:r>
              <a:rPr lang="ru-RU" sz="1600" b="1" dirty="0"/>
              <a:t> </a:t>
            </a:r>
            <a:r>
              <a:rPr lang="ru-RU" sz="1600" b="1" dirty="0" smtClean="0"/>
              <a:t>                                                                                                         (</a:t>
            </a:r>
            <a:r>
              <a:rPr lang="ru-RU" sz="1600" b="1" dirty="0"/>
              <a:t>По В. Астафьеву)</a:t>
            </a:r>
          </a:p>
        </p:txBody>
      </p:sp>
    </p:spTree>
    <p:extLst>
      <p:ext uri="{BB962C8B-B14F-4D97-AF65-F5344CB8AC3E}">
        <p14:creationId xmlns:p14="http://schemas.microsoft.com/office/powerpoint/2010/main" val="9399962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3200" b="1" dirty="0"/>
              <a:t>4</a:t>
            </a:r>
            <a:r>
              <a:rPr lang="ru-RU" sz="3200" b="1" dirty="0" smtClean="0"/>
              <a:t>. </a:t>
            </a:r>
            <a:r>
              <a:rPr lang="ru-RU" sz="3200" b="1" dirty="0"/>
              <a:t>Аналитическая беседа по прочитанному тексту.</a:t>
            </a:r>
            <a:r>
              <a:rPr lang="ru-RU" sz="3200" dirty="0"/>
              <a:t/>
            </a:r>
            <a:br>
              <a:rPr lang="ru-RU" sz="3200" dirty="0"/>
            </a:br>
            <a:endParaRPr lang="ru-RU" sz="3200" dirty="0"/>
          </a:p>
        </p:txBody>
      </p:sp>
      <p:sp>
        <p:nvSpPr>
          <p:cNvPr id="3" name="Объект 2"/>
          <p:cNvSpPr>
            <a:spLocks noGrp="1"/>
          </p:cNvSpPr>
          <p:nvPr>
            <p:ph sz="half" idx="1"/>
          </p:nvPr>
        </p:nvSpPr>
        <p:spPr/>
        <p:txBody>
          <a:bodyPr/>
          <a:lstStyle/>
          <a:p>
            <a:r>
              <a:rPr lang="ru-RU" dirty="0"/>
              <a:t>- Какие чувства вызывает у вас прочитанный текст? </a:t>
            </a:r>
          </a:p>
        </p:txBody>
      </p:sp>
      <p:sp>
        <p:nvSpPr>
          <p:cNvPr id="4" name="Объект 3"/>
          <p:cNvSpPr>
            <a:spLocks noGrp="1"/>
          </p:cNvSpPr>
          <p:nvPr>
            <p:ph sz="half" idx="2"/>
          </p:nvPr>
        </p:nvSpPr>
        <p:spPr>
          <a:xfrm>
            <a:off x="3984171" y="1825625"/>
            <a:ext cx="4531179" cy="4351338"/>
          </a:xfrm>
        </p:spPr>
        <p:txBody>
          <a:bodyPr>
            <a:normAutofit/>
          </a:bodyPr>
          <a:lstStyle/>
          <a:p>
            <a:endParaRPr lang="ru-RU" sz="1600" dirty="0" smtClean="0"/>
          </a:p>
          <a:p>
            <a:r>
              <a:rPr lang="ru-RU" sz="1600" dirty="0" smtClean="0"/>
              <a:t>  - </a:t>
            </a:r>
            <a:r>
              <a:rPr lang="ru-RU" sz="1600" b="1" dirty="0"/>
              <a:t>удивление, сочувствие:  человек с одной рукой надевает молодящейся  даме тапочки, она не испытывает  даже </a:t>
            </a:r>
            <a:r>
              <a:rPr lang="ru-RU" sz="1600" b="1" dirty="0" smtClean="0"/>
              <a:t>смущения</a:t>
            </a:r>
          </a:p>
          <a:p>
            <a:r>
              <a:rPr lang="ru-RU" sz="1600" b="1" dirty="0"/>
              <a:t>- восхищение «собачьей преданностью», мужеством героя, стремлением утвердить себя как мужчину, а не как инвалида: он уступает место жене на нижней полке, не хочет  показывать свою немощность («шевелиться боялся: не хотел потревожить свою </a:t>
            </a:r>
            <a:r>
              <a:rPr lang="ru-RU" sz="1600" b="1" dirty="0" err="1"/>
              <a:t>Мурочку</a:t>
            </a:r>
            <a:r>
              <a:rPr lang="ru-RU" sz="1600" b="1" dirty="0"/>
              <a:t>»). </a:t>
            </a:r>
          </a:p>
        </p:txBody>
      </p:sp>
    </p:spTree>
    <p:extLst>
      <p:ext uri="{BB962C8B-B14F-4D97-AF65-F5344CB8AC3E}">
        <p14:creationId xmlns:p14="http://schemas.microsoft.com/office/powerpoint/2010/main" val="4210194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400" dirty="0" smtClean="0"/>
              <a:t>5. </a:t>
            </a:r>
            <a:r>
              <a:rPr lang="ru-RU" sz="2400" dirty="0"/>
              <a:t>Назовите  героев рассказа. Опишите их, используя лексические средства из рассказа</a:t>
            </a:r>
          </a:p>
        </p:txBody>
      </p:sp>
      <p:sp>
        <p:nvSpPr>
          <p:cNvPr id="3" name="Объект 2"/>
          <p:cNvSpPr>
            <a:spLocks noGrp="1"/>
          </p:cNvSpPr>
          <p:nvPr>
            <p:ph sz="half" idx="1"/>
          </p:nvPr>
        </p:nvSpPr>
        <p:spPr/>
        <p:txBody>
          <a:bodyPr/>
          <a:lstStyle/>
          <a:p>
            <a:pPr marL="0" indent="0">
              <a:buNone/>
            </a:pPr>
            <a:r>
              <a:rPr lang="ru-RU" dirty="0" err="1" smtClean="0"/>
              <a:t>Мурочка</a:t>
            </a:r>
            <a:endParaRPr lang="ru-RU" dirty="0" smtClean="0"/>
          </a:p>
          <a:p>
            <a:r>
              <a:rPr lang="ru-RU" dirty="0"/>
              <a:t>«Миловидная, молодящаяся дама</a:t>
            </a:r>
            <a:r>
              <a:rPr lang="ru-RU" dirty="0" smtClean="0"/>
              <a:t>»</a:t>
            </a:r>
          </a:p>
          <a:p>
            <a:r>
              <a:rPr lang="ru-RU" dirty="0"/>
              <a:t>«ободрённая</a:t>
            </a:r>
            <a:r>
              <a:rPr lang="ru-RU" dirty="0" smtClean="0"/>
              <a:t>»</a:t>
            </a:r>
          </a:p>
          <a:p>
            <a:r>
              <a:rPr lang="ru-RU" dirty="0"/>
              <a:t>«победительно взглянула»</a:t>
            </a:r>
          </a:p>
        </p:txBody>
      </p:sp>
      <p:sp>
        <p:nvSpPr>
          <p:cNvPr id="4" name="Объект 3"/>
          <p:cNvSpPr>
            <a:spLocks noGrp="1"/>
          </p:cNvSpPr>
          <p:nvPr>
            <p:ph sz="half" idx="2"/>
          </p:nvPr>
        </p:nvSpPr>
        <p:spPr/>
        <p:txBody>
          <a:bodyPr/>
          <a:lstStyle/>
          <a:p>
            <a:pPr marL="0" indent="0">
              <a:buNone/>
            </a:pPr>
            <a:r>
              <a:rPr lang="ru-RU" dirty="0" smtClean="0"/>
              <a:t>Архитектор-инвалид</a:t>
            </a:r>
          </a:p>
          <a:p>
            <a:r>
              <a:rPr lang="ru-RU" sz="2000" b="1" dirty="0"/>
              <a:t>« он  устал изрядно, пока заправил две постели</a:t>
            </a:r>
            <a:r>
              <a:rPr lang="ru-RU" sz="2000" b="1" dirty="0" smtClean="0"/>
              <a:t>»</a:t>
            </a:r>
          </a:p>
          <a:p>
            <a:r>
              <a:rPr lang="ru-RU" sz="2000" b="1" dirty="0"/>
              <a:t>«по-собачьи преданно перехватил её взгляд</a:t>
            </a:r>
            <a:r>
              <a:rPr lang="ru-RU" sz="2000" b="1" dirty="0" smtClean="0"/>
              <a:t>»</a:t>
            </a:r>
          </a:p>
          <a:p>
            <a:r>
              <a:rPr lang="ru-RU" sz="2000" b="1" dirty="0"/>
              <a:t>«супруг … снова </a:t>
            </a:r>
            <a:r>
              <a:rPr lang="ru-RU" sz="2000" b="1" dirty="0" err="1"/>
              <a:t>заизвинялся</a:t>
            </a:r>
            <a:r>
              <a:rPr lang="ru-RU" sz="2000" b="1" dirty="0"/>
              <a:t>, заспешил</a:t>
            </a:r>
            <a:r>
              <a:rPr lang="ru-RU" sz="2000" b="1" dirty="0" smtClean="0"/>
              <a:t>»</a:t>
            </a:r>
          </a:p>
          <a:p>
            <a:r>
              <a:rPr lang="ru-RU" sz="2000" b="1" dirty="0"/>
              <a:t>«шевелиться боялся: не хотел потревожить свою </a:t>
            </a:r>
            <a:r>
              <a:rPr lang="ru-RU" sz="2000" b="1" dirty="0" err="1"/>
              <a:t>Мурочку</a:t>
            </a:r>
            <a:r>
              <a:rPr lang="ru-RU" sz="2000" b="1" dirty="0"/>
              <a:t>»</a:t>
            </a:r>
          </a:p>
        </p:txBody>
      </p:sp>
    </p:spTree>
    <p:extLst>
      <p:ext uri="{BB962C8B-B14F-4D97-AF65-F5344CB8AC3E}">
        <p14:creationId xmlns:p14="http://schemas.microsoft.com/office/powerpoint/2010/main" val="793820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Effect transition="in" filter="fade">
                                      <p:cBhvr>
                                        <p:cTn id="27" dur="500"/>
                                        <p:tgtEl>
                                          <p:spTgt spid="4">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
                                            <p:txEl>
                                              <p:pRg st="1" end="1"/>
                                            </p:txEl>
                                          </p:spTgt>
                                        </p:tgtEl>
                                        <p:attrNameLst>
                                          <p:attrName>style.visibility</p:attrName>
                                        </p:attrNameLst>
                                      </p:cBhvr>
                                      <p:to>
                                        <p:strVal val="visible"/>
                                      </p:to>
                                    </p:set>
                                    <p:animEffect transition="in" filter="fade">
                                      <p:cBhvr>
                                        <p:cTn id="32" dur="500"/>
                                        <p:tgtEl>
                                          <p:spTgt spid="4">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
                                            <p:txEl>
                                              <p:pRg st="2" end="2"/>
                                            </p:txEl>
                                          </p:spTgt>
                                        </p:tgtEl>
                                        <p:attrNameLst>
                                          <p:attrName>style.visibility</p:attrName>
                                        </p:attrNameLst>
                                      </p:cBhvr>
                                      <p:to>
                                        <p:strVal val="visible"/>
                                      </p:to>
                                    </p:set>
                                    <p:animEffect transition="in" filter="fade">
                                      <p:cBhvr>
                                        <p:cTn id="37" dur="500"/>
                                        <p:tgtEl>
                                          <p:spTgt spid="4">
                                            <p:txEl>
                                              <p:pRg st="2" end="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
                                            <p:txEl>
                                              <p:pRg st="3" end="3"/>
                                            </p:txEl>
                                          </p:spTgt>
                                        </p:tgtEl>
                                        <p:attrNameLst>
                                          <p:attrName>style.visibility</p:attrName>
                                        </p:attrNameLst>
                                      </p:cBhvr>
                                      <p:to>
                                        <p:strVal val="visible"/>
                                      </p:to>
                                    </p:set>
                                    <p:animEffect transition="in" filter="fade">
                                      <p:cBhvr>
                                        <p:cTn id="42" dur="500"/>
                                        <p:tgtEl>
                                          <p:spTgt spid="4">
                                            <p:txEl>
                                              <p:pRg st="3" end="3"/>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
                                            <p:txEl>
                                              <p:pRg st="4" end="4"/>
                                            </p:txEl>
                                          </p:spTgt>
                                        </p:tgtEl>
                                        <p:attrNameLst>
                                          <p:attrName>style.visibility</p:attrName>
                                        </p:attrNameLst>
                                      </p:cBhvr>
                                      <p:to>
                                        <p:strVal val="visible"/>
                                      </p:to>
                                    </p:set>
                                    <p:animEffect transition="in" filter="fade">
                                      <p:cBhvr>
                                        <p:cTn id="47"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200" dirty="0" smtClean="0"/>
              <a:t>6.Прочитайте </a:t>
            </a:r>
            <a:r>
              <a:rPr lang="ru-RU" sz="3200" dirty="0"/>
              <a:t>строки из стихотворений разных поэтов: </a:t>
            </a:r>
          </a:p>
        </p:txBody>
      </p:sp>
      <p:sp>
        <p:nvSpPr>
          <p:cNvPr id="3" name="Прямоугольник 2"/>
          <p:cNvSpPr/>
          <p:nvPr/>
        </p:nvSpPr>
        <p:spPr>
          <a:xfrm>
            <a:off x="1415143" y="1709056"/>
            <a:ext cx="6172200" cy="3046988"/>
          </a:xfrm>
          <a:prstGeom prst="rect">
            <a:avLst/>
          </a:prstGeom>
        </p:spPr>
        <p:txBody>
          <a:bodyPr wrap="square">
            <a:spAutoFit/>
          </a:bodyPr>
          <a:lstStyle/>
          <a:p>
            <a:r>
              <a:rPr lang="ru-RU" sz="2800" i="1" dirty="0">
                <a:latin typeface="Times New Roman"/>
                <a:ea typeface="Times New Roman"/>
              </a:rPr>
              <a:t>Любовь - она бывает разной. </a:t>
            </a:r>
            <a:br>
              <a:rPr lang="ru-RU" sz="2800" i="1" dirty="0">
                <a:latin typeface="Times New Roman"/>
                <a:ea typeface="Times New Roman"/>
              </a:rPr>
            </a:br>
            <a:r>
              <a:rPr lang="ru-RU" sz="2800" i="1" dirty="0">
                <a:latin typeface="Times New Roman"/>
                <a:ea typeface="Times New Roman"/>
              </a:rPr>
              <a:t>Бывает отблеском на льду.</a:t>
            </a:r>
            <a:br>
              <a:rPr lang="ru-RU" sz="2800" i="1" dirty="0">
                <a:latin typeface="Times New Roman"/>
                <a:ea typeface="Times New Roman"/>
              </a:rPr>
            </a:br>
            <a:r>
              <a:rPr lang="ru-RU" sz="2800" i="1" dirty="0">
                <a:latin typeface="Times New Roman"/>
                <a:ea typeface="Times New Roman"/>
              </a:rPr>
              <a:t>Бывает болью неотвязной,</a:t>
            </a:r>
            <a:br>
              <a:rPr lang="ru-RU" sz="2800" i="1" dirty="0">
                <a:latin typeface="Times New Roman"/>
                <a:ea typeface="Times New Roman"/>
              </a:rPr>
            </a:br>
            <a:r>
              <a:rPr lang="ru-RU" sz="2800" i="1" dirty="0">
                <a:latin typeface="Times New Roman"/>
                <a:ea typeface="Times New Roman"/>
              </a:rPr>
              <a:t>Бывает яблоней в цвету.</a:t>
            </a:r>
            <a:br>
              <a:rPr lang="ru-RU" sz="2800" i="1" dirty="0">
                <a:latin typeface="Times New Roman"/>
                <a:ea typeface="Times New Roman"/>
              </a:rPr>
            </a:br>
            <a:r>
              <a:rPr lang="ru-RU" sz="2800" i="1" dirty="0">
                <a:latin typeface="Times New Roman"/>
                <a:ea typeface="Times New Roman"/>
              </a:rPr>
              <a:t>Бывает вихрем и полетом.</a:t>
            </a:r>
            <a:br>
              <a:rPr lang="ru-RU" sz="2800" i="1" dirty="0">
                <a:latin typeface="Times New Roman"/>
                <a:ea typeface="Times New Roman"/>
              </a:rPr>
            </a:br>
            <a:r>
              <a:rPr lang="ru-RU" sz="2800" i="1" dirty="0">
                <a:latin typeface="Times New Roman"/>
                <a:ea typeface="Times New Roman"/>
              </a:rPr>
              <a:t>Бывает цепью и тюрьмой...</a:t>
            </a:r>
            <a:r>
              <a:rPr lang="ru-RU" sz="2800" dirty="0">
                <a:latin typeface="Times New Roman"/>
                <a:ea typeface="Times New Roman"/>
              </a:rPr>
              <a:t> </a:t>
            </a:r>
            <a:endParaRPr lang="ru-RU" sz="2800" dirty="0" smtClean="0">
              <a:latin typeface="Times New Roman"/>
              <a:ea typeface="Times New Roman"/>
            </a:endParaRPr>
          </a:p>
          <a:p>
            <a:r>
              <a:rPr lang="ru-RU" sz="2400" dirty="0">
                <a:latin typeface="Times New Roman"/>
                <a:ea typeface="Times New Roman"/>
              </a:rPr>
              <a:t> </a:t>
            </a:r>
            <a:r>
              <a:rPr lang="ru-RU" sz="2400" dirty="0" smtClean="0">
                <a:latin typeface="Times New Roman"/>
                <a:ea typeface="Times New Roman"/>
              </a:rPr>
              <a:t>                                               (</a:t>
            </a:r>
            <a:r>
              <a:rPr lang="ru-RU" sz="2400" dirty="0" err="1">
                <a:latin typeface="Times New Roman"/>
                <a:ea typeface="Times New Roman"/>
              </a:rPr>
              <a:t>О.Высотская</a:t>
            </a:r>
            <a:r>
              <a:rPr lang="ru-RU" sz="2400" dirty="0">
                <a:latin typeface="Times New Roman"/>
                <a:ea typeface="Times New Roman"/>
              </a:rPr>
              <a:t>)</a:t>
            </a:r>
            <a:endParaRPr lang="ru-RU" sz="2400" dirty="0"/>
          </a:p>
        </p:txBody>
      </p:sp>
    </p:spTree>
    <p:extLst>
      <p:ext uri="{BB962C8B-B14F-4D97-AF65-F5344CB8AC3E}">
        <p14:creationId xmlns:p14="http://schemas.microsoft.com/office/powerpoint/2010/main" val="139243751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693</TotalTime>
  <Words>1660</Words>
  <Application>Microsoft Office PowerPoint</Application>
  <PresentationFormat>Экран (4:3)</PresentationFormat>
  <Paragraphs>119</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Office Theme</vt:lpstr>
      <vt:lpstr>Презентация PowerPoint</vt:lpstr>
      <vt:lpstr>      Сформулируем цели и задачи урока</vt:lpstr>
      <vt:lpstr>1. Проанализируйте таблицу </vt:lpstr>
      <vt:lpstr>2. Составьте план  сочинения по критериям оценивания </vt:lpstr>
      <vt:lpstr>3. Прочтите выразительно исходный текст</vt:lpstr>
      <vt:lpstr>Презентация PowerPoint</vt:lpstr>
      <vt:lpstr>4. Аналитическая беседа по прочитанному тексту. </vt:lpstr>
      <vt:lpstr>5. Назовите  героев рассказа. Опишите их, используя лексические средства из рассказа</vt:lpstr>
      <vt:lpstr>6.Прочитайте строки из стихотворений разных поэтов: </vt:lpstr>
      <vt:lpstr>Презентация PowerPoint</vt:lpstr>
      <vt:lpstr>Презентация PowerPoint</vt:lpstr>
      <vt:lpstr> Какая мысль объединяет эти строки разных поэтов?</vt:lpstr>
      <vt:lpstr>  Нужна ли человеку такая любовь? </vt:lpstr>
      <vt:lpstr> Какие    высказывания,  на ваш взгляд, наиболее точно отражают позицию В.Астафьева, его концепцию любви?</vt:lpstr>
      <vt:lpstr>7. Проанализируйте ученические сочинения,  написанные на основе анализа исходного текста. Определите, какие структурные части в них отсутствуют. Проверьте соблюдение абзацного членения. Что, на ваш взгляд, удалось авторам сочинений, а что требует доработки?</vt:lpstr>
      <vt:lpstr>Презентация PowerPoint</vt:lpstr>
      <vt:lpstr>Презентация PowerPoint</vt:lpstr>
      <vt:lpstr>Презентация PowerPoint</vt:lpstr>
      <vt:lpstr>Презентация результата.  Комментарии учащихся</vt:lpstr>
      <vt:lpstr>8. Подведение итогов занятия:</vt:lpstr>
      <vt:lpstr>Задания для работы дома:</vt:lpstr>
    </vt:vector>
  </TitlesOfParts>
  <Company>PJSC "New Engineering Technologies"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creator>Markasian, Pavel (KIEVH)</dc:creator>
  <cp:lastModifiedBy>User</cp:lastModifiedBy>
  <cp:revision>107</cp:revision>
  <dcterms:created xsi:type="dcterms:W3CDTF">2016-11-18T14:12:19Z</dcterms:created>
  <dcterms:modified xsi:type="dcterms:W3CDTF">2020-08-02T20:33:01Z</dcterms:modified>
</cp:coreProperties>
</file>