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8" r:id="rId1"/>
  </p:sldMasterIdLst>
  <p:handoutMasterIdLst>
    <p:handoutMasterId r:id="rId21"/>
  </p:handoutMasterIdLst>
  <p:sldIdLst>
    <p:sldId id="257" r:id="rId2"/>
    <p:sldId id="258" r:id="rId3"/>
    <p:sldId id="259" r:id="rId4"/>
    <p:sldId id="260" r:id="rId5"/>
    <p:sldId id="261" r:id="rId6"/>
    <p:sldId id="284" r:id="rId7"/>
    <p:sldId id="285" r:id="rId8"/>
    <p:sldId id="262" r:id="rId9"/>
    <p:sldId id="277" r:id="rId10"/>
    <p:sldId id="263" r:id="rId11"/>
    <p:sldId id="272" r:id="rId12"/>
    <p:sldId id="273" r:id="rId13"/>
    <p:sldId id="274" r:id="rId14"/>
    <p:sldId id="275" r:id="rId15"/>
    <p:sldId id="276" r:id="rId16"/>
    <p:sldId id="278" r:id="rId17"/>
    <p:sldId id="282" r:id="rId18"/>
    <p:sldId id="281" r:id="rId19"/>
    <p:sldId id="28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4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59D749-2683-4504-9E2D-31693992CD1A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FA385-8ED2-4B85-BDC4-580433CC40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5043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71750" y="142875"/>
            <a:ext cx="6357938" cy="1571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45066123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676400"/>
            <a:ext cx="7315200" cy="7159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97393264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87280982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表格占位符 13"/>
          <p:cNvSpPr>
            <a:spLocks noGrp="1"/>
          </p:cNvSpPr>
          <p:nvPr>
            <p:ph type="tbl" sz="quarter" idx="10"/>
          </p:nvPr>
        </p:nvSpPr>
        <p:spPr>
          <a:xfrm>
            <a:off x="3143239" y="2714625"/>
            <a:ext cx="5572165" cy="285751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таблицы</a:t>
            </a:r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428596" y="428604"/>
            <a:ext cx="2500313" cy="2214563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3143240" y="1428736"/>
            <a:ext cx="5572136" cy="114301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3143250" y="500063"/>
            <a:ext cx="3714750" cy="7858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artArt 占位符 6"/>
          <p:cNvSpPr>
            <a:spLocks noGrp="1"/>
          </p:cNvSpPr>
          <p:nvPr>
            <p:ph type="dgm" sz="quarter" idx="10"/>
          </p:nvPr>
        </p:nvSpPr>
        <p:spPr>
          <a:xfrm>
            <a:off x="3071802" y="571480"/>
            <a:ext cx="5214974" cy="4071966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1"/>
          </p:nvPr>
        </p:nvSpPr>
        <p:spPr>
          <a:xfrm>
            <a:off x="714375" y="571480"/>
            <a:ext cx="2143125" cy="400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3071813" y="4786313"/>
            <a:ext cx="3429000" cy="7858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表占位符 2"/>
          <p:cNvSpPr>
            <a:spLocks noGrp="1"/>
          </p:cNvSpPr>
          <p:nvPr>
            <p:ph type="chart" sz="quarter" idx="10"/>
          </p:nvPr>
        </p:nvSpPr>
        <p:spPr>
          <a:xfrm>
            <a:off x="1785918" y="714356"/>
            <a:ext cx="5572125" cy="414337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диаграммы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00563" y="5000625"/>
            <a:ext cx="2857500" cy="857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标题和内容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00063" y="1143000"/>
            <a:ext cx="8143875" cy="1428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3857620" y="142875"/>
            <a:ext cx="5000630" cy="16430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86835B-8361-4A10-AAE0-031682358C2C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05A268-F928-4271-8453-694A3F9630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162529986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676400"/>
            <a:ext cx="7315200" cy="7159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438400"/>
            <a:ext cx="3581400" cy="4267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438400"/>
            <a:ext cx="3581400" cy="4267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11763563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VID_20181113_110613.mp4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jpeg"/><Relationship Id="rId4" Type="http://schemas.openxmlformats.org/officeDocument/2006/relationships/hyperlink" Target="VID_20181113_110335.mp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&#1072;&#1088;&#1090;%20&#1075;&#1080;&#1084;&#1085;.ppt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zaryadka_dlya_glaz_kosmos.ppt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8.png"/><Relationship Id="rId4" Type="http://schemas.openxmlformats.org/officeDocument/2006/relationships/hyperlink" Target="obloka.ppt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&#1082;&#1086;&#1089;&#1084;&#1086;&#1089;%20&#1085;&#1086;&#1074;&#1072;&#1103;.pptx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&#1050;&#1072;&#1082;&#1091;&#1102;%20&#1087;&#1086;&#1083;&#1100;&#1079;&#1091;%20&#1087;&#1088;&#1080;&#1085;&#1086;&#1089;&#1103;&#1090;%20&#1076;&#1086;&#1084;&#1072;&#1096;&#1085;&#1080;&#1077;%20&#1087;&#1090;&#1080;&#1094;&#1099;.ppt" TargetMode="External"/><Relationship Id="rId5" Type="http://schemas.openxmlformats.org/officeDocument/2006/relationships/image" Target="../media/image7.jpeg"/><Relationship Id="rId4" Type="http://schemas.openxmlformats.org/officeDocument/2006/relationships/hyperlink" Target="&#1042;.&#1057;&#1091;&#1090;&#1077;&#1077;&#1074;%20&#1050;&#1086;&#1088;&#1072;&#1073;&#1083;&#1080;&#1082;.pp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gsawplanet.com/" TargetMode="External"/><Relationship Id="rId2" Type="http://schemas.openxmlformats.org/officeDocument/2006/relationships/hyperlink" Target="http://rebus1.com/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7572428" cy="321471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Использование ЭОР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в профессиональной     деятельности учителя-логопеда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4786322"/>
            <a:ext cx="5114778" cy="138700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 учитель-логопед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высшей категории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МДОУ ЦРР 48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 Удальцова Д.В.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58204" cy="114300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Так же использую электронные пособия, которые демонстрируются на компьютере.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7787208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</a:t>
            </a:r>
            <a:r>
              <a:rPr lang="ru-RU" sz="2200" dirty="0" smtClean="0"/>
              <a:t>Специальные компьютерные игры  («</a:t>
            </a:r>
            <a:r>
              <a:rPr lang="ru-RU" sz="2200" dirty="0" err="1" smtClean="0"/>
              <a:t>Гарфилд</a:t>
            </a:r>
            <a:r>
              <a:rPr lang="ru-RU" sz="2200" dirty="0" smtClean="0"/>
              <a:t> малышам», « </a:t>
            </a:r>
            <a:r>
              <a:rPr lang="ru-RU" sz="2200" dirty="0" err="1" smtClean="0"/>
              <a:t>Гарфилд</a:t>
            </a:r>
            <a:r>
              <a:rPr lang="ru-RU" sz="2200" dirty="0" smtClean="0"/>
              <a:t> первоклассникам», </a:t>
            </a:r>
            <a:r>
              <a:rPr lang="ru-RU" sz="2200" dirty="0" err="1" smtClean="0"/>
              <a:t>Бкуварик-смешарик</a:t>
            </a:r>
            <a:r>
              <a:rPr lang="ru-RU" sz="2200" dirty="0" smtClean="0"/>
              <a:t>,» и т.д..)</a:t>
            </a:r>
            <a:endParaRPr lang="ru-RU" sz="22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490811" y="2295215"/>
            <a:ext cx="3757861" cy="3882291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4997712" y="2217470"/>
            <a:ext cx="3720607" cy="4143404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71472" y="785794"/>
            <a:ext cx="8115328" cy="639762"/>
          </a:xfrm>
        </p:spPr>
        <p:txBody>
          <a:bodyPr>
            <a:noAutofit/>
          </a:bodyPr>
          <a:lstStyle/>
          <a:p>
            <a:r>
              <a:rPr lang="ru-RU" dirty="0" smtClean="0"/>
              <a:t>Готовые презентации использую на всех видах занятий:</a:t>
            </a:r>
          </a:p>
          <a:p>
            <a:r>
              <a:rPr lang="ru-RU" dirty="0" smtClean="0"/>
              <a:t>Развитие связной речи (пересказ, составление рассказа с опорой на наглядность и т.д.)</a:t>
            </a:r>
            <a:endParaRPr lang="ru-RU" dirty="0"/>
          </a:p>
        </p:txBody>
      </p:sp>
      <p:pic>
        <p:nvPicPr>
          <p:cNvPr id="11" name="Содержимое 10" descr="IMG-20171211-WA0007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2857488" y="2000240"/>
            <a:ext cx="2963466" cy="3951288"/>
          </a:xfrm>
        </p:spPr>
      </p:pic>
      <p:pic>
        <p:nvPicPr>
          <p:cNvPr id="12" name="Picture 4" descr="C:\Users\Диана\Desktop\8группа\IMG_20180130_10072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142984"/>
            <a:ext cx="2928958" cy="3954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E:\фото для эор\IMG_20181112_0937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2460" y="2643182"/>
            <a:ext cx="2518013" cy="19288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357166"/>
            <a:ext cx="7715272" cy="889015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Обучение грамоте (формирование фонематического анализа и синтеза, коррекция слоговой структуры слова)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3" descr="F:\проект фототерапия\фотки для проекта\IMG_20180417_113220.jpg">
            <a:hlinkClick r:id="rId2" action="ppaction://hlinkfile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627520"/>
            <a:ext cx="3429024" cy="3801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E:\телефон 09.2017г\ватсап\IMG-20170323-WA0031.jpg">
            <a:hlinkClick r:id="rId4" action="ppaction://hlinkfile"/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45381" y="1714488"/>
            <a:ext cx="3984271" cy="35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357166"/>
            <a:ext cx="8258204" cy="110332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Формирование лексико-грамматических категорий (словоизменение, словообразование, наращивание словарного запаса)</a:t>
            </a:r>
            <a:endParaRPr lang="ru-RU" dirty="0"/>
          </a:p>
        </p:txBody>
      </p:sp>
      <p:pic>
        <p:nvPicPr>
          <p:cNvPr id="7" name="Picture 2" descr="F:\проект фототерапия\фотки для проекта\IMG-20171211-WA0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85992"/>
            <a:ext cx="3000364" cy="400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Объект 1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24324" y="2648114"/>
            <a:ext cx="4039985" cy="3029989"/>
          </a:xfrm>
        </p:spPr>
      </p:pic>
      <p:pic>
        <p:nvPicPr>
          <p:cNvPr id="5" name="Picture 5" descr="F:\проект фототерапия\фото к проекту\IMG_20180418_1213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3" y="1500174"/>
            <a:ext cx="2511793" cy="1928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E:\проект фототерапия\фотки для проекта\IMG_20180417_11235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00430" y="3500439"/>
            <a:ext cx="2214578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428604"/>
            <a:ext cx="8258204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Работа над звукопроизношением (артикуляционная гимнастика, автоматизация и дифференциация звуков)</a:t>
            </a:r>
            <a:endParaRPr lang="ru-RU" dirty="0"/>
          </a:p>
        </p:txBody>
      </p:sp>
      <p:pic>
        <p:nvPicPr>
          <p:cNvPr id="5" name="Picture 5">
            <a:hlinkClick r:id="rId2" action="ppaction://hlinkpres?slideindex=1&amp;slidetitle=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1714488"/>
            <a:ext cx="2654792" cy="3700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IMG_20181113_105926.jpg"/>
          <p:cNvPicPr>
            <a:picLocks noGrp="1" noChangeAspect="1"/>
          </p:cNvPicPr>
          <p:nvPr>
            <p:ph sz="quarter" idx="4"/>
          </p:nvPr>
        </p:nvPicPr>
        <p:blipFill>
          <a:blip r:embed="rId4" cstate="screen"/>
          <a:stretch>
            <a:fillRect/>
          </a:stretch>
        </p:blipFill>
        <p:spPr>
          <a:xfrm>
            <a:off x="4357686" y="1785926"/>
            <a:ext cx="4039985" cy="3029989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428604"/>
            <a:ext cx="8258204" cy="857256"/>
          </a:xfrm>
        </p:spPr>
        <p:txBody>
          <a:bodyPr>
            <a:noAutofit/>
          </a:bodyPr>
          <a:lstStyle/>
          <a:p>
            <a:endParaRPr lang="ru-RU" dirty="0" smtClean="0"/>
          </a:p>
          <a:p>
            <a:r>
              <a:rPr lang="ru-RU" dirty="0" smtClean="0"/>
              <a:t>Формирование зрительно-пространственных координаций (умение следить взглядом  за перемещением объектов)</a:t>
            </a:r>
            <a:endParaRPr lang="ru-RU" dirty="0"/>
          </a:p>
        </p:txBody>
      </p:sp>
      <p:pic>
        <p:nvPicPr>
          <p:cNvPr id="2050" name="Picture 2">
            <a:hlinkClick r:id="rId2" action="ppaction://hlinkpres?slideindex=1&amp;slidetitle=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714488"/>
            <a:ext cx="4040188" cy="3032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>
            <a:hlinkClick r:id="rId4" action="ppaction://hlinkpres?slideindex=1&amp;slidetitle="/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43050"/>
            <a:ext cx="4041775" cy="3031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 методической работе использую содержимое образовательных порталов и сайтов для обмена опытом работы, подбором дидактического материала ( «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Логопед.ру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», «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Логозаврия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», «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Игробуквотека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», «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Логобург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», сайт УЦ «Логопед-мастер» и т.д.), личные сайты  теоретиков и практиков логопедии.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Ресурсы сети Интернет  я использую как для поиска дополнительного материала к занятиям и презентациям, так и для самообразования (нахождение электронных учебников, статей по необходимой тематике) и повышения своей квалификации.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C:\Users\Диана\Downloads\Screenshot_2018-11-11-10-38-52-876_com.vkontakte.android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894377"/>
            <a:ext cx="2643206" cy="3963623"/>
          </a:xfrm>
          <a:prstGeom prst="rect">
            <a:avLst/>
          </a:prstGeom>
          <a:noFill/>
        </p:spPr>
      </p:pic>
      <p:pic>
        <p:nvPicPr>
          <p:cNvPr id="4100" name="Picture 4" descr="C:\Users\Диана\Downloads\IMG_20181111_1252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5984" y="3232622"/>
            <a:ext cx="4833837" cy="3625378"/>
          </a:xfrm>
          <a:prstGeom prst="rect">
            <a:avLst/>
          </a:prstGeom>
          <a:noFill/>
        </p:spPr>
      </p:pic>
      <p:pic>
        <p:nvPicPr>
          <p:cNvPr id="4098" name="Picture 2" descr="C:\Users\Диана\Downloads\Screenshot_2018-11-17-20-37-15-052_com.yandex.browser (1)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46" y="3071786"/>
            <a:ext cx="3357554" cy="37862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 работе с коллегами  ЭОР использую прежде всего  для сетевого общения, для обмена информацией по электронной почте, для выступлений на педсовете, методических объединениях, в работе сетевых профессиональных чатов и т.д.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Диана\Downloads\IMG-20180425-WA00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9124" y="2571744"/>
            <a:ext cx="4286280" cy="3214710"/>
          </a:xfrm>
          <a:prstGeom prst="rect">
            <a:avLst/>
          </a:prstGeom>
          <a:noFill/>
        </p:spPr>
      </p:pic>
      <p:pic>
        <p:nvPicPr>
          <p:cNvPr id="1027" name="Picture 3" descr="C:\Users\Диана\Downloads\Screenshot_2018-11-17-23-49-32-066_com.instagram.android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2500306"/>
            <a:ext cx="3357586" cy="34481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2.bp.blogspot.com/-2S-0QP6M7fg/WnhEqpIqL0I/AAAAAAAAKeU/qnh6vJVOv1M3xQHLvtV8Y012JoiMJfpsgCLcBGAs/s1600/%25D0%25BA%25D0%25BE%25D0%25BC%25D0%25BF%25D1%258C%25D1%258E%25D1%2582%25D0%25B5%25D1%2580%2B%25D0%25B8%2B%25D0%25B4%25D0%25B5%25D1%2582%25D0%25B8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290"/>
            <a:ext cx="2221272" cy="20002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572" y="785794"/>
            <a:ext cx="7572428" cy="5113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Таким образом, использование электронных образовательных ресурсов  в профессиональной деятельности учителя-логопеда позволяет оптимизировать педагогический процесс, индивидуализировать обучение детей с речевыми нарушениями, способствует положительному эмоциональному состоянию детей, стимулирует познавательные процессы, расширяет кругозор ребенка, помогают воспитывать творческую личность, адаптированную к жизни в современном обществе, а также значительно повышает эффективность работы самого учителя-логопеда. </a:t>
            </a:r>
          </a:p>
        </p:txBody>
      </p:sp>
      <p:pic>
        <p:nvPicPr>
          <p:cNvPr id="5" name="Picture 6" descr="http://259827.selcdn.ru/upload-7fd981df443448bb13753e485c14414d/iblock/154/1548bcafadbe14a3c2c40fb63143d0c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071942"/>
            <a:ext cx="4000528" cy="25653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2b3/00084012-701be0ff/img1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" y="2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проект фототерапия\фотки для проекта\IMG_20180417_1115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68" y="3786190"/>
            <a:ext cx="1785950" cy="2444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40" y="571480"/>
            <a:ext cx="8572560" cy="4786346"/>
          </a:xfrm>
        </p:spPr>
        <p:txBody>
          <a:bodyPr>
            <a:noAutofit/>
          </a:bodyPr>
          <a:lstStyle/>
          <a:p>
            <a:pPr algn="l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XI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век – это век информационных технологий. Современный ребенок живет в мире электронной культуры и отлично знает в какие игры можно поиграть на компьютере или планшете. Особенности развития современных детей говорят о том, что они координально отличаются от сверстников прошлого века и требуют современного подхода к их воспитанию и обучению.</a:t>
            </a:r>
          </a:p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большинства современных детей, которые посещают логопедические группы детского сада, отмечаются проблемы в развитии внимания, памяти, мышления,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пространственных </a:t>
            </a:r>
          </a:p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представлений, наблюдается снижение</a:t>
            </a:r>
          </a:p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интереса к обучению.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F:\проект фототерапия\фото к проекту\IMG_20180418_0914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572008"/>
            <a:ext cx="2214578" cy="1643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357166"/>
            <a:ext cx="8358246" cy="535785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Таким образом, дети знакомые с компьютером и компьютерными играми, требуют особых средств воздействия при организации логопедического занятия.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современном этапе наиболее способствующими оптимизации логопедической работы  являются ИКТ, использование которых – одно из условий повышения эффективности работы учителя-логопеда.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Особую роль в этом процессе играют электронные образовательные ресурсы (ЭОР), так как интерактивная 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наглядность способствует лучшему представлению  изучаемого материала, повышению    мотивации обучения дошкольников.</a:t>
            </a:r>
          </a:p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7772400" cy="1362075"/>
          </a:xfrm>
        </p:spPr>
        <p:txBody>
          <a:bodyPr/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Что такое ЭОР (электронные образовательные ресурсы)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142984"/>
            <a:ext cx="8358246" cy="2571768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Электронными образовательными ресурсами называются программы, в которых содержатся учебные материалы в интерактивной и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мультимедийной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форме, для воспроизведения которых используются электронные устройства.</a:t>
            </a: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u="sng" dirty="0" smtClean="0">
                <a:latin typeface="Arial" pitchFamily="34" charset="0"/>
                <a:cs typeface="Arial" pitchFamily="34" charset="0"/>
              </a:rPr>
              <a:t>По среде использования и распространения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ЭОР делятся на </a:t>
            </a: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643042" y="3857628"/>
            <a:ext cx="1071570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214282" y="3571876"/>
            <a:ext cx="3000396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Интернет-ресурсы </a:t>
            </a:r>
            <a:r>
              <a:rPr lang="ru-RU" b="1" dirty="0" err="1" smtClean="0">
                <a:solidFill>
                  <a:srgbClr val="FFFF00"/>
                </a:solidFill>
              </a:rPr>
              <a:t>онлайн</a:t>
            </a:r>
            <a:r>
              <a:rPr lang="ru-RU" b="1" dirty="0" smtClean="0">
                <a:solidFill>
                  <a:srgbClr val="FFFF00"/>
                </a:solidFill>
              </a:rPr>
              <a:t>, которые работают только при подключении к сети Интернет</a:t>
            </a:r>
            <a:endParaRPr lang="ru-RU" b="1" dirty="0">
              <a:solidFill>
                <a:srgbClr val="FFFF0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786578" y="3857628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5857852" y="3571876"/>
            <a:ext cx="328614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Интернет-ресурсы </a:t>
            </a:r>
            <a:r>
              <a:rPr lang="ru-RU" b="1" dirty="0" err="1" smtClean="0">
                <a:solidFill>
                  <a:srgbClr val="FFFF00"/>
                </a:solidFill>
              </a:rPr>
              <a:t>оффлайн</a:t>
            </a:r>
            <a:r>
              <a:rPr lang="ru-RU" b="1" dirty="0" smtClean="0">
                <a:solidFill>
                  <a:srgbClr val="FFFF00"/>
                </a:solidFill>
              </a:rPr>
              <a:t>, которые можно скачать, установить на компьютер и затем использовать без  сети Интернет</a:t>
            </a:r>
            <a:endParaRPr lang="ru-RU" b="1" dirty="0">
              <a:solidFill>
                <a:srgbClr val="FFFF00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4144166" y="378539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3286116" y="3500438"/>
            <a:ext cx="2357454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Ресурсы для «электронных досок»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71736" y="5000636"/>
            <a:ext cx="33820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u="sng" dirty="0" smtClean="0">
                <a:latin typeface="Arial" pitchFamily="34" charset="0"/>
                <a:cs typeface="Arial" pitchFamily="34" charset="0"/>
              </a:rPr>
              <a:t>По технологии создания </a:t>
            </a:r>
            <a:endParaRPr lang="ru-RU" sz="2000" u="sng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034" y="5643578"/>
            <a:ext cx="257176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Мультимедиа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86380" y="5715016"/>
            <a:ext cx="292895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rgbClr val="FFFF00"/>
                </a:solidFill>
              </a:rPr>
              <a:t>Текстографические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785786" y="428604"/>
            <a:ext cx="7772400" cy="1071562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 своей работе я использую ЭОР </a:t>
            </a:r>
          </a:p>
          <a:p>
            <a:pPr algn="ctr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 различных направлениях: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блако 3"/>
          <p:cNvSpPr/>
          <p:nvPr/>
        </p:nvSpPr>
        <p:spPr bwMode="auto">
          <a:xfrm>
            <a:off x="571472" y="1500174"/>
            <a:ext cx="3500462" cy="2143140"/>
          </a:xfrm>
          <a:prstGeom prst="cloud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В диагностической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Arial" charset="0"/>
              </a:rPr>
              <a:t> деятельности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5" name="Облако 4"/>
          <p:cNvSpPr/>
          <p:nvPr/>
        </p:nvSpPr>
        <p:spPr bwMode="auto">
          <a:xfrm>
            <a:off x="1357290" y="3643314"/>
            <a:ext cx="3429024" cy="2143140"/>
          </a:xfrm>
          <a:prstGeom prst="cloud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В методической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работе</a:t>
            </a:r>
          </a:p>
        </p:txBody>
      </p:sp>
      <p:sp>
        <p:nvSpPr>
          <p:cNvPr id="6" name="Облако 5"/>
          <p:cNvSpPr/>
          <p:nvPr/>
        </p:nvSpPr>
        <p:spPr bwMode="auto">
          <a:xfrm>
            <a:off x="4643438" y="1714488"/>
            <a:ext cx="3929090" cy="1928826"/>
          </a:xfrm>
          <a:prstGeom prst="cloud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FF00"/>
                </a:solidFill>
                <a:latin typeface="Arial" charset="0"/>
              </a:rPr>
              <a:t>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Для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Arial" charset="0"/>
              </a:rPr>
              <a:t> решения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Arial" charset="0"/>
              </a:rPr>
              <a:t>    практических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Arial" charset="0"/>
              </a:rPr>
              <a:t>      задач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Arial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Облако 6"/>
          <p:cNvSpPr/>
          <p:nvPr/>
        </p:nvSpPr>
        <p:spPr bwMode="auto">
          <a:xfrm>
            <a:off x="5286380" y="3714752"/>
            <a:ext cx="2857520" cy="2071702"/>
          </a:xfrm>
          <a:prstGeom prst="cloud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В работе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с коллегами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57224" y="642918"/>
            <a:ext cx="7643866" cy="1752600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Диагностируя детей, проводя с ними занятия и развлечения , активно использую презентации, которые разрабатываю самостоятельно, а также использую презентации, которые есть в сети интернет или полученные по обмену опытом с коллегами. Так как занятия в нашем детском саду проводятся по определенным лексическим темам, я стараюсь создать презентацию к каждой теме, и презентация включает в себя различные задания по лексике, грамматике, а также может в себя включать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видеофайлы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 нужным материалом. Это очень удобно. Если раньше к каждому занятию нужно было искать материал, то сейчас все это содержится водной презентации. Обязательно, проводя занятия с использованием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мультимедийного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проектора, я не забываю про нормы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СанПИНа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дозируя материал в нужном количестве.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7315200" cy="1000132"/>
          </a:xfrm>
        </p:spPr>
        <p:txBody>
          <a:bodyPr>
            <a:normAutofit/>
          </a:bodyPr>
          <a:lstStyle/>
          <a:p>
            <a:pPr algn="ctr"/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Содержимое 10" descr="IMG_20181111_152223.jpg">
            <a:hlinkClick r:id="rId2" action="ppaction://hlinkpres?slideindex=1&amp;slidetitle="/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 l="-283"/>
          <a:stretch>
            <a:fillRect/>
          </a:stretch>
        </p:blipFill>
        <p:spPr>
          <a:xfrm>
            <a:off x="357158" y="1168824"/>
            <a:ext cx="4050014" cy="3090344"/>
          </a:xfrm>
        </p:spPr>
      </p:pic>
      <p:pic>
        <p:nvPicPr>
          <p:cNvPr id="12" name="Содержимое 11" descr="IMG_20181111_152234.jpg">
            <a:hlinkClick r:id="rId4" action="ppaction://hlinkpres?slideindex=1&amp;slidetitle="/>
          </p:cNvPr>
          <p:cNvPicPr>
            <a:picLocks noGrp="1" noChangeAspect="1"/>
          </p:cNvPicPr>
          <p:nvPr>
            <p:ph sz="half" idx="2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4643438" y="1214422"/>
            <a:ext cx="4324352" cy="3012484"/>
          </a:xfrm>
        </p:spPr>
      </p:pic>
      <p:pic>
        <p:nvPicPr>
          <p:cNvPr id="5" name="Содержимое 11" descr="IMG_20181111_152234.jpg">
            <a:hlinkClick r:id="rId6" action="ppaction://hlinkpres?slideindex=1&amp;slidetitle="/>
          </p:cNvPr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3571868" y="4500570"/>
            <a:ext cx="2000264" cy="1393449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501122" cy="142876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В своей работе я активно использую:</a:t>
            </a:r>
            <a:br>
              <a:rPr 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готовые цифровые образовательные ресурсы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игры, презентации на сайтах, например: </a:t>
            </a:r>
            <a:r>
              <a:rPr lang="ru-RU" sz="1800" u="sng" dirty="0" smtClean="0">
                <a:latin typeface="Arial" pitchFamily="34" charset="0"/>
                <a:cs typeface="Arial" pitchFamily="34" charset="0"/>
                <a:hlinkClick r:id="rId2"/>
              </a:rPr>
              <a:t>http://rebus1.com/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( создание ребусов), </a:t>
            </a:r>
            <a:r>
              <a:rPr lang="ru-RU" sz="1800" u="sng" dirty="0" smtClean="0">
                <a:latin typeface="Arial" pitchFamily="34" charset="0"/>
                <a:cs typeface="Arial" pitchFamily="34" charset="0"/>
                <a:hlinkClick r:id="rId3"/>
              </a:rPr>
              <a:t>http://www.jigsawplanet.com/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 (создание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пазлов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),  «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Мерсибо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и т.д.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Содержимое 5" descr="IMG_20181111_124550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5562600" y="2214554"/>
            <a:ext cx="3581400" cy="2467926"/>
          </a:xfrm>
        </p:spPr>
      </p:pic>
      <p:pic>
        <p:nvPicPr>
          <p:cNvPr id="1026" name="Picture 2" descr="C:\Users\Диана\Downloads\IMG_20181111_1248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86050" y="2143116"/>
            <a:ext cx="4214842" cy="3161132"/>
          </a:xfrm>
          <a:prstGeom prst="rect">
            <a:avLst/>
          </a:prstGeom>
          <a:noFill/>
        </p:spPr>
      </p:pic>
      <p:pic>
        <p:nvPicPr>
          <p:cNvPr id="5" name="Содержимое 4" descr="IMG_20181111_124223.jpg"/>
          <p:cNvPicPr>
            <a:picLocks noGrp="1" noChangeAspect="1"/>
          </p:cNvPicPr>
          <p:nvPr>
            <p:ph sz="half" idx="1"/>
          </p:nvPr>
        </p:nvPicPr>
        <p:blipFill>
          <a:blip r:embed="rId6" cstate="screen"/>
          <a:stretch>
            <a:fillRect/>
          </a:stretch>
        </p:blipFill>
        <p:spPr>
          <a:xfrm>
            <a:off x="214282" y="2285992"/>
            <a:ext cx="4147392" cy="3143248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C:\Users\Диана\Downloads\IMG_20181111_1638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00306"/>
            <a:ext cx="4694437" cy="4000528"/>
          </a:xfrm>
          <a:prstGeom prst="rect">
            <a:avLst/>
          </a:prstGeom>
          <a:noFill/>
        </p:spPr>
      </p:pic>
      <p:pic>
        <p:nvPicPr>
          <p:cNvPr id="6" name="Содержимое 5" descr="IMG_20181111_16391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071934" y="285728"/>
            <a:ext cx="4766218" cy="3571899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новые техн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новые техно</Template>
  <TotalTime>802</TotalTime>
  <Words>646</Words>
  <Application>Microsoft Office PowerPoint</Application>
  <PresentationFormat>Экран (4:3)</PresentationFormat>
  <Paragraphs>51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новые техно</vt:lpstr>
      <vt:lpstr> Использование ЭОР  в профессиональной     деятельности учителя-логопеда</vt:lpstr>
      <vt:lpstr>Слайд 2</vt:lpstr>
      <vt:lpstr>Слайд 3</vt:lpstr>
      <vt:lpstr>Что такое ЭОР (электронные образовательные ресурсы)</vt:lpstr>
      <vt:lpstr>Слайд 5</vt:lpstr>
      <vt:lpstr>Слайд 6</vt:lpstr>
      <vt:lpstr>Слайд 7</vt:lpstr>
      <vt:lpstr>В своей работе я активно использую:  готовые цифровые образовательные ресурсы (игры, презентации на сайтах, например: http://rebus1.com/ ( создание ребусов), http://www.jigsawplanet.com/  (создание пазлов),  «Мерсибо и т.д. </vt:lpstr>
      <vt:lpstr>Слайд 9</vt:lpstr>
      <vt:lpstr>Так же использую электронные пособия, которые демонстрируются на компьютере.</vt:lpstr>
      <vt:lpstr>Слайд 11</vt:lpstr>
      <vt:lpstr>Слайд 12</vt:lpstr>
      <vt:lpstr>Слайд 13</vt:lpstr>
      <vt:lpstr>Слайд 14</vt:lpstr>
      <vt:lpstr>Слайд 15</vt:lpstr>
      <vt:lpstr>В методической работе использую содержимое образовательных порталов и сайтов для обмена опытом работы, подбором дидактического материала ( «Логопед.ру», «Логозаврия», «Игробуквотека», «Логобург», сайт УЦ «Логопед-мастер» и т.д.), личные сайты  теоретиков и практиков логопедии. Ресурсы сети Интернет  я использую как для поиска дополнительного материала к занятиям и презентациям, так и для самообразования (нахождение электронных учебников, статей по необходимой тематике) и повышения своей квалификации. </vt:lpstr>
      <vt:lpstr>В работе с коллегами  ЭОР использую прежде всего  для сетевого общения, для обмена информацией по электронной почте, для выступлений на педсовете, методических объединениях, в работе сетевых профессиональных чатов и т.д.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ЭОР  в профессиональной деятельности учителя-логопеда</dc:title>
  <dc:creator>Диана Удальцова</dc:creator>
  <cp:lastModifiedBy>Диана Удальцова</cp:lastModifiedBy>
  <cp:revision>106</cp:revision>
  <dcterms:created xsi:type="dcterms:W3CDTF">2018-11-07T20:09:11Z</dcterms:created>
  <dcterms:modified xsi:type="dcterms:W3CDTF">2020-08-03T06:16:40Z</dcterms:modified>
</cp:coreProperties>
</file>