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3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4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6448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19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6855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1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72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02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9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6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57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44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8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80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D3032-3DE7-4E0A-8B7F-0214573DAE48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D4CA551-278B-4369-ACFA-7B8909394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99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Игра на знание текста поэмы «Василий Теркин» А. Т. Твардовского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состоит из нескольких разделов: </a:t>
            </a:r>
          </a:p>
          <a:p>
            <a:r>
              <a:rPr lang="ru-RU" dirty="0" smtClean="0"/>
              <a:t>Блиц-турнир</a:t>
            </a:r>
          </a:p>
          <a:p>
            <a:r>
              <a:rPr lang="ru-RU" dirty="0" smtClean="0"/>
              <a:t>Дополни строчки</a:t>
            </a:r>
          </a:p>
          <a:p>
            <a:r>
              <a:rPr lang="ru-RU" dirty="0" smtClean="0"/>
              <a:t>Спрашиваем Теркина</a:t>
            </a:r>
          </a:p>
          <a:p>
            <a:r>
              <a:rPr lang="ru-RU" dirty="0" smtClean="0"/>
              <a:t>Дополни строчки</a:t>
            </a:r>
          </a:p>
          <a:p>
            <a:r>
              <a:rPr lang="ru-RU" dirty="0" smtClean="0"/>
              <a:t>Докажи строчками из поэмы</a:t>
            </a:r>
          </a:p>
          <a:p>
            <a:endParaRPr lang="ru-RU" dirty="0"/>
          </a:p>
          <a:p>
            <a:r>
              <a:rPr lang="ru-RU" dirty="0" smtClean="0"/>
              <a:t>Ответы пишем так: название раздела и </a:t>
            </a:r>
            <a:r>
              <a:rPr lang="ru-RU" smtClean="0"/>
              <a:t>сам ответ.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373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656" y="549295"/>
            <a:ext cx="8911687" cy="755803"/>
          </a:xfrm>
        </p:spPr>
        <p:txBody>
          <a:bodyPr/>
          <a:lstStyle/>
          <a:p>
            <a:r>
              <a:rPr lang="ru-RU" dirty="0" smtClean="0"/>
              <a:t>Докажите строчками из поэмы, что…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7321" y="1501833"/>
            <a:ext cx="8915400" cy="3777622"/>
          </a:xfrm>
        </p:spPr>
        <p:txBody>
          <a:bodyPr/>
          <a:lstStyle/>
          <a:p>
            <a:r>
              <a:rPr lang="ru-RU" dirty="0"/>
              <a:t>Часы принадлежали деду и бабе, в избе которых оказался </a:t>
            </a:r>
            <a:r>
              <a:rPr lang="ru-RU" dirty="0" err="1"/>
              <a:t>Тёркин</a:t>
            </a:r>
            <a:r>
              <a:rPr lang="ru-RU" dirty="0"/>
              <a:t> в глав</a:t>
            </a:r>
            <a:r>
              <a:rPr lang="ru-RU" b="1" dirty="0"/>
              <a:t>е «Два солдата</a:t>
            </a:r>
            <a:r>
              <a:rPr lang="ru-RU" b="1" dirty="0" smtClean="0"/>
              <a:t>»</a:t>
            </a:r>
          </a:p>
          <a:p>
            <a:r>
              <a:rPr lang="ru-RU" dirty="0"/>
              <a:t>Гармонь « трёхрядка» помогает бойцам в их нелёгком ратном </a:t>
            </a:r>
            <a:r>
              <a:rPr lang="ru-RU" dirty="0" smtClean="0"/>
              <a:t>труде</a:t>
            </a:r>
          </a:p>
          <a:p>
            <a:r>
              <a:rPr lang="ru-RU" dirty="0"/>
              <a:t>Шапка - </a:t>
            </a:r>
            <a:r>
              <a:rPr lang="ru-RU" i="1" dirty="0"/>
              <a:t>«родимый головной убор» для солдата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459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567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Блиц-турнир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</a:t>
            </a:r>
            <a:r>
              <a:rPr lang="ru-RU" dirty="0"/>
              <a:t>. </a:t>
            </a:r>
            <a:r>
              <a:rPr lang="ru-RU" b="1" dirty="0"/>
              <a:t>Без чего, по мнению А. Твардовского, нельзя прожить на войне « ни одной минутки»?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•Без воды;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•без пищи;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</a:t>
            </a:r>
            <a:r>
              <a:rPr lang="ru-RU" i="1" dirty="0"/>
              <a:t>без шутки.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5447" y="3840310"/>
            <a:ext cx="3391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Комментарий: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Жить без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…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можно сутки,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Можно больше, но порой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На войне одной минутки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Не прожить без прибаутки,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Helvetica Neue"/>
              </a:rPr>
              <a:t>…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самой немудрой.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039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399250"/>
          </a:xfrm>
        </p:spPr>
        <p:txBody>
          <a:bodyPr>
            <a:normAutofit/>
          </a:bodyPr>
          <a:lstStyle/>
          <a:p>
            <a:r>
              <a:rPr lang="ru-RU" b="1" dirty="0"/>
              <a:t>2.</a:t>
            </a:r>
            <a:r>
              <a:rPr lang="ru-RU" dirty="0"/>
              <a:t> Где, по словам повара, должны служить люди с таким аппетитом, как у Василия </a:t>
            </a:r>
            <a:r>
              <a:rPr lang="ru-RU" dirty="0" err="1"/>
              <a:t>Тёркина</a:t>
            </a:r>
            <a:r>
              <a:rPr lang="ru-RU" dirty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</a:t>
            </a:r>
            <a:r>
              <a:rPr lang="ru-RU" i="1" dirty="0"/>
              <a:t>Во флоте;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•в авиации;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•в артиллерии.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07382" y="3654751"/>
            <a:ext cx="37157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Helvetica Neue"/>
              </a:rPr>
              <a:t>Комментарий: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Покосился повар: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«Ничего себе едок –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Парень этот новый».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Ложку лишнюю кладёт,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Молвит не сердито: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- Вам бы, знаете,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во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С вашим аппетитом.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900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14647"/>
            <a:ext cx="8915400" cy="50965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06930" y="1310423"/>
            <a:ext cx="74592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3.</a:t>
            </a:r>
            <a:r>
              <a:rPr lang="ru-RU" sz="2400" dirty="0">
                <a:solidFill>
                  <a:srgbClr val="000000"/>
                </a:solidFill>
                <a:latin typeface="Helvetica Neue"/>
              </a:rPr>
              <a:t> Кто, согласно лозунгу в газете, « с виду грузен очень, а на деле глух и слеп»?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 smtClean="0">
                <a:solidFill>
                  <a:srgbClr val="000000"/>
                </a:solidFill>
                <a:latin typeface="Helvetica Neue"/>
              </a:rPr>
              <a:t>•</a:t>
            </a:r>
            <a:r>
              <a:rPr lang="ru-RU" sz="2400" dirty="0" smtClean="0">
                <a:solidFill>
                  <a:srgbClr val="000000"/>
                </a:solidFill>
                <a:latin typeface="Helvetica Neue"/>
              </a:rPr>
              <a:t>фашист</a:t>
            </a:r>
            <a:r>
              <a:rPr lang="ru-RU" sz="2400" i="1" dirty="0">
                <a:solidFill>
                  <a:srgbClr val="000000"/>
                </a:solidFill>
                <a:latin typeface="Helvetica Neue"/>
              </a:rPr>
              <a:t>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•самолёт;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•танк.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7643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90945"/>
            <a:ext cx="8915400" cy="56202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98371" y="953252"/>
            <a:ext cx="75091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4.</a:t>
            </a:r>
            <a:r>
              <a:rPr lang="ru-RU" sz="2400" dirty="0">
                <a:solidFill>
                  <a:srgbClr val="000000"/>
                </a:solidFill>
                <a:latin typeface="Helvetica Neue"/>
              </a:rPr>
              <a:t> «Эх, суконная, казённая»,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Костра в лесу прожжённая»,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«Знаменитая, пробитая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В бою огнём врага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Да своей рукой зашитая, -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Кому не дорога</a:t>
            </a:r>
            <a:r>
              <a:rPr lang="ru-RU" sz="2400" dirty="0" smtClean="0">
                <a:solidFill>
                  <a:srgbClr val="000000"/>
                </a:solidFill>
                <a:latin typeface="Helvetica Neue"/>
              </a:rPr>
              <a:t>!»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О какой вещи с такой теплотой отзывается Василий </a:t>
            </a:r>
            <a:r>
              <a:rPr lang="ru-RU" sz="2400" b="1" dirty="0" err="1">
                <a:solidFill>
                  <a:srgbClr val="000000"/>
                </a:solidFill>
                <a:latin typeface="Helvetica Neue"/>
              </a:rPr>
              <a:t>Тёркин</a:t>
            </a:r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?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•О шапке;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•о шинели;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>
                <a:solidFill>
                  <a:srgbClr val="000000"/>
                </a:solidFill>
                <a:latin typeface="Helvetica Neue"/>
              </a:rPr>
              <a:t>•</a:t>
            </a:r>
            <a:r>
              <a:rPr lang="ru-RU" sz="2400" dirty="0">
                <a:solidFill>
                  <a:srgbClr val="000000"/>
                </a:solidFill>
                <a:latin typeface="Helvetica Neue"/>
              </a:rPr>
              <a:t>о портянке.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5570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07324"/>
            <a:ext cx="8915400" cy="55038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0429" y="1127948"/>
            <a:ext cx="82157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Helvetica Neue"/>
              </a:rPr>
              <a:t>5</a:t>
            </a:r>
            <a:r>
              <a:rPr lang="ru-RU" sz="2800" dirty="0">
                <a:solidFill>
                  <a:srgbClr val="000000"/>
                </a:solidFill>
                <a:latin typeface="Helvetica Neue"/>
              </a:rPr>
              <a:t>. Чья любовь, по мнению автора поэмы,</a:t>
            </a:r>
            <a:r>
              <a:rPr lang="ru-RU" sz="2800" i="1" dirty="0">
                <a:solidFill>
                  <a:srgbClr val="000000"/>
                </a:solidFill>
                <a:latin typeface="Helvetica Neue"/>
              </a:rPr>
              <a:t> «на войне сильней войны"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Helvetica Neue"/>
              </a:rPr>
              <a:t>И, быть может, смерти»?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Helvetica Neue"/>
              </a:rPr>
              <a:t>•Жёны;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0000"/>
                </a:solidFill>
                <a:latin typeface="Helvetica Neue"/>
              </a:rPr>
              <a:t>•матери;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>
                <a:solidFill>
                  <a:srgbClr val="000000"/>
                </a:solidFill>
                <a:latin typeface="Helvetica Neue"/>
              </a:rPr>
              <a:t>•родины.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38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40080"/>
            <a:ext cx="8915400" cy="52711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5120" y="1382825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6</a:t>
            </a:r>
            <a:r>
              <a:rPr lang="ru-RU" sz="2400" dirty="0">
                <a:solidFill>
                  <a:srgbClr val="000000"/>
                </a:solidFill>
                <a:latin typeface="Helvetica Neue"/>
              </a:rPr>
              <a:t>. Где- то там, за полем бранным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Думу думает свою,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Тот, по чьим часам карманным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Все часы идут в бою</a:t>
            </a:r>
            <a:r>
              <a:rPr lang="ru-RU" sz="2400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О ком идёт речь</a:t>
            </a:r>
            <a:r>
              <a:rPr lang="ru-RU" sz="2400" dirty="0" smtClean="0">
                <a:solidFill>
                  <a:srgbClr val="000000"/>
                </a:solidFill>
                <a:latin typeface="Helvetica Neue"/>
              </a:rPr>
              <a:t>?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•О маршале;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>
                <a:solidFill>
                  <a:srgbClr val="000000"/>
                </a:solidFill>
                <a:latin typeface="Helvetica Neue"/>
              </a:rPr>
              <a:t>•</a:t>
            </a:r>
            <a:r>
              <a:rPr lang="ru-RU" sz="2400" dirty="0">
                <a:solidFill>
                  <a:srgbClr val="000000"/>
                </a:solidFill>
                <a:latin typeface="Helvetica Neue"/>
              </a:rPr>
              <a:t>о генерале;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Helvetica Neue"/>
              </a:rPr>
              <a:t>•о Сталине.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25654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645" y="216787"/>
            <a:ext cx="8911687" cy="7225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Следующее задание: дополни строчки.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6005" y="939338"/>
            <a:ext cx="8915400" cy="3777622"/>
          </a:xfrm>
        </p:spPr>
        <p:txBody>
          <a:bodyPr/>
          <a:lstStyle/>
          <a:p>
            <a:r>
              <a:rPr lang="ru-RU" b="1" dirty="0"/>
              <a:t>1</a:t>
            </a:r>
            <a:r>
              <a:rPr lang="ru-RU" dirty="0"/>
              <a:t>. Низкогрудый, плоскодонный,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Отягчённый сам собой,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пушкой, в душу наведённой,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Страшен …</a:t>
            </a:r>
            <a:r>
              <a:rPr lang="ru-RU" dirty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1913" y="2097316"/>
            <a:ext cx="37933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2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. В строй с июня, в бой с июля,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Снова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Тёркин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 на войне.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_ Видно, бомба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или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Не нашлась ещё по мне.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83724" y="3264483"/>
            <a:ext cx="36936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3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. Дед кипит: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- Позволь, товарищ.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Что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ты …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мне хвалишь,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Разреши-ка доложить,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Хороши, а где сушить?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5647" y="939338"/>
            <a:ext cx="41009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4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.- Эти шутки в жизни нашей,-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Дед расхвастался, - пустяк!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Нам  …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даже в каше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Попадались. Точно так.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Попадёт, откинешь ложкой,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А в тебя – так и мертвец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Helvetica Neue"/>
              </a:rPr>
              <a:t>5.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«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Тёркин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 тотчас в снег – ничком.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Вдался вглубь, лежит – не дышит,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Сам не знает: жив, убит?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Всей спиной, всей кожей слышит,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Как </a:t>
            </a:r>
            <a:r>
              <a:rPr lang="ru-RU" i="1" dirty="0" smtClean="0">
                <a:solidFill>
                  <a:srgbClr val="000000"/>
                </a:solidFill>
                <a:latin typeface="Helvetica Neue"/>
              </a:rPr>
              <a:t>…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в снегу шипит)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80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274" y="216787"/>
            <a:ext cx="9959293" cy="71978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СпрашиваемТеркина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306" y="936567"/>
            <a:ext cx="10129261" cy="5838306"/>
          </a:xfrm>
        </p:spPr>
        <p:txBody>
          <a:bodyPr/>
          <a:lstStyle/>
          <a:p>
            <a:r>
              <a:rPr lang="ru-RU" b="1" dirty="0"/>
              <a:t>1</a:t>
            </a:r>
            <a:r>
              <a:rPr lang="ru-RU" dirty="0"/>
              <a:t>. Уважаемый Василий </a:t>
            </a:r>
            <a:r>
              <a:rPr lang="ru-RU" dirty="0" err="1"/>
              <a:t>Тёркин</a:t>
            </a:r>
            <a:r>
              <a:rPr lang="ru-RU" dirty="0"/>
              <a:t>, </a:t>
            </a:r>
            <a:r>
              <a:rPr lang="ru-RU" dirty="0" smtClean="0"/>
              <a:t>скажите </a:t>
            </a:r>
            <a:r>
              <a:rPr lang="ru-RU" dirty="0"/>
              <a:t>нам, как ваше отчество</a:t>
            </a:r>
            <a:r>
              <a:rPr lang="ru-RU" dirty="0" smtClean="0"/>
              <a:t>.</a:t>
            </a:r>
          </a:p>
          <a:p>
            <a:r>
              <a:rPr lang="ru-RU" b="1" dirty="0"/>
              <a:t>2</a:t>
            </a:r>
            <a:r>
              <a:rPr lang="ru-RU" dirty="0"/>
              <a:t>. Вы, Василий, говорили про себя: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«Я вторую, брат, войну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веку воюю».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Вторая война – Это Великая Отечественная. А первая</a:t>
            </a:r>
            <a:r>
              <a:rPr lang="ru-RU" dirty="0" smtClean="0"/>
              <a:t>?</a:t>
            </a:r>
          </a:p>
          <a:p>
            <a:r>
              <a:rPr lang="ru-RU" b="1" dirty="0"/>
              <a:t>3.</a:t>
            </a:r>
            <a:r>
              <a:rPr lang="ru-RU" dirty="0"/>
              <a:t> Скажите нам, пожалуйста, Василий, откуда вы родом?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Разговор идёт меж нами,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 спроси я с первых слов;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Вы откуда родом сами,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Не их наших ли краёв</a:t>
            </a:r>
            <a:r>
              <a:rPr lang="ru-RU" dirty="0" smtClean="0"/>
              <a:t>?</a:t>
            </a:r>
          </a:p>
          <a:p>
            <a:r>
              <a:rPr lang="ru-RU" b="1" dirty="0"/>
              <a:t>4.</a:t>
            </a:r>
            <a:r>
              <a:rPr lang="ru-RU" dirty="0"/>
              <a:t> Скажите нам, пожалуйста, в каком роде войск вы служили и для чего была предназначена катушка провода, который вы тянули? </a:t>
            </a:r>
            <a:endParaRPr lang="ru-RU" dirty="0" smtClean="0"/>
          </a:p>
          <a:p>
            <a:r>
              <a:rPr lang="ru-RU" b="1" dirty="0"/>
              <a:t>5</a:t>
            </a:r>
            <a:r>
              <a:rPr lang="ru-RU" dirty="0"/>
              <a:t>. Василий, нарисуйте, пожалуйста, ваш </a:t>
            </a:r>
            <a:r>
              <a:rPr lang="ru-RU" b="1" dirty="0"/>
              <a:t>словесный</a:t>
            </a:r>
            <a:r>
              <a:rPr lang="ru-RU" dirty="0"/>
              <a:t> портрет, так, как он </a:t>
            </a:r>
            <a:r>
              <a:rPr lang="ru-RU" dirty="0" smtClean="0"/>
              <a:t>представлен </a:t>
            </a:r>
            <a:r>
              <a:rPr lang="ru-RU" dirty="0"/>
              <a:t>в главе «На привале</a:t>
            </a:r>
            <a:r>
              <a:rPr lang="ru-RU" dirty="0" smtClean="0"/>
              <a:t>»</a:t>
            </a:r>
          </a:p>
          <a:p>
            <a:r>
              <a:rPr lang="ru-RU" b="1" dirty="0"/>
              <a:t>6.</a:t>
            </a:r>
            <a:r>
              <a:rPr lang="ru-RU" dirty="0"/>
              <a:t> Расскажите, Василий, какой подвиг вы совершили в главе «Переправа</a:t>
            </a:r>
            <a:r>
              <a:rPr lang="ru-RU" dirty="0" smtClean="0"/>
              <a:t>».</a:t>
            </a:r>
          </a:p>
          <a:p>
            <a:r>
              <a:rPr lang="ru-RU" b="1" dirty="0"/>
              <a:t>7.</a:t>
            </a:r>
            <a:r>
              <a:rPr lang="ru-RU" dirty="0"/>
              <a:t> Расскажите, пожалуйста, за что вы получили из рук генерала орден, а также недельный отпуск на родину?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8535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39</TotalTime>
  <Words>190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Helvetica Neue</vt:lpstr>
      <vt:lpstr>Wingdings 3</vt:lpstr>
      <vt:lpstr>Легкий дым</vt:lpstr>
      <vt:lpstr>Игра на знание текста поэмы «Василий Теркин» А. Т. Твардовского</vt:lpstr>
      <vt:lpstr>Блиц-турнир</vt:lpstr>
      <vt:lpstr>2. Где, по словам повара, должны служить люди с таким аппетитом, как у Василия Тёркина? •Во флоте; •в авиации; •в артиллерии.</vt:lpstr>
      <vt:lpstr>Презентация PowerPoint</vt:lpstr>
      <vt:lpstr>Презентация PowerPoint</vt:lpstr>
      <vt:lpstr>Презентация PowerPoint</vt:lpstr>
      <vt:lpstr>Презентация PowerPoint</vt:lpstr>
      <vt:lpstr>Следующее задание: дополни строчки. </vt:lpstr>
      <vt:lpstr>СпрашиваемТеркина:</vt:lpstr>
      <vt:lpstr>Докажите строчками из поэмы, что…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на знание текста поэмы «Василий Теркин» А. Т. Твардовского</dc:title>
  <dc:creator>Lichnosam</dc:creator>
  <cp:lastModifiedBy>Lichnosam</cp:lastModifiedBy>
  <cp:revision>14</cp:revision>
  <dcterms:created xsi:type="dcterms:W3CDTF">2020-04-22T16:23:06Z</dcterms:created>
  <dcterms:modified xsi:type="dcterms:W3CDTF">2020-04-22T17:02:24Z</dcterms:modified>
</cp:coreProperties>
</file>