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53" r:id="rId2"/>
  </p:sldMasterIdLst>
  <p:notesMasterIdLst>
    <p:notesMasterId r:id="rId9"/>
  </p:notesMasterIdLst>
  <p:handoutMasterIdLst>
    <p:handoutMasterId r:id="rId10"/>
  </p:handoutMasterIdLst>
  <p:sldIdLst>
    <p:sldId id="659" r:id="rId3"/>
    <p:sldId id="361" r:id="rId4"/>
    <p:sldId id="930" r:id="rId5"/>
    <p:sldId id="928" r:id="rId6"/>
    <p:sldId id="931" r:id="rId7"/>
    <p:sldId id="938" r:id="rId8"/>
  </p:sldIdLst>
  <p:sldSz cx="9144000" cy="5143500" type="screen16x9"/>
  <p:notesSz cx="9144000" cy="6858000"/>
  <p:defaultTextStyle>
    <a:defPPr>
      <a:defRPr lang="en-US"/>
    </a:defPPr>
    <a:lvl1pPr marL="0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5813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31626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47439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63252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79065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94878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10691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26504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36845"/>
    <a:srgbClr val="E8E8E8"/>
    <a:srgbClr val="E4E4E4"/>
    <a:srgbClr val="C4B16A"/>
    <a:srgbClr val="F5EFDF"/>
    <a:srgbClr val="D8CB9C"/>
    <a:srgbClr val="EBDEBF"/>
    <a:srgbClr val="FEE5CA"/>
    <a:srgbClr val="C7EBE7"/>
    <a:srgbClr val="7295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07" autoAdjust="0"/>
    <p:restoredTop sz="91935" autoAdjust="0"/>
  </p:normalViewPr>
  <p:slideViewPr>
    <p:cSldViewPr snapToObjects="1">
      <p:cViewPr varScale="1">
        <p:scale>
          <a:sx n="106" d="100"/>
          <a:sy n="106" d="100"/>
        </p:scale>
        <p:origin x="-84" y="-45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36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7134"/>
    </p:cViewPr>
  </p:sorterViewPr>
  <p:notesViewPr>
    <p:cSldViewPr snapToObjects="1">
      <p:cViewPr varScale="1">
        <p:scale>
          <a:sx n="74" d="100"/>
          <a:sy n="74" d="100"/>
        </p:scale>
        <p:origin x="-1908" y="-96"/>
      </p:cViewPr>
      <p:guideLst>
        <p:guide orient="horz" pos="2160"/>
        <p:guide pos="2880"/>
      </p:guideLst>
    </p:cSldViewPr>
  </p:notesViewPr>
  <p:gridSpacing cx="57607" cy="57607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3"/>
          </p:nvPr>
        </p:nvSpPr>
        <p:spPr>
          <a:xfrm>
            <a:off x="8764587" y="228600"/>
            <a:ext cx="379413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C5BA55-396F-46DB-98CB-67F5915743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155817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My First Template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1CD31-4B7D-4FD2-B052-E296BFBA018F}" type="datetimeFigureOut">
              <a:rPr lang="en-US" smtClean="0"/>
              <a:pPr/>
              <a:t>9/29/2019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/>
              <a:t>This is me Adam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D40C94-5092-4638-9E1F-C533F19764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360584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15813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31626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47439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63252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579065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094878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10691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26504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Здравствуйте, моя презентация посвящена</a:t>
            </a:r>
            <a:r>
              <a:rPr lang="ru-RU" baseline="0" dirty="0" smtClean="0"/>
              <a:t> Ивану Петровичу Кулибину, нашему соотечественнику, нижегородцу.</a:t>
            </a:r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917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Иван Петрович родился в 1735 </a:t>
            </a:r>
            <a:r>
              <a:rPr lang="ru-RU" dirty="0" smtClean="0"/>
              <a:t>году,</a:t>
            </a:r>
            <a:r>
              <a:rPr lang="ru-RU" baseline="0" dirty="0" smtClean="0"/>
              <a:t>  </a:t>
            </a:r>
            <a:r>
              <a:rPr lang="ru-RU" dirty="0" smtClean="0"/>
              <a:t>он</a:t>
            </a:r>
            <a:r>
              <a:rPr lang="ru-RU" baseline="0" dirty="0" smtClean="0"/>
              <a:t> </a:t>
            </a:r>
            <a:r>
              <a:rPr lang="ru-RU" baseline="0" dirty="0" smtClean="0"/>
              <a:t>рано освоил грамоту, любил читать и мастерить игрушки, обучился слесарному, токарному и часовому делу. Мастерство и любознательность привели его ко двору Екатерины 2, он возглавил механическую мастерскую Петербургской академии наук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Известнейшее изобретение Ивана Кулибина находится в Эрмитаже. Он поместил в часы с театром  426  деталей! После каждого часа открываются ворота, и фигурки кружатся под мелодию, а потом 3 раза играет молитва и ворота зарываются.</a:t>
            </a:r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3188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Разработал несколько проектов </a:t>
            </a:r>
            <a:r>
              <a:rPr lang="ru-RU" dirty="0" smtClean="0"/>
              <a:t>298-ми метрового </a:t>
            </a:r>
            <a:r>
              <a:rPr lang="ru-RU" dirty="0" smtClean="0"/>
              <a:t>одно арочного моста через Неву из деревянных ферм. Впервые была реализована практика мостового моделирования</a:t>
            </a:r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9018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316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1791 году изготовил веломобиль с маховым колесом, коробкой скоростей</a:t>
            </a:r>
            <a:r>
              <a:rPr lang="ru-RU" sz="14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подшипниками. Повозка приводилась в движение через педальный механизм.</a:t>
            </a:r>
          </a:p>
          <a:p>
            <a:pPr marL="0" marR="0" indent="0" algn="l" defTabSz="10316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1693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Фамилия Кулибина стала нарицательной – так</a:t>
            </a:r>
            <a:r>
              <a:rPr lang="ru-RU" baseline="0" dirty="0" smtClean="0"/>
              <a:t> называют мастеров-самоучек, добившихся больших успехов. Именем Кулибина названы улицы во многих городах России, у нас есть парк имени Кулибина. Спасибо за </a:t>
            </a:r>
            <a:r>
              <a:rPr lang="ru-RU" baseline="0" dirty="0" smtClean="0"/>
              <a:t>внимание</a:t>
            </a:r>
            <a:r>
              <a:rPr lang="ru-RU" baseline="0" dirty="0" smtClean="0"/>
              <a:t>.</a:t>
            </a:r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137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Free Blank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Off-page Connector 9"/>
          <p:cNvSpPr/>
          <p:nvPr userDrawn="1"/>
        </p:nvSpPr>
        <p:spPr>
          <a:xfrm rot="5400000">
            <a:off x="8798358" y="94649"/>
            <a:ext cx="288035" cy="403249"/>
          </a:xfrm>
          <a:prstGeom prst="flowChartOffpageConnector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77311" y="152256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bg1"/>
                </a:solidFill>
              </a:defRPr>
            </a:lvl1pPr>
          </a:lstStyle>
          <a:p>
            <a:fld id="{C136B7D2-B98C-44FD-8D04-7EC62A5649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2774853"/>
            <a:ext cx="8305800" cy="85725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075299"/>
            <a:ext cx="8305800" cy="14859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2662595"/>
            <a:ext cx="2971800" cy="1191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2662595"/>
            <a:ext cx="2971800" cy="1191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2644727"/>
            <a:ext cx="45720" cy="3429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9/29/2019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3429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9/29/2019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9/29/2019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628900"/>
            <a:ext cx="7924800" cy="10287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3719148"/>
            <a:ext cx="7924800" cy="738552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3687744"/>
            <a:ext cx="7924800" cy="3226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9/29/2019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59936" cy="3429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59936" cy="3429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9/29/2019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049695"/>
            <a:ext cx="4040188" cy="5715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1651422"/>
            <a:ext cx="4038600" cy="293522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1651422"/>
            <a:ext cx="4038600" cy="293522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586"/>
            <a:ext cx="8229600" cy="85725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049695"/>
            <a:ext cx="4040188" cy="5715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1635164"/>
            <a:ext cx="3749040" cy="1191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1635164"/>
            <a:ext cx="3749040" cy="1191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9/29/2019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9/29/2019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342900"/>
            <a:ext cx="6248400" cy="428625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200150"/>
            <a:ext cx="1984248" cy="280035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342900"/>
            <a:ext cx="1981200" cy="8001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9/29/2019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342900"/>
            <a:ext cx="2057400" cy="8001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342900"/>
            <a:ext cx="6019800" cy="417195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200150"/>
            <a:ext cx="2057400" cy="33147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9/29/2019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9/29/2019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Free Blank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2843790" y="406017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r">
              <a:defRPr sz="2000" b="1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367790" y="758008"/>
            <a:ext cx="4114800" cy="200746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r">
              <a:buNone/>
              <a:defRPr sz="1050" b="1" i="0" baseline="0">
                <a:solidFill>
                  <a:schemeClr val="bg1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10" name="Flowchart: Off-page Connector 9"/>
          <p:cNvSpPr/>
          <p:nvPr userDrawn="1"/>
        </p:nvSpPr>
        <p:spPr>
          <a:xfrm rot="5400000">
            <a:off x="8798358" y="94649"/>
            <a:ext cx="288035" cy="403249"/>
          </a:xfrm>
          <a:prstGeom prst="flowChartOffpageConnector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77311" y="152256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bg1"/>
                </a:solidFill>
              </a:defRPr>
            </a:lvl1pPr>
          </a:lstStyle>
          <a:p>
            <a:fld id="{C136B7D2-B98C-44FD-8D04-7EC62A5649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9/29/2019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+ SubTitle+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54724" y="267471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54724" y="61946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grpSp>
        <p:nvGrpSpPr>
          <p:cNvPr id="3" name="Group 7"/>
          <p:cNvGrpSpPr/>
          <p:nvPr userDrawn="1"/>
        </p:nvGrpSpPr>
        <p:grpSpPr>
          <a:xfrm>
            <a:off x="0" y="5048851"/>
            <a:ext cx="9144000" cy="94649"/>
            <a:chOff x="0" y="2573904"/>
            <a:chExt cx="8767278" cy="44695"/>
          </a:xfrm>
        </p:grpSpPr>
        <p:grpSp>
          <p:nvGrpSpPr>
            <p:cNvPr id="4" name="Group 43"/>
            <p:cNvGrpSpPr/>
            <p:nvPr/>
          </p:nvGrpSpPr>
          <p:grpSpPr>
            <a:xfrm>
              <a:off x="0" y="2573904"/>
              <a:ext cx="3752335" cy="44695"/>
              <a:chOff x="0" y="2573904"/>
              <a:chExt cx="3752335" cy="44695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0" y="2573904"/>
                <a:ext cx="1262608" cy="4469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1262608" y="2573904"/>
                <a:ext cx="1262608" cy="4469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2489727" y="2573904"/>
                <a:ext cx="1262608" cy="446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5" name="Group 44"/>
            <p:cNvGrpSpPr/>
            <p:nvPr/>
          </p:nvGrpSpPr>
          <p:grpSpPr>
            <a:xfrm>
              <a:off x="3752335" y="2573904"/>
              <a:ext cx="5014943" cy="44695"/>
              <a:chOff x="0" y="2573904"/>
              <a:chExt cx="5014943" cy="44695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0" y="2573904"/>
                <a:ext cx="1262608" cy="4469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1262608" y="2573904"/>
                <a:ext cx="1262608" cy="44695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2489727" y="2573904"/>
                <a:ext cx="1262608" cy="4469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752335" y="2573904"/>
                <a:ext cx="1262608" cy="4469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22" name="Flowchart: Off-page Connector 21"/>
          <p:cNvSpPr/>
          <p:nvPr userDrawn="1"/>
        </p:nvSpPr>
        <p:spPr>
          <a:xfrm rot="5400000">
            <a:off x="8798358" y="94649"/>
            <a:ext cx="288035" cy="403249"/>
          </a:xfrm>
          <a:prstGeom prst="flowChartOffpageConnector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77311" y="152256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bg1"/>
                </a:solidFill>
              </a:defRPr>
            </a:lvl1pPr>
          </a:lstStyle>
          <a:p>
            <a:fld id="{C136B7D2-B98C-44FD-8D04-7EC62A5649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Free Blank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54724" y="267471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54724" y="61946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8" name="Flowchart: Off-page Connector 7"/>
          <p:cNvSpPr/>
          <p:nvPr userDrawn="1"/>
        </p:nvSpPr>
        <p:spPr>
          <a:xfrm rot="5400000">
            <a:off x="8798358" y="94649"/>
            <a:ext cx="288035" cy="403249"/>
          </a:xfrm>
          <a:prstGeom prst="flowChartOffpageConnector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77311" y="152256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bg1"/>
                </a:solidFill>
              </a:defRPr>
            </a:lvl1pPr>
          </a:lstStyle>
          <a:p>
            <a:fld id="{C136B7D2-B98C-44FD-8D04-7EC62A5649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5048851"/>
            <a:ext cx="9144000" cy="94649"/>
            <a:chOff x="0" y="2573904"/>
            <a:chExt cx="8767278" cy="44695"/>
          </a:xfrm>
        </p:grpSpPr>
        <p:grpSp>
          <p:nvGrpSpPr>
            <p:cNvPr id="9" name="Group 43"/>
            <p:cNvGrpSpPr/>
            <p:nvPr/>
          </p:nvGrpSpPr>
          <p:grpSpPr>
            <a:xfrm>
              <a:off x="0" y="2573904"/>
              <a:ext cx="3752335" cy="44695"/>
              <a:chOff x="0" y="2573904"/>
              <a:chExt cx="3752335" cy="44695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2573904"/>
                <a:ext cx="1262608" cy="4469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1262608" y="2573904"/>
                <a:ext cx="1262608" cy="4469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489727" y="2573904"/>
                <a:ext cx="1262608" cy="446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0" name="Group 44"/>
            <p:cNvGrpSpPr/>
            <p:nvPr/>
          </p:nvGrpSpPr>
          <p:grpSpPr>
            <a:xfrm>
              <a:off x="3752335" y="2573904"/>
              <a:ext cx="5014943" cy="44695"/>
              <a:chOff x="0" y="2573904"/>
              <a:chExt cx="5014943" cy="44695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0" y="2573904"/>
                <a:ext cx="1262608" cy="4469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1262608" y="2573904"/>
                <a:ext cx="1262608" cy="44695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2489727" y="2573904"/>
                <a:ext cx="1262608" cy="4469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3752335" y="2573904"/>
                <a:ext cx="1262608" cy="4469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654724" y="267471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54724" y="61946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+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5048851"/>
            <a:ext cx="9144000" cy="94649"/>
            <a:chOff x="0" y="2573904"/>
            <a:chExt cx="8767278" cy="44695"/>
          </a:xfrm>
        </p:grpSpPr>
        <p:grpSp>
          <p:nvGrpSpPr>
            <p:cNvPr id="9" name="Group 43"/>
            <p:cNvGrpSpPr/>
            <p:nvPr/>
          </p:nvGrpSpPr>
          <p:grpSpPr>
            <a:xfrm>
              <a:off x="0" y="2573904"/>
              <a:ext cx="3752335" cy="44695"/>
              <a:chOff x="0" y="2573904"/>
              <a:chExt cx="3752335" cy="44695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2573904"/>
                <a:ext cx="1262608" cy="4469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1262608" y="2573904"/>
                <a:ext cx="1262608" cy="4469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489727" y="2573904"/>
                <a:ext cx="1262608" cy="446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0" name="Group 44"/>
            <p:cNvGrpSpPr/>
            <p:nvPr/>
          </p:nvGrpSpPr>
          <p:grpSpPr>
            <a:xfrm>
              <a:off x="3752335" y="2573904"/>
              <a:ext cx="5014943" cy="44695"/>
              <a:chOff x="0" y="2573904"/>
              <a:chExt cx="5014943" cy="44695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0" y="2573904"/>
                <a:ext cx="1262608" cy="4469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1262608" y="2573904"/>
                <a:ext cx="1262608" cy="44695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2489727" y="2573904"/>
                <a:ext cx="1262608" cy="4469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3752335" y="2573904"/>
                <a:ext cx="1262608" cy="4469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18" name="Flowchart: Off-page Connector 17"/>
          <p:cNvSpPr/>
          <p:nvPr userDrawn="1"/>
        </p:nvSpPr>
        <p:spPr>
          <a:xfrm rot="5400000">
            <a:off x="8798358" y="94649"/>
            <a:ext cx="288035" cy="403249"/>
          </a:xfrm>
          <a:prstGeom prst="flowChartOffpageConnector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77311" y="152256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bg1"/>
                </a:solidFill>
              </a:defRPr>
            </a:lvl1pPr>
          </a:lstStyle>
          <a:p>
            <a:fld id="{C136B7D2-B98C-44FD-8D04-7EC62A5649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54724" y="267471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54724" y="61946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+ SubTitle+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54724" y="267471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54724" y="61946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grpSp>
        <p:nvGrpSpPr>
          <p:cNvPr id="3" name="Group 7"/>
          <p:cNvGrpSpPr/>
          <p:nvPr userDrawn="1"/>
        </p:nvGrpSpPr>
        <p:grpSpPr>
          <a:xfrm>
            <a:off x="0" y="5048851"/>
            <a:ext cx="9144000" cy="94649"/>
            <a:chOff x="0" y="2573904"/>
            <a:chExt cx="8767278" cy="44695"/>
          </a:xfrm>
        </p:grpSpPr>
        <p:grpSp>
          <p:nvGrpSpPr>
            <p:cNvPr id="4" name="Group 43"/>
            <p:cNvGrpSpPr/>
            <p:nvPr/>
          </p:nvGrpSpPr>
          <p:grpSpPr>
            <a:xfrm>
              <a:off x="0" y="2573904"/>
              <a:ext cx="3752335" cy="44695"/>
              <a:chOff x="0" y="2573904"/>
              <a:chExt cx="3752335" cy="44695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0" y="2573904"/>
                <a:ext cx="1262608" cy="4469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1262608" y="2573904"/>
                <a:ext cx="1262608" cy="4469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2489727" y="2573904"/>
                <a:ext cx="1262608" cy="446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5" name="Group 44"/>
            <p:cNvGrpSpPr/>
            <p:nvPr/>
          </p:nvGrpSpPr>
          <p:grpSpPr>
            <a:xfrm>
              <a:off x="3752335" y="2573904"/>
              <a:ext cx="5014943" cy="44695"/>
              <a:chOff x="0" y="2573904"/>
              <a:chExt cx="5014943" cy="44695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0" y="2573904"/>
                <a:ext cx="1262608" cy="4469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1262608" y="2573904"/>
                <a:ext cx="1262608" cy="44695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2489727" y="2573904"/>
                <a:ext cx="1262608" cy="4469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752335" y="2573904"/>
                <a:ext cx="1262608" cy="4469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22" name="Flowchart: Off-page Connector 21"/>
          <p:cNvSpPr/>
          <p:nvPr userDrawn="1"/>
        </p:nvSpPr>
        <p:spPr>
          <a:xfrm rot="5400000">
            <a:off x="8798358" y="94649"/>
            <a:ext cx="288035" cy="403249"/>
          </a:xfrm>
          <a:prstGeom prst="flowChartOffpageConnector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77311" y="152256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bg1"/>
                </a:solidFill>
              </a:defRPr>
            </a:lvl1pPr>
          </a:lstStyle>
          <a:p>
            <a:fld id="{C136B7D2-B98C-44FD-8D04-7EC62A5649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7"/>
          <p:cNvGrpSpPr/>
          <p:nvPr userDrawn="1"/>
        </p:nvGrpSpPr>
        <p:grpSpPr>
          <a:xfrm>
            <a:off x="0" y="5048851"/>
            <a:ext cx="9144000" cy="94649"/>
            <a:chOff x="0" y="2573904"/>
            <a:chExt cx="8767278" cy="44695"/>
          </a:xfrm>
        </p:grpSpPr>
        <p:grpSp>
          <p:nvGrpSpPr>
            <p:cNvPr id="4" name="Group 43"/>
            <p:cNvGrpSpPr/>
            <p:nvPr/>
          </p:nvGrpSpPr>
          <p:grpSpPr>
            <a:xfrm>
              <a:off x="0" y="2573904"/>
              <a:ext cx="3752335" cy="44695"/>
              <a:chOff x="0" y="2573904"/>
              <a:chExt cx="3752335" cy="44695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0" y="2573904"/>
                <a:ext cx="1262608" cy="4469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1262608" y="2573904"/>
                <a:ext cx="1262608" cy="4469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2489727" y="2573904"/>
                <a:ext cx="1262608" cy="446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5" name="Group 44"/>
            <p:cNvGrpSpPr/>
            <p:nvPr/>
          </p:nvGrpSpPr>
          <p:grpSpPr>
            <a:xfrm>
              <a:off x="3752335" y="2573904"/>
              <a:ext cx="5014943" cy="44695"/>
              <a:chOff x="0" y="2573904"/>
              <a:chExt cx="5014943" cy="44695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0" y="2573904"/>
                <a:ext cx="1262608" cy="4469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1262608" y="2573904"/>
                <a:ext cx="1262608" cy="44695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2489727" y="2573904"/>
                <a:ext cx="1262608" cy="4469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752335" y="2573904"/>
                <a:ext cx="1262608" cy="4469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6" r:id="rId2"/>
    <p:sldLayoutId id="2147483738" r:id="rId3"/>
    <p:sldLayoutId id="2147483695" r:id="rId4"/>
    <p:sldLayoutId id="2147483697" r:id="rId5"/>
    <p:sldLayoutId id="2147483703" r:id="rId6"/>
    <p:sldLayoutId id="2147483698" r:id="rId7"/>
    <p:sldLayoutId id="2147483704" r:id="rId8"/>
    <p:sldLayoutId id="2147483739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085850"/>
            <a:ext cx="8229600" cy="35087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4652750"/>
            <a:ext cx="2590800" cy="288036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9/29/2019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4652750"/>
            <a:ext cx="3581400" cy="288036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4636148"/>
            <a:ext cx="609600" cy="3429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9144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9"/>
          <p:cNvGrpSpPr/>
          <p:nvPr/>
        </p:nvGrpSpPr>
        <p:grpSpPr>
          <a:xfrm>
            <a:off x="4065573" y="4565254"/>
            <a:ext cx="1012854" cy="152400"/>
            <a:chOff x="4168751" y="2495551"/>
            <a:chExt cx="1012854" cy="152400"/>
          </a:xfrm>
        </p:grpSpPr>
        <p:sp>
          <p:nvSpPr>
            <p:cNvPr id="31" name="Oval 30"/>
            <p:cNvSpPr/>
            <p:nvPr/>
          </p:nvSpPr>
          <p:spPr>
            <a:xfrm>
              <a:off x="4598977" y="2495551"/>
              <a:ext cx="152400" cy="1524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2" name="Oval 31"/>
            <p:cNvSpPr/>
            <p:nvPr/>
          </p:nvSpPr>
          <p:spPr>
            <a:xfrm flipV="1">
              <a:off x="4816297" y="2522221"/>
              <a:ext cx="99060" cy="990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V="1">
              <a:off x="4434997" y="2522221"/>
              <a:ext cx="99060" cy="990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4" name="Oval 33"/>
            <p:cNvSpPr>
              <a:spLocks noChangeAspect="1"/>
            </p:cNvSpPr>
            <p:nvPr/>
          </p:nvSpPr>
          <p:spPr>
            <a:xfrm flipV="1">
              <a:off x="4980277" y="2531632"/>
              <a:ext cx="80239" cy="8023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5" name="Oval 34"/>
            <p:cNvSpPr>
              <a:spLocks noChangeAspect="1"/>
            </p:cNvSpPr>
            <p:nvPr/>
          </p:nvSpPr>
          <p:spPr>
            <a:xfrm flipV="1">
              <a:off x="4289838" y="2531632"/>
              <a:ext cx="80239" cy="8023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6" name="Oval 35"/>
            <p:cNvSpPr>
              <a:spLocks noChangeAspect="1"/>
            </p:cNvSpPr>
            <p:nvPr/>
          </p:nvSpPr>
          <p:spPr>
            <a:xfrm flipV="1">
              <a:off x="5125438" y="2543668"/>
              <a:ext cx="56167" cy="5616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7" name="Oval 36"/>
            <p:cNvSpPr>
              <a:spLocks noChangeAspect="1"/>
            </p:cNvSpPr>
            <p:nvPr/>
          </p:nvSpPr>
          <p:spPr>
            <a:xfrm flipV="1">
              <a:off x="4168751" y="2543668"/>
              <a:ext cx="56167" cy="5616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6B7D2-B98C-44FD-8D04-7EC62A56497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724140" y="4211311"/>
            <a:ext cx="24548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Игнаткина Яна, 3 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Гимназия №2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3616" y="901147"/>
            <a:ext cx="632655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0"/>
              </a:spcBef>
              <a:tabLst>
                <a:tab pos="3595688" algn="l"/>
              </a:tabLst>
              <a:defRPr/>
            </a:pPr>
            <a:r>
              <a:rPr lang="ru-RU" b="1" dirty="0" smtClean="0">
                <a:solidFill>
                  <a:schemeClr val="bg1"/>
                </a:solidFill>
              </a:rPr>
              <a:t>БОГАТСТВА, ОТДАННЫЕ ЛЮДЯМ:</a:t>
            </a:r>
            <a:endParaRPr lang="ru-RU" b="1" dirty="0">
              <a:solidFill>
                <a:schemeClr val="bg1"/>
              </a:solidFill>
            </a:endParaRPr>
          </a:p>
          <a:p>
            <a:pPr lvl="0" algn="ctr">
              <a:spcBef>
                <a:spcPct val="0"/>
              </a:spcBef>
              <a:tabLst>
                <a:tab pos="3595688" algn="l"/>
              </a:tabLst>
              <a:defRPr/>
            </a:pPr>
            <a:r>
              <a:rPr lang="ru-RU" sz="6000" b="1" dirty="0" smtClean="0">
                <a:solidFill>
                  <a:schemeClr val="bg1"/>
                </a:solidFill>
              </a:rPr>
              <a:t>Нижегородский Архимед</a:t>
            </a:r>
            <a:endParaRPr lang="en-US" sz="6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lide Number Placeholder 4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C136B7D2-B98C-44FD-8D04-7EC62A56497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382934" y="389400"/>
            <a:ext cx="36292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БИОГРАФИЯ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9082" y="1138952"/>
            <a:ext cx="599614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Родился 10 апреля 1735 года в Нижнем Новгороде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Рано освоил грамоту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В 1767 году открыл первую в Нижнем Новгороде часовую мастерскую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Был представлен императрице Екатерине </a:t>
            </a:r>
            <a:r>
              <a:rPr lang="en-US" dirty="0" smtClean="0">
                <a:solidFill>
                  <a:schemeClr val="bg1"/>
                </a:solidFill>
              </a:rPr>
              <a:t>II</a:t>
            </a:r>
            <a:r>
              <a:rPr lang="ru-RU" dirty="0" smtClean="0">
                <a:solidFill>
                  <a:schemeClr val="bg1"/>
                </a:solidFill>
              </a:rPr>
              <a:t>, в 1769 назначен заведующим механической мастерской Петербургской академии наук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Имел 12 детей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Умер и похоронен в Нижнем Новгороде 30 июля 1818 года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dirty="0"/>
          </a:p>
        </p:txBody>
      </p:sp>
      <p:pic>
        <p:nvPicPr>
          <p:cNvPr id="1026" name="Picture 2" descr="ÐºÑÐ»_Ð¸Ð»Ð»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782" y="670719"/>
            <a:ext cx="2731906" cy="3824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6B7D2-B98C-44FD-8D04-7EC62A56497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050" name="Picture 2" descr="https://ribalych.ru/wp-content/uploads/2017/04/kulibin_0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6008" y="325077"/>
            <a:ext cx="5667560" cy="380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57973" y="4357567"/>
            <a:ext cx="7028054" cy="403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Часы с театром, подаренные Екатерине </a:t>
            </a:r>
            <a:r>
              <a:rPr lang="en-US" dirty="0" smtClean="0">
                <a:solidFill>
                  <a:schemeClr val="bg1"/>
                </a:solidFill>
              </a:rPr>
              <a:t>II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6B7D2-B98C-44FD-8D04-7EC62A56497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9510" y="3723890"/>
            <a:ext cx="8353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Проект 298-ми метрового моста через Неву, составленный И.П. Кулибиным в 1776 году.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074" name="Picture 2" descr="https://libmir.com/i/76/315376/i_0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89" y="209863"/>
            <a:ext cx="8353012" cy="3341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6B7D2-B98C-44FD-8D04-7EC62A56497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098" name="Picture 2" descr="https://crazy10.ru/uploads/ckeditor/2018/10/29/jrkbr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829" y="152256"/>
            <a:ext cx="6020998" cy="391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21291" y="4090335"/>
            <a:ext cx="8353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1791 году разработан </a:t>
            </a:r>
            <a:r>
              <a:rPr lang="ru-RU" dirty="0" err="1" smtClean="0">
                <a:solidFill>
                  <a:schemeClr val="bg1"/>
                </a:solidFill>
              </a:rPr>
              <a:t>самобеглый</a:t>
            </a:r>
            <a:r>
              <a:rPr lang="ru-RU" dirty="0" smtClean="0">
                <a:solidFill>
                  <a:schemeClr val="bg1"/>
                </a:solidFill>
              </a:rPr>
              <a:t> экипаж, имевший все основные атрибуты современного автомобиля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lide Number Placeholder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6B7D2-B98C-44FD-8D04-7EC62A56497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4917642" y="1350224"/>
            <a:ext cx="277379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</a:t>
            </a:r>
            <a:endParaRPr lang="ru-RU" sz="36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</a:t>
            </a:r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внимание!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2" name="Picture 2" descr="http://tischenko-photo.ru/wp-content/uploads/2017/03/91_IMG_886220120829Canon-EOS-5D-Mark-I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89" y="143824"/>
            <a:ext cx="3168385" cy="4754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29993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Custom Design">
  <a:themeElements>
    <a:clrScheme name="4_Colored_Them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FEB834"/>
      </a:accent1>
      <a:accent2>
        <a:srgbClr val="FF3F5F"/>
      </a:accent2>
      <a:accent3>
        <a:srgbClr val="028599"/>
      </a:accent3>
      <a:accent4>
        <a:srgbClr val="01B59C"/>
      </a:accent4>
      <a:accent5>
        <a:srgbClr val="73655D"/>
      </a:accent5>
      <a:accent6>
        <a:srgbClr val="3BC7E2"/>
      </a:accent6>
      <a:hlink>
        <a:srgbClr val="0066CC"/>
      </a:hlink>
      <a:folHlink>
        <a:srgbClr val="29B5E5"/>
      </a:folHlink>
    </a:clrScheme>
    <a:fontScheme name="Arial">
      <a:majorFont>
        <a:latin typeface="Arial"/>
        <a:ea typeface=""/>
        <a:cs typeface="FontAwesome"/>
      </a:majorFont>
      <a:minorFont>
        <a:latin typeface="Arial"/>
        <a:ea typeface=""/>
        <a:cs typeface="FontAwesom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C000"/>
        </a:solidFill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31639</TotalTime>
  <Words>300</Words>
  <Application>Microsoft Office PowerPoint</Application>
  <PresentationFormat>Экран (16:9)</PresentationFormat>
  <Paragraphs>35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1_Custom Design</vt:lpstr>
      <vt:lpstr>Бумажная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dfdfdfdfd</dc:title>
  <dc:creator>High Tech</dc:creator>
  <cp:lastModifiedBy>Deer</cp:lastModifiedBy>
  <cp:revision>7441</cp:revision>
  <dcterms:created xsi:type="dcterms:W3CDTF">2014-09-03T19:30:44Z</dcterms:created>
  <dcterms:modified xsi:type="dcterms:W3CDTF">2019-09-29T15:50:33Z</dcterms:modified>
</cp:coreProperties>
</file>