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94" r:id="rId2"/>
    <p:sldId id="299" r:id="rId3"/>
    <p:sldId id="295" r:id="rId4"/>
    <p:sldId id="296" r:id="rId5"/>
    <p:sldId id="297" r:id="rId6"/>
    <p:sldId id="298" r:id="rId7"/>
    <p:sldId id="300" r:id="rId8"/>
    <p:sldId id="301" r:id="rId9"/>
    <p:sldId id="303" r:id="rId10"/>
    <p:sldId id="302" r:id="rId11"/>
    <p:sldId id="30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CC0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0" autoAdjust="0"/>
    <p:restoredTop sz="94660"/>
  </p:normalViewPr>
  <p:slideViewPr>
    <p:cSldViewPr>
      <p:cViewPr>
        <p:scale>
          <a:sx n="76" d="100"/>
          <a:sy n="76" d="100"/>
        </p:scale>
        <p:origin x="-13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9891218-4481-4253-BD4F-313581FA2CEF}" type="datetimeFigureOut">
              <a:rPr lang="ru-RU"/>
              <a:pPr/>
              <a:t>19.04.2020</a:t>
            </a:fld>
            <a:endParaRPr lang="ru-RU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85B5003-B1FE-4F0A-A8CA-12167B3423CF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35848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35849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0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1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5852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35853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4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5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6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7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35858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35859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0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1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5862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35863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4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5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6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7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5868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69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E3E356-442E-4461-8D39-3C517527F7D3}" type="datetimeFigureOut">
              <a:rPr lang="ru-RU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23599-084F-489C-BA01-40F8DBBE39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76ED44-458F-40E3-BB9F-058874157F5F}" type="datetimeFigureOut">
              <a:rPr lang="ru-RU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63D34-FD1C-4D5D-86E9-82D95B61EF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D14EDA-97E4-4401-BF08-4B7DD3F5F9D6}" type="datetimeFigureOut">
              <a:rPr lang="ru-RU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C2CF3-C851-418B-8474-B3422CAED8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B148C2-8B60-44EA-8F01-2AB95C04F99F}" type="datetimeFigureOut">
              <a:rPr lang="ru-RU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87EFA0-E27F-4D93-8DC1-D8B7BBBE53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C46949-ADD7-4280-897F-54212C5BD249}" type="datetimeFigureOut">
              <a:rPr lang="ru-RU"/>
              <a:pPr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55706-07BB-4C3E-AE53-CF44EDB149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E58825-BF49-46D5-9A2B-48AAB094077A}" type="datetimeFigureOut">
              <a:rPr lang="ru-RU"/>
              <a:pPr/>
              <a:t>19.04.2020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42C361-5958-4984-8EA5-58CDC4D462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17B827-8546-4CA8-A158-6241B46F6693}" type="datetimeFigureOut">
              <a:rPr lang="ru-RU"/>
              <a:pPr/>
              <a:t>19.04.2020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E2CDD-8988-4521-B68D-9AC1827164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734E2-682B-4EB6-96C7-89FC31C467F2}" type="datetimeFigureOut">
              <a:rPr lang="ru-RU"/>
              <a:pPr/>
              <a:t>19.04.2020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540C9-E992-4D6C-A1EF-51980AAFBA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31AD46-2DD0-4529-8ECE-BA56C63602AB}" type="datetimeFigureOut">
              <a:rPr lang="ru-RU"/>
              <a:pPr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1D1EA-16C7-4416-96F4-E076CE1C8D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5EA071-2A4F-4814-AB7C-886702FEA04D}" type="datetimeFigureOut">
              <a:rPr lang="ru-RU"/>
              <a:pPr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3AE37-9CCE-427E-94B3-BA4F245876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6D91F7FD-D6C4-46FB-9CB3-3E5AD71C8E99}" type="datetimeFigureOut">
              <a:rPr lang="ru-RU"/>
              <a:pPr/>
              <a:t>19.04.2020</a:t>
            </a:fld>
            <a:endParaRPr lang="ru-RU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0E4A1CCD-9C5B-46D1-B626-B8E7B2C38BD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482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4826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3482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4836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34837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3483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3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4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484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4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4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4844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3484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4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4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4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4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5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5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5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3485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3485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485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3485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3485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485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3486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6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6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6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6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6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6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6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3486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13" Type="http://schemas.openxmlformats.org/officeDocument/2006/relationships/image" Target="../media/image26.gif"/><Relationship Id="rId18" Type="http://schemas.openxmlformats.org/officeDocument/2006/relationships/image" Target="../media/image31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0.gif"/><Relationship Id="rId12" Type="http://schemas.openxmlformats.org/officeDocument/2006/relationships/image" Target="../media/image25.gif"/><Relationship Id="rId17" Type="http://schemas.openxmlformats.org/officeDocument/2006/relationships/image" Target="../media/image30.gif"/><Relationship Id="rId2" Type="http://schemas.openxmlformats.org/officeDocument/2006/relationships/audio" Target="../media/media10.wma"/><Relationship Id="rId16" Type="http://schemas.openxmlformats.org/officeDocument/2006/relationships/image" Target="../media/image29.gif"/><Relationship Id="rId20" Type="http://schemas.openxmlformats.org/officeDocument/2006/relationships/image" Target="../media/image2.png"/><Relationship Id="rId1" Type="http://schemas.microsoft.com/office/2007/relationships/media" Target="../media/media10.wma"/><Relationship Id="rId6" Type="http://schemas.openxmlformats.org/officeDocument/2006/relationships/image" Target="../media/image19.gif"/><Relationship Id="rId11" Type="http://schemas.openxmlformats.org/officeDocument/2006/relationships/image" Target="../media/image24.gif"/><Relationship Id="rId5" Type="http://schemas.openxmlformats.org/officeDocument/2006/relationships/image" Target="../media/image18.gif"/><Relationship Id="rId15" Type="http://schemas.openxmlformats.org/officeDocument/2006/relationships/image" Target="../media/image28.gif"/><Relationship Id="rId10" Type="http://schemas.openxmlformats.org/officeDocument/2006/relationships/image" Target="../media/image23.gif"/><Relationship Id="rId19" Type="http://schemas.openxmlformats.org/officeDocument/2006/relationships/image" Target="../media/image32.gif"/><Relationship Id="rId4" Type="http://schemas.openxmlformats.org/officeDocument/2006/relationships/image" Target="../media/image17.gif"/><Relationship Id="rId9" Type="http://schemas.openxmlformats.org/officeDocument/2006/relationships/image" Target="../media/image22.gif"/><Relationship Id="rId14" Type="http://schemas.openxmlformats.org/officeDocument/2006/relationships/image" Target="../media/image2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hyperlink" Target="http://go.mail.ru/redir?type=sr&amp;redir=eJwVysENgjAUAFAOevPuFPihRBQT4wjGCX4-UORTaBtaMHL24jBe3UR3cAv1-vJq763bAVxK6dSqH8DWxhsgzR0VzFC2DaHt5SS1_0GDZ64Ug7PkODc4EY7_qlliZTROspX62qDDnHJT1Io6BhFnYRSmIonFAQffot-PKgji9XaTZKnIosA8l_PxfZ8dF-7xeZ1uX6uENqg&amp;src=14f815e&amp;via_page=1&amp;oqid=a71b5093a1b5dea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6" Type="http://schemas.openxmlformats.org/officeDocument/2006/relationships/image" Target="../media/image2.pn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ma"/><Relationship Id="rId1" Type="http://schemas.microsoft.com/office/2007/relationships/media" Target="../media/media3.wma"/><Relationship Id="rId6" Type="http://schemas.openxmlformats.org/officeDocument/2006/relationships/image" Target="../media/image2.pn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6" Type="http://schemas.openxmlformats.org/officeDocument/2006/relationships/image" Target="../media/image2.png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wma"/><Relationship Id="rId1" Type="http://schemas.microsoft.com/office/2007/relationships/media" Target="../media/media6.wma"/><Relationship Id="rId6" Type="http://schemas.openxmlformats.org/officeDocument/2006/relationships/image" Target="../media/image2.png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wma"/><Relationship Id="rId1" Type="http://schemas.microsoft.com/office/2007/relationships/media" Target="../media/media7.wma"/><Relationship Id="rId5" Type="http://schemas.openxmlformats.org/officeDocument/2006/relationships/image" Target="../media/image2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wma"/><Relationship Id="rId1" Type="http://schemas.microsoft.com/office/2007/relationships/media" Target="../media/media8.wma"/><Relationship Id="rId6" Type="http://schemas.openxmlformats.org/officeDocument/2006/relationships/image" Target="../media/image2.png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wma"/><Relationship Id="rId1" Type="http://schemas.microsoft.com/office/2007/relationships/media" Target="../media/media9.wma"/><Relationship Id="rId6" Type="http://schemas.openxmlformats.org/officeDocument/2006/relationships/image" Target="../media/image2.png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ChangeArrowheads="1"/>
          </p:cNvSpPr>
          <p:nvPr/>
        </p:nvSpPr>
        <p:spPr bwMode="auto">
          <a:xfrm>
            <a:off x="2243619" y="4725144"/>
            <a:ext cx="457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/>
              <a:t>Подготовила педагог:</a:t>
            </a:r>
          </a:p>
          <a:p>
            <a:pPr algn="ctr"/>
            <a:r>
              <a:rPr lang="ru-RU" sz="2000" b="1" i="1" dirty="0"/>
              <a:t>Киселёва О.А.</a:t>
            </a:r>
          </a:p>
          <a:p>
            <a:pPr algn="ctr"/>
            <a:r>
              <a:rPr lang="ru-RU" sz="2000" b="1" i="1" dirty="0"/>
              <a:t>Богачева Л.И</a:t>
            </a:r>
            <a:r>
              <a:rPr lang="ru-RU" sz="2000" b="1" i="1" dirty="0" smtClean="0"/>
              <a:t>.</a:t>
            </a:r>
          </a:p>
          <a:p>
            <a:pPr algn="ctr"/>
            <a:r>
              <a:rPr lang="ru-RU" sz="2000" b="1" i="1" dirty="0" smtClean="0"/>
              <a:t>Титова Е.В.</a:t>
            </a:r>
            <a:endParaRPr lang="ru-RU" sz="2000" b="1" i="1" dirty="0"/>
          </a:p>
        </p:txBody>
      </p:sp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0" y="0"/>
            <a:ext cx="75963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000" b="1" i="1" dirty="0"/>
              <a:t>Государственное бюджетное общеобразовательное учреждение Школа №1381</a:t>
            </a:r>
            <a:endParaRPr lang="ru-RU" sz="2000" b="1" i="1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51520" y="1268760"/>
            <a:ext cx="8424936" cy="3095625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8000" b="1" i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Удивительные насекомые</a:t>
            </a:r>
            <a:endParaRPr lang="ru-RU" sz="8000" b="1" i="1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pic>
        <p:nvPicPr>
          <p:cNvPr id="1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67944" y="126876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760">
        <p14:prism isInverted="1"/>
      </p:transition>
    </mc:Choice>
    <mc:Fallback xmlns="">
      <p:transition spd="slow" advClick="0" advTm="37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5076056" y="3789040"/>
            <a:ext cx="3600400" cy="28803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3789040"/>
            <a:ext cx="3600400" cy="28803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04048" y="188640"/>
            <a:ext cx="3600400" cy="28803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67544" y="188640"/>
            <a:ext cx="3600400" cy="28803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D:\Диски с картинками\Животные\Насекомые\Ползающие\TBEETLE п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16632"/>
            <a:ext cx="1844824" cy="1800200"/>
          </a:xfrm>
          <a:prstGeom prst="rect">
            <a:avLst/>
          </a:prstGeom>
          <a:noFill/>
        </p:spPr>
      </p:pic>
      <p:pic>
        <p:nvPicPr>
          <p:cNvPr id="3" name="Picture 3" descr="D:\Диски с картинками\Животные\Насекомые\Летающие\CLOUDEDY п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11760" y="188640"/>
            <a:ext cx="1512168" cy="1512168"/>
          </a:xfrm>
          <a:prstGeom prst="rect">
            <a:avLst/>
          </a:prstGeom>
          <a:noFill/>
        </p:spPr>
      </p:pic>
      <p:pic>
        <p:nvPicPr>
          <p:cNvPr id="4" name="Picture 5" descr="D:\Каталог картинок\В\ANIM184 G.gif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755576" y="1484784"/>
            <a:ext cx="1440160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D:\Диски с картинками\Животные\Насекомые\Насекомые\LADYBUG п.gi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>
            <a:off x="2483768" y="1412776"/>
            <a:ext cx="1584176" cy="1584176"/>
          </a:xfrm>
          <a:prstGeom prst="rect">
            <a:avLst/>
          </a:prstGeom>
          <a:noFill/>
        </p:spPr>
      </p:pic>
      <p:pic>
        <p:nvPicPr>
          <p:cNvPr id="6" name="Picture 2" descr="D:\Диски с картинками\Животные\Насекомые\Летающие\FLYIN008 п.gif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020272" y="1412776"/>
            <a:ext cx="1476672" cy="1476672"/>
          </a:xfrm>
          <a:prstGeom prst="rect">
            <a:avLst/>
          </a:prstGeom>
          <a:noFill/>
        </p:spPr>
      </p:pic>
      <p:pic>
        <p:nvPicPr>
          <p:cNvPr id="7" name="Picture 4" descr="D:\Диски с картинками\Животные\Насекомые\Летающие\HONYBEE2 п.gif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148064" y="0"/>
            <a:ext cx="1656184" cy="1656184"/>
          </a:xfrm>
          <a:prstGeom prst="rect">
            <a:avLst/>
          </a:prstGeom>
          <a:noFill/>
        </p:spPr>
      </p:pic>
      <p:pic>
        <p:nvPicPr>
          <p:cNvPr id="8" name="Picture 6" descr="D:\Диски с картинками\Животные\Насекомые\Ползающие\CRAWL003 п.gif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076056" y="1268760"/>
            <a:ext cx="1872208" cy="1872208"/>
          </a:xfrm>
          <a:prstGeom prst="rect">
            <a:avLst/>
          </a:prstGeom>
          <a:noFill/>
        </p:spPr>
      </p:pic>
      <p:pic>
        <p:nvPicPr>
          <p:cNvPr id="9" name="Picture 5" descr="D:\Диски с картинками\Животные\Насекомые\Летающие\FLYIN006 п.gif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732240" y="0"/>
            <a:ext cx="1800200" cy="1800200"/>
          </a:xfrm>
          <a:prstGeom prst="rect">
            <a:avLst/>
          </a:prstGeom>
          <a:noFill/>
        </p:spPr>
      </p:pic>
      <p:pic>
        <p:nvPicPr>
          <p:cNvPr id="10" name="Picture 3" descr="D:\МАМУСИК\Анимация\Анимированные рисунки\Звери\зверюшки\насекомые, черви\Bee24[1].gif"/>
          <p:cNvPicPr>
            <a:picLocks noChangeAspect="1" noChangeArrowheads="1" noCrop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555776" y="4005064"/>
            <a:ext cx="1152128" cy="1152128"/>
          </a:xfrm>
          <a:prstGeom prst="rect">
            <a:avLst/>
          </a:prstGeom>
          <a:noFill/>
        </p:spPr>
      </p:pic>
      <p:pic>
        <p:nvPicPr>
          <p:cNvPr id="11" name="Picture 2" descr="D:\МАМУСИК\Анимация\Анимированные рисунки\Звери\зверюшки\насекомые, черви\Bee21[1].gif"/>
          <p:cNvPicPr>
            <a:picLocks noChangeAspect="1" noChangeArrowheads="1" noCrop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2411760" y="4941168"/>
            <a:ext cx="1296144" cy="1547561"/>
          </a:xfrm>
          <a:prstGeom prst="rect">
            <a:avLst/>
          </a:prstGeom>
          <a:noFill/>
        </p:spPr>
      </p:pic>
      <p:pic>
        <p:nvPicPr>
          <p:cNvPr id="12" name="Picture 4" descr="D:\МАМУСИК\Анимация\Анимированные рисунки\Звери\зверюшки\насекомые, черви\Bee25[1].gif"/>
          <p:cNvPicPr>
            <a:picLocks noChangeAspect="1" noChangeArrowheads="1" noCrop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11560" y="5013176"/>
            <a:ext cx="1584175" cy="1584175"/>
          </a:xfrm>
          <a:prstGeom prst="rect">
            <a:avLst/>
          </a:prstGeom>
          <a:noFill/>
        </p:spPr>
      </p:pic>
      <p:pic>
        <p:nvPicPr>
          <p:cNvPr id="13" name="Picture 7" descr="D:\МАМУСИК\Анимация\Анимированные рисунки\Звери\зверюшки\насекомые, черви\Bee06[1].gif"/>
          <p:cNvPicPr>
            <a:picLocks noChangeAspect="1" noChangeArrowheads="1" noCrop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83568" y="3933056"/>
            <a:ext cx="1368152" cy="1182640"/>
          </a:xfrm>
          <a:prstGeom prst="rect">
            <a:avLst/>
          </a:prstGeom>
          <a:noFill/>
        </p:spPr>
      </p:pic>
      <p:pic>
        <p:nvPicPr>
          <p:cNvPr id="14" name="Picture 4" descr="D:\МАМУСИК\Анимация\Анимированные рисунки\Звери\зверюшки\насекомые, черви\9b05bff070b0381dbf3b72840fcdd4a5[1].gif"/>
          <p:cNvPicPr>
            <a:picLocks noChangeAspect="1" noChangeArrowheads="1" noCrop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7236296" y="4797152"/>
            <a:ext cx="1314607" cy="1728192"/>
          </a:xfrm>
          <a:prstGeom prst="rect">
            <a:avLst/>
          </a:prstGeom>
          <a:noFill/>
        </p:spPr>
      </p:pic>
      <p:pic>
        <p:nvPicPr>
          <p:cNvPr id="15" name="Picture 7" descr="D:\МАМУСИК\Анимация\Анимированные рисунки\Звери\зверюшки\насекомые, черви\3f6ab2b21e7d1c0b4faa61bec6dce2e7[1].gif"/>
          <p:cNvPicPr>
            <a:picLocks noChangeAspect="1" noChangeArrowheads="1" noCrop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 flipH="1">
            <a:off x="5292080" y="3861048"/>
            <a:ext cx="1373451" cy="1296144"/>
          </a:xfrm>
          <a:prstGeom prst="rect">
            <a:avLst/>
          </a:prstGeom>
          <a:noFill/>
        </p:spPr>
      </p:pic>
      <p:pic>
        <p:nvPicPr>
          <p:cNvPr id="16" name="Picture 6" descr="D:\МАМУСИК\Анимация\Анимированные рисунки\Звери\зверюшки\насекомые, черви\37caaf3417ae16bcb9d354637ecb85b7[1].gif"/>
          <p:cNvPicPr>
            <a:picLocks noChangeAspect="1" noChangeArrowheads="1" noCrop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5364088" y="5157192"/>
            <a:ext cx="1296144" cy="1368152"/>
          </a:xfrm>
          <a:prstGeom prst="rect">
            <a:avLst/>
          </a:prstGeom>
          <a:noFill/>
        </p:spPr>
      </p:pic>
      <p:pic>
        <p:nvPicPr>
          <p:cNvPr id="17" name="Picture 3" descr="D:\МАМУСИК\Анимация\Анимированные рисунки\Звери\зверюшки\насекомые, черви\5472f4b1e37d16943823b7871fd1b9d3[1].gif"/>
          <p:cNvPicPr>
            <a:picLocks noChangeAspect="1" noChangeArrowheads="1" noCrop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7164288" y="3789040"/>
            <a:ext cx="1224136" cy="1396518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583713" y="2937718"/>
            <a:ext cx="49909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0000FF"/>
                </a:solidFill>
              </a:rPr>
              <a:t>Кто лишний?</a:t>
            </a:r>
            <a:endParaRPr lang="ru-RU" sz="5400" b="1" i="1" dirty="0">
              <a:solidFill>
                <a:srgbClr val="0000FF"/>
              </a:solidFill>
            </a:endParaRPr>
          </a:p>
        </p:txBody>
      </p:sp>
      <p:pic>
        <p:nvPicPr>
          <p:cNvPr id="2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4267200" y="227984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0">
        <p14:prism isInverted="1"/>
      </p:transition>
    </mc:Choice>
    <mc:Fallback xmlns="">
      <p:transition spd="slow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1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desk.ru/_ph/219/2/480407126.jpg?1582244827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6653014" cy="499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895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3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28950"/>
            <a:ext cx="7596336" cy="1584176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sz="2000" b="1" i="1" spc="-150" dirty="0">
                <a:solidFill>
                  <a:srgbClr val="0000FF"/>
                </a:solidFill>
                <a:latin typeface="Arial" charset="0"/>
                <a:cs typeface="Arial" charset="0"/>
              </a:rPr>
              <a:t>К</a:t>
            </a:r>
            <a:r>
              <a:rPr lang="ru-RU" sz="2000" b="1" i="1" spc="-15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ак только почва хорошо прогреется теплыми майскими лучами просыпаются одни </a:t>
            </a:r>
            <a:r>
              <a:rPr lang="ru-RU" sz="2000" b="1" i="1" spc="-150" dirty="0">
                <a:solidFill>
                  <a:srgbClr val="0000FF"/>
                </a:solidFill>
                <a:latin typeface="Arial" charset="0"/>
                <a:cs typeface="Arial" charset="0"/>
              </a:rPr>
              <a:t>из главных тружеников леса – муравьи. </a:t>
            </a:r>
            <a:r>
              <a:rPr lang="ru-RU" sz="2000" b="1" i="1" spc="-15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 Муравьи -  это санитары леса.</a:t>
            </a:r>
            <a:endParaRPr lang="ru-RU" sz="2000" b="1" i="1" spc="-150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pic>
        <p:nvPicPr>
          <p:cNvPr id="25606" name="Picture 6" descr="893440_main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798168" y="1916832"/>
            <a:ext cx="4806280" cy="3935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08" name="Picture 8" descr="UBuu"/>
          <p:cNvPicPr>
            <a:picLocks noChangeAspect="1" noChangeArrowheads="1" noCrop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209468" y="2492896"/>
            <a:ext cx="3447743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047611" y="130832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5000">
        <p14:prism isInverted="1"/>
      </p:transition>
    </mc:Choice>
    <mc:Fallback xmlns="">
      <p:transition spd="slow" advClick="0" advTm="4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0189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7812360" cy="1772816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sz="2000" b="1" i="1" spc="-15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Затем просыпаются первые бабочки. Яркая и пестрая крапивница первой взлетает в воздух. Ее можно узнать по кирпично-красным крыльям, вдоль которых спереди есть жёлтые и чёрные пятна, а по бокам – голубые </a:t>
            </a:r>
            <a:r>
              <a:rPr lang="ru-RU" sz="2000" b="1" i="1" spc="-15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треугольнички</a:t>
            </a:r>
            <a:r>
              <a:rPr lang="ru-RU" sz="2000" b="1" i="1" spc="-15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1800" b="1" i="1" spc="-15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1" name="Picture 5" descr="135827_main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875327" y="2636911"/>
            <a:ext cx="4675601" cy="3862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45" name="Picture 9" descr="kelebek-gif-nisanboard-177"/>
          <p:cNvPicPr>
            <a:picLocks noChangeAspect="1" noChangeArrowheads="1" noCrop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261430" y="2697699"/>
            <a:ext cx="3374465" cy="2757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491880" y="177281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9000">
        <p14:prism isInverted="1"/>
      </p:transition>
    </mc:Choice>
    <mc:Fallback xmlns="">
      <p:transition spd="slow" advClick="0" advTm="3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0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" y="0"/>
            <a:ext cx="7668344" cy="1988840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sz="2000" b="1" i="1" spc="-150" dirty="0">
                <a:solidFill>
                  <a:srgbClr val="0000FF"/>
                </a:solidFill>
                <a:latin typeface="Arial" charset="0"/>
                <a:cs typeface="Arial" charset="0"/>
              </a:rPr>
              <a:t>Спустя неделю после крапивницы просыпаются лимонницы. Лимонницу со сложенными крыльями заметить трудно: она похожа на жёлтый листок. А ещё у этой бабочки есть интересная особенность: если внезапно </a:t>
            </a:r>
            <a:r>
              <a:rPr lang="ru-RU" sz="2000" b="1" i="1" spc="-15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ее потревожить, </a:t>
            </a:r>
            <a:r>
              <a:rPr lang="ru-RU" sz="2000" b="1" i="1" spc="-150" dirty="0">
                <a:solidFill>
                  <a:srgbClr val="0000FF"/>
                </a:solidFill>
                <a:latin typeface="Arial" charset="0"/>
                <a:cs typeface="Arial" charset="0"/>
              </a:rPr>
              <a:t>то она падает на землю, сложив крылья, и прижимает ножки.</a:t>
            </a:r>
          </a:p>
        </p:txBody>
      </p:sp>
      <p:pic>
        <p:nvPicPr>
          <p:cNvPr id="15363" name="Picture 2" descr="https://i0.wp.com/bigslide.ru/images/43/42022/389/img11.jpg"/>
          <p:cNvPicPr>
            <a:picLocks noChangeAspect="1" noChangeArrowheads="1"/>
          </p:cNvPicPr>
          <p:nvPr/>
        </p:nvPicPr>
        <p:blipFill>
          <a:blip r:embed="rId4" cstate="email"/>
          <a:srcRect l="3113" t="4162" r="3490" b="2201"/>
          <a:stretch>
            <a:fillRect/>
          </a:stretch>
        </p:blipFill>
        <p:spPr bwMode="auto">
          <a:xfrm>
            <a:off x="4139952" y="2482708"/>
            <a:ext cx="4464496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65" name="Picture 5" descr="zheltaja-babochka_04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2489021"/>
            <a:ext cx="3312367" cy="2829314"/>
          </a:xfrm>
          <a:prstGeom prst="rect">
            <a:avLst/>
          </a:prstGeom>
          <a:noFill/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331096" y="1844824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5000">
        <p14:prism isInverted="1"/>
      </p:transition>
    </mc:Choice>
    <mc:Fallback xmlns="">
      <p:transition spd="slow" advClick="0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9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116632"/>
            <a:ext cx="7740352" cy="2088232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sz="2000" b="1" i="1" spc="-15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Как только солнечные лучи становятся более теплыми </a:t>
            </a:r>
            <a:r>
              <a:rPr lang="ru-RU" sz="2000" b="1" i="1" spc="-150" dirty="0">
                <a:solidFill>
                  <a:srgbClr val="0000FF"/>
                </a:solidFill>
                <a:latin typeface="Arial" charset="0"/>
                <a:cs typeface="Arial" charset="0"/>
              </a:rPr>
              <a:t>в воздухе можно услышать характерное жужжание – это на поиски первых цветов отправились крупные шмели. У шмеля чёрное тельце с рыжим пушистым воротничком, </a:t>
            </a:r>
            <a:r>
              <a:rPr lang="ru-RU" sz="2000" b="1" i="1" spc="-15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и мохнатое </a:t>
            </a:r>
            <a:r>
              <a:rPr lang="ru-RU" sz="2000" b="1" i="1" spc="-150" dirty="0">
                <a:solidFill>
                  <a:srgbClr val="0000FF"/>
                </a:solidFill>
                <a:latin typeface="Arial" charset="0"/>
                <a:cs typeface="Arial" charset="0"/>
              </a:rPr>
              <a:t>брюшко </a:t>
            </a:r>
            <a:r>
              <a:rPr lang="ru-RU" sz="2000" b="1" i="1" spc="-15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. На </a:t>
            </a:r>
            <a:r>
              <a:rPr lang="ru-RU" sz="2000" b="1" i="1" spc="-150" dirty="0">
                <a:solidFill>
                  <a:srgbClr val="0000FF"/>
                </a:solidFill>
                <a:latin typeface="Arial" charset="0"/>
                <a:cs typeface="Arial" charset="0"/>
              </a:rPr>
              <a:t>лапках у шмеля есть специальное приспособление - корзиночки для сбора </a:t>
            </a:r>
            <a:r>
              <a:rPr lang="ru-RU" sz="2000" b="1" i="1" spc="-15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пыльцы.</a:t>
            </a:r>
            <a:endParaRPr lang="ru-RU" sz="2000" b="1" i="1" spc="-150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pic>
        <p:nvPicPr>
          <p:cNvPr id="5" name="Рисунок 4" descr="https://i1.wp.com/funzoo.ru/uploads/posts/2008-11/1226504821_2.jpg"/>
          <p:cNvPicPr/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383427" y="2708920"/>
            <a:ext cx="5101289" cy="3871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07754" y="1900064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7000">
        <p14:prism isInverted="1"/>
      </p:transition>
    </mc:Choice>
    <mc:Fallback xmlns="">
      <p:transition spd="slow" advClick="0" advTm="2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0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7740650" cy="1988840"/>
          </a:xfrm>
          <a:prstGeom prst="roundRect">
            <a:avLst>
              <a:gd name="adj" fmla="val 16667"/>
            </a:avLst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sz="2000" b="1" i="1" spc="-15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 В мае, </a:t>
            </a:r>
            <a:r>
              <a:rPr lang="ru-RU" sz="2000" b="1" i="1" spc="-150" dirty="0">
                <a:solidFill>
                  <a:srgbClr val="0000FF"/>
                </a:solidFill>
                <a:latin typeface="Arial" charset="0"/>
                <a:cs typeface="Arial" charset="0"/>
              </a:rPr>
              <a:t>когда появляется немало прожорливых любителей зелени, растениям приходят на помощь божьи коровки. Это небольшой жучок с очень выпуклыми, ярко-красными, блестящими крылышками, которые покрыты чёрными точками. </a:t>
            </a:r>
          </a:p>
        </p:txBody>
      </p:sp>
      <p:pic>
        <p:nvPicPr>
          <p:cNvPr id="1026" name="Picture 2" descr="https://avatars.mds.yandex.net/get-pdb/1366512/421bd0e7-ff18-4a0c-b29b-1399719f4fe7/s12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347864" y="2348880"/>
            <a:ext cx="4948350" cy="366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900igr.net/up/datai/221048/0017-011-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45748"/>
            <a:ext cx="2286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347864" y="154458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4000">
        <p14:prism isInverted="1"/>
      </p:transition>
    </mc:Choice>
    <mc:Fallback xmlns="">
      <p:transition spd="slow" advClick="0" advTm="2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188640"/>
            <a:ext cx="7740650" cy="2232248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sz="2000" b="1" i="1" spc="-150" dirty="0">
                <a:solidFill>
                  <a:srgbClr val="0000FF"/>
                </a:solidFill>
                <a:latin typeface="Arial" charset="0"/>
                <a:cs typeface="Arial" charset="0"/>
              </a:rPr>
              <a:t>Майскими вечерами, вокруг лиственных деревьев можно увидеть довольно крупного черно-коричневого жука с приметной щетинкой усов. Это майский жук, или, как его ещё иногда называют, хрущ майский. Интересно наблюдать, как раскрыв свои большие жёсткие крылья, это насекомое с гуденьем поднимается в воздух.</a:t>
            </a:r>
          </a:p>
        </p:txBody>
      </p:sp>
      <p:pic>
        <p:nvPicPr>
          <p:cNvPr id="37894" name="Picture 6" descr="Majskij-zhuk-81-1024x681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907704" y="2780928"/>
            <a:ext cx="5328592" cy="3424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209304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7000">
        <p14:prism isInverted="1"/>
      </p:transition>
    </mc:Choice>
    <mc:Fallback xmlns="">
      <p:transition spd="slow" advClick="0" advTm="2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5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260647"/>
            <a:ext cx="7740650" cy="1512169"/>
          </a:xfrm>
          <a:prstGeom prst="roundRect">
            <a:avLst>
              <a:gd name="adj" fmla="val 50000"/>
            </a:avLst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sz="20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 конце мая просыпаются кузнечики. У них стройное тело, очень длинные усики и мощные ноги. Они окрашены в зеленый цвет, что служит для них маскировкой. Уши у кузнечиков находится на ногах, а стрекочут они крыльями.</a:t>
            </a:r>
            <a:endParaRPr lang="ru-RU" sz="2000" b="1" i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22" name="Picture 10" descr="s1200?webp=false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813190" y="2696277"/>
            <a:ext cx="4779777" cy="3911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https://cdn.instructables.com/FTE/80JD/IBQCG9JZ/FTE80JDIBQCG9JZ.MEDIUM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52936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22746" y="182805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9000">
        <p14:prism isInverted="1"/>
      </p:transition>
    </mc:Choice>
    <mc:Fallback xmlns="">
      <p:transition spd="slow" advClick="0" advTm="1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13276"/>
            <a:ext cx="7740352" cy="1728192"/>
          </a:xfrm>
          <a:prstGeom prst="roundRect">
            <a:avLst>
              <a:gd name="adj" fmla="val 16667"/>
            </a:avLst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sz="20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Приблизительно в одно время с кузнечиками появляются стрекозы. Это относительно крупные насекомые, с подвижной головой, большими глазами, короткими  усиками, удлиненным брюшком и четырьмя прозрачными крыльями.</a:t>
            </a:r>
            <a:endParaRPr lang="ru-RU" sz="2000" b="1" i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https://s1.1zoom.me/big3/964/Dragonflies_Closeup_506232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725993" y="2276872"/>
            <a:ext cx="4872839" cy="4036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http://macroclub.ru/gallery/data/754/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3096344" cy="234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60576" y="166727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7000">
        <p14:prism isInverted="1"/>
      </p:transition>
    </mc:Choice>
    <mc:Fallback xmlns="">
      <p:transition spd="slow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1744</TotalTime>
  <Words>338</Words>
  <Application>Microsoft Office PowerPoint</Application>
  <PresentationFormat>Экран (4:3)</PresentationFormat>
  <Paragraphs>15</Paragraphs>
  <Slides>11</Slides>
  <Notes>0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Пастель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Olesay</cp:lastModifiedBy>
  <cp:revision>216</cp:revision>
  <dcterms:created xsi:type="dcterms:W3CDTF">2016-11-18T07:38:02Z</dcterms:created>
  <dcterms:modified xsi:type="dcterms:W3CDTF">2020-04-19T16:05:16Z</dcterms:modified>
</cp:coreProperties>
</file>