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1" r:id="rId9"/>
    <p:sldId id="263" r:id="rId10"/>
    <p:sldId id="265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11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10" Type="http://schemas.openxmlformats.org/officeDocument/2006/relationships/slide" Target="slide3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810256"/>
            <a:ext cx="8825658" cy="764771"/>
          </a:xfrm>
        </p:spPr>
        <p:txBody>
          <a:bodyPr/>
          <a:lstStyle/>
          <a:p>
            <a:pPr algn="ctr"/>
            <a:r>
              <a:rPr lang="ru-RU" sz="3600" b="1" dirty="0"/>
              <a:t>Внеурочное занятие по английскому языку во 2-ых </a:t>
            </a:r>
            <a:r>
              <a:rPr lang="ru-RU" sz="3600" b="1" dirty="0" smtClean="0"/>
              <a:t>классах на тему: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2878241"/>
            <a:ext cx="8825658" cy="86142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«Еда и напитки»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41478" y="4400063"/>
            <a:ext cx="48955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/>
              <a:t>Подготовила: </a:t>
            </a:r>
            <a:r>
              <a:rPr lang="ru-RU" sz="2000" dirty="0" err="1" smtClean="0"/>
              <a:t>Нерсисян</a:t>
            </a:r>
            <a:r>
              <a:rPr lang="ru-RU" sz="2000" dirty="0" smtClean="0"/>
              <a:t> М.А.</a:t>
            </a:r>
          </a:p>
          <a:p>
            <a:pPr algn="r"/>
            <a:r>
              <a:rPr lang="ru-RU" sz="2000" dirty="0" smtClean="0"/>
              <a:t>Преподаватель английского языка </a:t>
            </a:r>
          </a:p>
          <a:p>
            <a:pPr algn="r"/>
            <a:r>
              <a:rPr lang="ru-RU" sz="2000" dirty="0" smtClean="0"/>
              <a:t>МБОУ СОШ №31 </a:t>
            </a:r>
            <a:r>
              <a:rPr lang="ru-RU" sz="2000" dirty="0" err="1" smtClean="0"/>
              <a:t>г.о</a:t>
            </a:r>
            <a:r>
              <a:rPr lang="ru-RU" sz="2000" dirty="0" smtClean="0"/>
              <a:t>. Химки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2543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ru-RU" dirty="0" smtClean="0"/>
              <a:t>Музыкальная пауза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One, two, three, four,</a:t>
            </a:r>
          </a:p>
          <a:p>
            <a:pPr marL="0" indent="0">
              <a:buNone/>
            </a:pPr>
            <a:r>
              <a:rPr lang="en-US" dirty="0" smtClean="0"/>
              <a:t>Yummy chocolate, </a:t>
            </a:r>
          </a:p>
          <a:p>
            <a:pPr marL="0" indent="0">
              <a:buNone/>
            </a:pPr>
            <a:r>
              <a:rPr lang="en-US" dirty="0" smtClean="0"/>
              <a:t>Give me more!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Five, six, seven, eight,</a:t>
            </a:r>
          </a:p>
          <a:p>
            <a:pPr marL="0" indent="0">
              <a:buNone/>
            </a:pPr>
            <a:r>
              <a:rPr lang="en-US" dirty="0" smtClean="0"/>
              <a:t>My </a:t>
            </a:r>
            <a:r>
              <a:rPr lang="en-US" dirty="0" err="1" smtClean="0"/>
              <a:t>favourite</a:t>
            </a:r>
            <a:r>
              <a:rPr lang="en-US" dirty="0" smtClean="0"/>
              <a:t> food </a:t>
            </a:r>
          </a:p>
          <a:p>
            <a:pPr marL="0" indent="0">
              <a:buNone/>
            </a:pPr>
            <a:r>
              <a:rPr lang="en-US" dirty="0" smtClean="0"/>
              <a:t>Is chocolate!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link: https://www.youtube.com/watch?v=skf-fXdoQ0o</a:t>
            </a: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994" y="1596462"/>
            <a:ext cx="3119534" cy="4651937"/>
          </a:xfrm>
          <a:prstGeom prst="rect">
            <a:avLst/>
          </a:prstGeom>
        </p:spPr>
      </p:pic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10424159" y="1266092"/>
            <a:ext cx="703385" cy="587156"/>
          </a:xfrm>
          <a:prstGeom prst="rect">
            <a:avLst/>
          </a:prstGeom>
          <a:solidFill>
            <a:srgbClr val="B311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План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0488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360" accel="50000">
                                          <p:stCondLst>
                                            <p:cond delay="36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644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56">
                                          <p:stCondLst>
                                            <p:cond delay="364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28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328" tmFilter="0, 0; 0.125,0.2665; 0.25,0.4; 0.375,0.465; 0.5,0.5;  0.625,0.535; 0.75,0.6; 0.875,0.7335; 1,1">
                                          <p:stCondLst>
                                            <p:cond delay="1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264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28" tmFilter="0, 0; 0.125,0.2665; 0.25,0.4; 0.375,0.465; 0.5,0.5;  0.625,0.535; 0.75,0.6; 0.875,0.7335; 1,1">
                                          <p:stCondLst>
                                            <p:cond delay="3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60" accel="50000">
                                          <p:stCondLst>
                                            <p:cond delay="36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52">
                                          <p:stCondLst>
                                            <p:cond delay="12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332" decel="50000">
                                          <p:stCondLst>
                                            <p:cond delay="129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52">
                                          <p:stCondLst>
                                            <p:cond delay="26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332" decel="50000">
                                          <p:stCondLst>
                                            <p:cond delay="2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52">
                                          <p:stCondLst>
                                            <p:cond delay="32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332" decel="50000">
                                          <p:stCondLst>
                                            <p:cond delay="333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52">
                                          <p:stCondLst>
                                            <p:cond delay="361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332" decel="50000">
                                          <p:stCondLst>
                                            <p:cond delay="3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ru-RU" dirty="0" smtClean="0"/>
              <a:t>Подведение итогов. 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Учащиеся оценивают свою работу, подводят итоги занятия. На партах лежат смайлики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2" y="3323679"/>
            <a:ext cx="1653956" cy="1653956"/>
          </a:xfrm>
          <a:prstGeom prst="rect">
            <a:avLst/>
          </a:prstGeom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0424159" y="1266092"/>
            <a:ext cx="703385" cy="587156"/>
          </a:xfrm>
          <a:prstGeom prst="rect">
            <a:avLst/>
          </a:prstGeom>
          <a:solidFill>
            <a:srgbClr val="B311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План</a:t>
            </a:r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931" y="3119714"/>
            <a:ext cx="2453049" cy="206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36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ru-RU" dirty="0" smtClean="0"/>
              <a:t>Цель и задачи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Цель</a:t>
            </a:r>
            <a:r>
              <a:rPr lang="ru-RU" dirty="0"/>
              <a:t>: научить учащихся использовать новые слова по теме : «Еда» в устной монологической и диалогической речи.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Задачи</a:t>
            </a:r>
            <a:r>
              <a:rPr lang="ru-RU" b="1" dirty="0"/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познакомить учащихся с новыми словами;</a:t>
            </a:r>
            <a:br>
              <a:rPr lang="ru-RU" dirty="0"/>
            </a:br>
            <a:r>
              <a:rPr lang="ru-RU" dirty="0"/>
              <a:t>- отработать произношение новых слов;</a:t>
            </a:r>
            <a:br>
              <a:rPr lang="ru-RU" dirty="0"/>
            </a:br>
            <a:r>
              <a:rPr lang="ru-RU" dirty="0"/>
              <a:t>- отработать фразу: “I </a:t>
            </a:r>
            <a:r>
              <a:rPr lang="ru-RU" dirty="0" err="1"/>
              <a:t>like</a:t>
            </a:r>
            <a:r>
              <a:rPr lang="ru-RU" dirty="0"/>
              <a:t>……”, “I </a:t>
            </a:r>
            <a:r>
              <a:rPr lang="ru-RU" dirty="0" err="1"/>
              <a:t>don’t</a:t>
            </a:r>
            <a:r>
              <a:rPr lang="ru-RU" dirty="0"/>
              <a:t> </a:t>
            </a:r>
            <a:r>
              <a:rPr lang="ru-RU" dirty="0" err="1"/>
              <a:t>like</a:t>
            </a:r>
            <a:r>
              <a:rPr lang="ru-RU" dirty="0"/>
              <a:t>….”, “</a:t>
            </a:r>
            <a:r>
              <a:rPr lang="ru-RU" dirty="0" err="1"/>
              <a:t>Do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like</a:t>
            </a:r>
            <a:r>
              <a:rPr lang="ru-RU" dirty="0"/>
              <a:t>…?”</a:t>
            </a:r>
            <a:br>
              <a:rPr lang="ru-RU" dirty="0"/>
            </a:br>
            <a:r>
              <a:rPr lang="ru-RU" dirty="0"/>
              <a:t>Формы работы: групповая, индивидуальная, работа в парах.</a:t>
            </a:r>
          </a:p>
        </p:txBody>
      </p:sp>
    </p:spTree>
    <p:extLst>
      <p:ext uri="{BB962C8B-B14F-4D97-AF65-F5344CB8AC3E}">
        <p14:creationId xmlns:p14="http://schemas.microsoft.com/office/powerpoint/2010/main" val="413724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hlinkClick r:id="rId2" action="ppaction://hlinksldjump"/>
              </a:rPr>
              <a:t>Организационный момент</a:t>
            </a:r>
            <a:endParaRPr lang="ru-RU" b="1" dirty="0" smtClean="0"/>
          </a:p>
          <a:p>
            <a:r>
              <a:rPr lang="ru-RU" b="1" dirty="0" smtClean="0">
                <a:hlinkClick r:id="rId3" action="ppaction://hlinksldjump"/>
              </a:rPr>
              <a:t>Введение материала</a:t>
            </a:r>
            <a:endParaRPr lang="ru-RU" b="1" dirty="0" smtClean="0"/>
          </a:p>
          <a:p>
            <a:r>
              <a:rPr lang="ru-RU" b="1" dirty="0" smtClean="0">
                <a:hlinkClick r:id="rId4" action="ppaction://hlinksldjump"/>
              </a:rPr>
              <a:t>Игровая технология.</a:t>
            </a:r>
            <a:r>
              <a:rPr lang="ru-RU" b="1" dirty="0">
                <a:hlinkClick r:id="rId4" action="ppaction://hlinksldjump"/>
              </a:rPr>
              <a:t> Первичное закрепление </a:t>
            </a:r>
            <a:r>
              <a:rPr lang="ru-RU" b="1" dirty="0" smtClean="0">
                <a:hlinkClick r:id="rId4" action="ppaction://hlinksldjump"/>
              </a:rPr>
              <a:t>материала</a:t>
            </a:r>
            <a:endParaRPr lang="ru-RU" b="1" dirty="0" smtClean="0"/>
          </a:p>
          <a:p>
            <a:r>
              <a:rPr lang="ru-RU" b="1" dirty="0" smtClean="0">
                <a:hlinkClick r:id="rId5" action="ppaction://hlinksldjump"/>
              </a:rPr>
              <a:t>Диалогическая речь </a:t>
            </a:r>
            <a:endParaRPr lang="en-US" b="1" dirty="0" smtClean="0"/>
          </a:p>
          <a:p>
            <a:r>
              <a:rPr lang="ru-RU" b="1" dirty="0" smtClean="0">
                <a:hlinkClick r:id="rId6" action="ppaction://hlinksldjump"/>
              </a:rPr>
              <a:t>Физкультминутка</a:t>
            </a:r>
            <a:r>
              <a:rPr lang="ru-RU" b="1" dirty="0" smtClean="0"/>
              <a:t> </a:t>
            </a:r>
          </a:p>
          <a:p>
            <a:r>
              <a:rPr lang="ru-RU" b="1" dirty="0" smtClean="0">
                <a:hlinkClick r:id="rId7" action="ppaction://hlinksldjump"/>
              </a:rPr>
              <a:t>Закрепление</a:t>
            </a:r>
            <a:endParaRPr lang="ru-RU" b="1" dirty="0" smtClean="0"/>
          </a:p>
          <a:p>
            <a:r>
              <a:rPr lang="ru-RU" b="1" dirty="0" smtClean="0">
                <a:hlinkClick r:id="rId8" action="ppaction://hlinksldjump"/>
              </a:rPr>
              <a:t>Музыкальная пауза</a:t>
            </a:r>
            <a:endParaRPr lang="ru-RU" b="1" dirty="0" smtClean="0"/>
          </a:p>
          <a:p>
            <a:r>
              <a:rPr lang="ru-RU" b="1" dirty="0" smtClean="0">
                <a:hlinkClick r:id="rId9" action="ppaction://hlinksldjump"/>
              </a:rPr>
              <a:t>Подведение итогов.</a:t>
            </a:r>
            <a:r>
              <a:rPr lang="ru-RU" b="1" dirty="0">
                <a:hlinkClick r:id="rId9" action="ppaction://hlinksldjump"/>
              </a:rPr>
              <a:t> Рефлексия</a:t>
            </a:r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4" name="Прямоугольник 3">
            <a:hlinkClick r:id="rId10" action="ppaction://hlinksldjump"/>
          </p:cNvPr>
          <p:cNvSpPr/>
          <p:nvPr/>
        </p:nvSpPr>
        <p:spPr>
          <a:xfrm>
            <a:off x="10424159" y="1266092"/>
            <a:ext cx="703385" cy="587156"/>
          </a:xfrm>
          <a:prstGeom prst="rect">
            <a:avLst/>
          </a:prstGeom>
          <a:solidFill>
            <a:srgbClr val="B311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План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47541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ru-RU" dirty="0" smtClean="0"/>
              <a:t>Организационный этап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Hello!</a:t>
            </a:r>
          </a:p>
          <a:p>
            <a:pPr marL="457200" indent="-457200">
              <a:buAutoNum type="arabicPeriod"/>
            </a:pPr>
            <a:r>
              <a:rPr lang="en-US" dirty="0" smtClean="0"/>
              <a:t>Nice to meet you!</a:t>
            </a:r>
          </a:p>
          <a:p>
            <a:pPr marL="457200" indent="-457200">
              <a:buAutoNum type="arabicPeriod"/>
            </a:pPr>
            <a:r>
              <a:rPr lang="en-US" dirty="0"/>
              <a:t>What is your name?</a:t>
            </a:r>
          </a:p>
          <a:p>
            <a:pPr marL="457200" indent="-457200">
              <a:buAutoNum type="arabicPeriod"/>
            </a:pPr>
            <a:r>
              <a:rPr lang="en-US" dirty="0" smtClean="0"/>
              <a:t>How are you?</a:t>
            </a:r>
          </a:p>
          <a:p>
            <a:pPr marL="457200" indent="-457200">
              <a:buAutoNum type="arabicPeriod"/>
            </a:pPr>
            <a:r>
              <a:rPr lang="en-US" dirty="0" smtClean="0"/>
              <a:t>How old are you?</a:t>
            </a:r>
          </a:p>
          <a:p>
            <a:pPr marL="457200" indent="-457200">
              <a:buAutoNum type="arabicPeriod"/>
            </a:pPr>
            <a:r>
              <a:rPr lang="en-US" dirty="0" smtClean="0"/>
              <a:t>What is your </a:t>
            </a:r>
            <a:r>
              <a:rPr lang="en-US" dirty="0" err="1" smtClean="0"/>
              <a:t>favourite</a:t>
            </a:r>
            <a:r>
              <a:rPr lang="en-US" dirty="0" smtClean="0"/>
              <a:t> food?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0424159" y="1266092"/>
            <a:ext cx="703385" cy="587156"/>
          </a:xfrm>
          <a:prstGeom prst="rect">
            <a:avLst/>
          </a:prstGeom>
          <a:solidFill>
            <a:srgbClr val="B311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План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9707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ru-RU" dirty="0"/>
              <a:t>Введение материала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</a:t>
            </a:r>
            <a:r>
              <a:rPr lang="en-US" dirty="0" smtClean="0">
                <a:solidFill>
                  <a:srgbClr val="FF0000"/>
                </a:solidFill>
              </a:rPr>
              <a:t>Apple </a:t>
            </a:r>
            <a:r>
              <a:rPr lang="en-US" dirty="0" smtClean="0"/>
              <a:t>                                                               Potato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</a:t>
            </a:r>
            <a:r>
              <a:rPr lang="en-US" dirty="0" smtClean="0">
                <a:solidFill>
                  <a:srgbClr val="FFFF00"/>
                </a:solidFill>
              </a:rPr>
              <a:t>Banana</a:t>
            </a:r>
          </a:p>
          <a:p>
            <a:pPr marL="0" indent="0" algn="r">
              <a:buNone/>
            </a:pPr>
            <a:r>
              <a:rPr lang="en-US" dirty="0" smtClean="0">
                <a:solidFill>
                  <a:srgbClr val="FFC000"/>
                </a:solidFill>
              </a:rPr>
              <a:t>Carrot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Lemon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                                                    Orange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Peach</a:t>
            </a: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rgbClr val="C00000"/>
                </a:solidFill>
              </a:rPr>
              <a:t>Tomato</a:t>
            </a:r>
          </a:p>
          <a:p>
            <a:pPr marL="0" indent="0" algn="r">
              <a:buNone/>
            </a:pPr>
            <a:r>
              <a:rPr lang="en-US" dirty="0" smtClean="0">
                <a:solidFill>
                  <a:srgbClr val="FFFF00"/>
                </a:solidFill>
              </a:rPr>
              <a:t>Pear</a:t>
            </a:r>
          </a:p>
          <a:p>
            <a:pPr marL="0" indent="0">
              <a:buNone/>
            </a:pPr>
            <a:r>
              <a:rPr lang="en-US" dirty="0" smtClean="0"/>
              <a:t>             </a:t>
            </a:r>
            <a:r>
              <a:rPr lang="en-US" dirty="0" smtClean="0">
                <a:solidFill>
                  <a:srgbClr val="FF0000"/>
                </a:solidFill>
              </a:rPr>
              <a:t>Strawberry </a:t>
            </a:r>
            <a:r>
              <a:rPr lang="en-US" dirty="0" smtClean="0"/>
              <a:t>                           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Pumpkin</a:t>
            </a:r>
          </a:p>
          <a:p>
            <a:pPr marL="0" indent="0" algn="r">
              <a:buNone/>
            </a:pPr>
            <a:r>
              <a:rPr lang="en-US" dirty="0">
                <a:solidFill>
                  <a:srgbClr val="92D050"/>
                </a:solidFill>
              </a:rPr>
              <a:t>L</a:t>
            </a:r>
            <a:r>
              <a:rPr lang="en-US" dirty="0" smtClean="0">
                <a:solidFill>
                  <a:srgbClr val="92D050"/>
                </a:solidFill>
              </a:rPr>
              <a:t>ettuce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0424159" y="1266092"/>
            <a:ext cx="703385" cy="587156"/>
          </a:xfrm>
          <a:prstGeom prst="rect">
            <a:avLst/>
          </a:prstGeom>
          <a:solidFill>
            <a:srgbClr val="B311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План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13904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250"/>
                            </p:stCondLst>
                            <p:childTnLst>
                              <p:par>
                                <p:cTn id="4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ru-RU" dirty="0"/>
              <a:t>Игровая технология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Игра </a:t>
            </a:r>
            <a:r>
              <a:rPr lang="en-US" dirty="0" smtClean="0"/>
              <a:t> </a:t>
            </a:r>
            <a:r>
              <a:rPr lang="ru-RU" dirty="0" smtClean="0"/>
              <a:t>«</a:t>
            </a:r>
            <a:r>
              <a:rPr lang="ru-RU" dirty="0"/>
              <a:t>Угадай начинку</a:t>
            </a:r>
            <a:r>
              <a:rPr lang="ru-RU" dirty="0" smtClean="0"/>
              <a:t>»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ru-RU" dirty="0"/>
              <a:t>Берутся 2 подушки (2 коржа торта), между ними кладутся разные фрукты (это начинка тортика), по очереди дети вытаскивают фрукты и отгадывают на ощупь, что это такое.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0424159" y="1266092"/>
            <a:ext cx="703385" cy="587156"/>
          </a:xfrm>
          <a:prstGeom prst="rect">
            <a:avLst/>
          </a:prstGeom>
          <a:solidFill>
            <a:srgbClr val="B311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План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5985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Диалогическая речь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 доске фраза: “</a:t>
            </a:r>
            <a:r>
              <a:rPr lang="ru-RU" dirty="0" err="1"/>
              <a:t>Do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like</a:t>
            </a:r>
            <a:r>
              <a:rPr lang="ru-RU" dirty="0"/>
              <a:t> …? – </a:t>
            </a:r>
            <a:r>
              <a:rPr lang="ru-RU" dirty="0" err="1"/>
              <a:t>Yes</a:t>
            </a:r>
            <a:r>
              <a:rPr lang="ru-RU" dirty="0"/>
              <a:t>, I </a:t>
            </a:r>
            <a:r>
              <a:rPr lang="ru-RU" dirty="0" err="1"/>
              <a:t>do</a:t>
            </a:r>
            <a:r>
              <a:rPr lang="ru-RU" dirty="0"/>
              <a:t>. </a:t>
            </a:r>
            <a:r>
              <a:rPr lang="ru-RU" dirty="0" err="1"/>
              <a:t>No</a:t>
            </a:r>
            <a:r>
              <a:rPr lang="ru-RU" dirty="0"/>
              <a:t>, I </a:t>
            </a:r>
            <a:r>
              <a:rPr lang="ru-RU" dirty="0" err="1"/>
              <a:t>don’t</a:t>
            </a:r>
            <a:r>
              <a:rPr lang="ru-RU" dirty="0"/>
              <a:t>.”</a:t>
            </a:r>
            <a:br>
              <a:rPr lang="ru-RU" dirty="0"/>
            </a:br>
            <a:r>
              <a:rPr lang="ru-RU" dirty="0"/>
              <a:t>Учащиеся просматривают видео и поют песню «</a:t>
            </a:r>
            <a:r>
              <a:rPr lang="ru-RU" dirty="0" err="1"/>
              <a:t>Do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like</a:t>
            </a:r>
            <a:r>
              <a:rPr lang="ru-RU" dirty="0"/>
              <a:t> </a:t>
            </a:r>
            <a:r>
              <a:rPr lang="ru-RU" dirty="0" err="1"/>
              <a:t>broccoli</a:t>
            </a:r>
            <a:r>
              <a:rPr lang="ru-RU" dirty="0"/>
              <a:t>?», после прослушивания работают в парах и задают друг другу вопросы.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0424159" y="1266092"/>
            <a:ext cx="703385" cy="587156"/>
          </a:xfrm>
          <a:prstGeom prst="rect">
            <a:avLst/>
          </a:prstGeom>
          <a:solidFill>
            <a:srgbClr val="B311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План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497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ru-RU" dirty="0"/>
              <a:t>Физкультминутка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Look left, right</a:t>
            </a:r>
          </a:p>
          <a:p>
            <a:pPr marL="0" indent="0">
              <a:buNone/>
            </a:pPr>
            <a:r>
              <a:rPr lang="en-US" dirty="0" smtClean="0"/>
              <a:t>Look up, look down</a:t>
            </a:r>
          </a:p>
          <a:p>
            <a:pPr marL="0" indent="0">
              <a:buNone/>
            </a:pPr>
            <a:r>
              <a:rPr lang="en-US" dirty="0" smtClean="0"/>
              <a:t>Look around.</a:t>
            </a:r>
          </a:p>
          <a:p>
            <a:pPr marL="0" indent="0">
              <a:buNone/>
            </a:pPr>
            <a:r>
              <a:rPr lang="en-US" dirty="0" smtClean="0"/>
              <a:t>Look at your nose</a:t>
            </a:r>
          </a:p>
          <a:p>
            <a:pPr marL="0" indent="0">
              <a:buNone/>
            </a:pPr>
            <a:r>
              <a:rPr lang="en-US" dirty="0" smtClean="0"/>
              <a:t>Look at that rose.</a:t>
            </a:r>
          </a:p>
          <a:p>
            <a:pPr marL="0" indent="0">
              <a:buNone/>
            </a:pPr>
            <a:r>
              <a:rPr lang="en-US" dirty="0" smtClean="0"/>
              <a:t>Close your eyes,</a:t>
            </a:r>
          </a:p>
          <a:p>
            <a:pPr marL="0" indent="0">
              <a:buNone/>
            </a:pPr>
            <a:r>
              <a:rPr lang="en-US" dirty="0" smtClean="0"/>
              <a:t>Open, wink and smile.</a:t>
            </a:r>
          </a:p>
          <a:p>
            <a:pPr marL="0" indent="0">
              <a:buNone/>
            </a:pPr>
            <a:r>
              <a:rPr lang="en-US" dirty="0" smtClean="0"/>
              <a:t>Your eyes are happy again.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3679">
            <a:off x="6423924" y="2951308"/>
            <a:ext cx="2494994" cy="1658500"/>
          </a:xfrm>
          <a:prstGeom prst="rect">
            <a:avLst/>
          </a:prstGeom>
        </p:spPr>
      </p:pic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10424159" y="1266092"/>
            <a:ext cx="703385" cy="587156"/>
          </a:xfrm>
          <a:prstGeom prst="rect">
            <a:avLst/>
          </a:prstGeom>
          <a:solidFill>
            <a:srgbClr val="B311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План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66005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ru-RU" dirty="0" smtClean="0"/>
              <a:t>Закрепление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085" y="1355993"/>
            <a:ext cx="4001975" cy="4765798"/>
          </a:xfrm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0424159" y="1266092"/>
            <a:ext cx="703385" cy="587156"/>
          </a:xfrm>
          <a:prstGeom prst="rect">
            <a:avLst/>
          </a:prstGeom>
          <a:solidFill>
            <a:srgbClr val="B311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План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15353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225</TotalTime>
  <Words>285</Words>
  <Application>Microsoft Office PowerPoint</Application>
  <PresentationFormat>Широкоэкранный</PresentationFormat>
  <Paragraphs>71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</vt:lpstr>
      <vt:lpstr>Внеурочное занятие по английскому языку во 2-ых классах на тему:</vt:lpstr>
      <vt:lpstr>Цель и задачи урока</vt:lpstr>
      <vt:lpstr>План</vt:lpstr>
      <vt:lpstr>Организационный этап</vt:lpstr>
      <vt:lpstr>Введение материала </vt:lpstr>
      <vt:lpstr>Игровая технология</vt:lpstr>
      <vt:lpstr>Диалогическая речь</vt:lpstr>
      <vt:lpstr>Физкультминутка </vt:lpstr>
      <vt:lpstr>Закрепление</vt:lpstr>
      <vt:lpstr>Музыкальная пауза</vt:lpstr>
      <vt:lpstr>Подведение итогов. Рефлексия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</dc:title>
  <dc:creator>Мгер</dc:creator>
  <cp:lastModifiedBy>Мгер</cp:lastModifiedBy>
  <cp:revision>18</cp:revision>
  <dcterms:created xsi:type="dcterms:W3CDTF">2020-03-17T17:01:27Z</dcterms:created>
  <dcterms:modified xsi:type="dcterms:W3CDTF">2020-03-18T16:07:37Z</dcterms:modified>
</cp:coreProperties>
</file>