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256" r:id="rId3"/>
    <p:sldId id="257" r:id="rId4"/>
    <p:sldId id="277" r:id="rId5"/>
    <p:sldId id="259" r:id="rId6"/>
    <p:sldId id="264" r:id="rId7"/>
    <p:sldId id="265" r:id="rId8"/>
    <p:sldId id="266" r:id="rId9"/>
    <p:sldId id="267" r:id="rId10"/>
    <p:sldId id="268" r:id="rId11"/>
    <p:sldId id="269" r:id="rId12"/>
    <p:sldId id="271" r:id="rId13"/>
    <p:sldId id="273" r:id="rId14"/>
    <p:sldId id="279" r:id="rId15"/>
    <p:sldId id="283" r:id="rId16"/>
    <p:sldId id="284" r:id="rId17"/>
    <p:sldId id="280" r:id="rId18"/>
    <p:sldId id="281" r:id="rId19"/>
    <p:sldId id="285" r:id="rId20"/>
    <p:sldId id="289" r:id="rId21"/>
    <p:sldId id="282" r:id="rId22"/>
    <p:sldId id="286" r:id="rId23"/>
    <p:sldId id="278" r:id="rId24"/>
    <p:sldId id="287" r:id="rId25"/>
    <p:sldId id="288" r:id="rId26"/>
    <p:sldId id="274" r:id="rId27"/>
    <p:sldId id="276"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C9AE"/>
    <a:srgbClr val="D1CBA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horzBarState="maximized">
    <p:restoredLeft sz="34570" autoAdjust="0"/>
    <p:restoredTop sz="86284" autoAdjust="0"/>
  </p:normalViewPr>
  <p:slideViewPr>
    <p:cSldViewPr>
      <p:cViewPr>
        <p:scale>
          <a:sx n="86" d="100"/>
          <a:sy n="86" d="100"/>
        </p:scale>
        <p:origin x="-672" y="192"/>
      </p:cViewPr>
      <p:guideLst>
        <p:guide orient="horz" pos="2160"/>
        <p:guide pos="2880"/>
      </p:guideLst>
    </p:cSldViewPr>
  </p:slideViewPr>
  <p:outlineViewPr>
    <p:cViewPr>
      <p:scale>
        <a:sx n="33" d="100"/>
        <a:sy n="33" d="100"/>
      </p:scale>
      <p:origin x="0" y="1194"/>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820"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12EE49-3798-434B-8147-1F7C8873DBE6}" type="datetimeFigureOut">
              <a:rPr lang="ru-RU" smtClean="0"/>
              <a:pPr/>
              <a:t>03.08.2020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8FD936-0115-4760-8B13-A05217CE8A10}"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E08FD936-0115-4760-8B13-A05217CE8A10}" type="slidenum">
              <a:rPr lang="ru-RU" smtClean="0"/>
              <a:pPr/>
              <a:t>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E08FD936-0115-4760-8B13-A05217CE8A10}" type="slidenum">
              <a:rPr lang="ru-RU" smtClean="0"/>
              <a:pPr/>
              <a:t>12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E08FD936-0115-4760-8B13-A05217CE8A10}" type="slidenum">
              <a:rPr lang="ru-RU" smtClean="0"/>
              <a:pPr/>
              <a:t>13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2C08B02-FC19-42DB-BC61-993783865C48}" type="datetimeFigureOut">
              <a:rPr lang="ru-RU" smtClean="0"/>
              <a:pPr/>
              <a:t>03.08.2020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AF6EC34-D7D0-4603-A842-CD1F84550FE8}" type="slidenum">
              <a:rPr lang="ru-RU" smtClean="0"/>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2C08B02-FC19-42DB-BC61-993783865C48}" type="datetimeFigureOut">
              <a:rPr lang="ru-RU" smtClean="0"/>
              <a:pPr/>
              <a:t>03.08.2020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AF6EC34-D7D0-4603-A842-CD1F84550FE8}" type="slidenum">
              <a:rPr lang="ru-RU" smtClean="0"/>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2C08B02-FC19-42DB-BC61-993783865C48}" type="datetimeFigureOut">
              <a:rPr lang="ru-RU" smtClean="0"/>
              <a:pPr/>
              <a:t>03.08.2020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AF6EC34-D7D0-4603-A842-CD1F84550FE8}" type="slidenum">
              <a:rPr lang="ru-RU" smtClean="0"/>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2C08B02-FC19-42DB-BC61-993783865C48}" type="datetimeFigureOut">
              <a:rPr lang="ru-RU" smtClean="0"/>
              <a:pPr/>
              <a:t>03.08.2020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AF6EC34-D7D0-4603-A842-CD1F84550FE8}" type="slidenum">
              <a:rPr lang="ru-RU" smtClean="0"/>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2C08B02-FC19-42DB-BC61-993783865C48}" type="datetimeFigureOut">
              <a:rPr lang="ru-RU" smtClean="0"/>
              <a:pPr/>
              <a:t>03.08.2020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AF6EC34-D7D0-4603-A842-CD1F84550FE8}" type="slidenum">
              <a:rPr lang="ru-RU" smtClean="0"/>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2C08B02-FC19-42DB-BC61-993783865C48}" type="datetimeFigureOut">
              <a:rPr lang="ru-RU" smtClean="0"/>
              <a:pPr/>
              <a:t>03.08.2020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AF6EC34-D7D0-4603-A842-CD1F84550FE8}" type="slidenum">
              <a:rPr lang="ru-RU" smtClean="0"/>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2C08B02-FC19-42DB-BC61-993783865C48}" type="datetimeFigureOut">
              <a:rPr lang="ru-RU" smtClean="0"/>
              <a:pPr/>
              <a:t>03.08.2020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AF6EC34-D7D0-4603-A842-CD1F84550FE8}" type="slidenum">
              <a:rPr lang="ru-RU" smtClean="0"/>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2C08B02-FC19-42DB-BC61-993783865C48}" type="datetimeFigureOut">
              <a:rPr lang="ru-RU" smtClean="0"/>
              <a:pPr/>
              <a:t>03.08.2020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AF6EC34-D7D0-4603-A842-CD1F84550FE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2C08B02-FC19-42DB-BC61-993783865C48}" type="datetimeFigureOut">
              <a:rPr lang="ru-RU" smtClean="0"/>
              <a:pPr/>
              <a:t>03.08.2020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AF6EC34-D7D0-4603-A842-CD1F84550FE8}" type="slidenum">
              <a:rPr lang="ru-RU" smtClean="0"/>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2C08B02-FC19-42DB-BC61-993783865C48}" type="datetimeFigureOut">
              <a:rPr lang="ru-RU" smtClean="0"/>
              <a:pPr/>
              <a:t>03.08.2020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AF6EC34-D7D0-4603-A842-CD1F84550FE8}" type="slidenum">
              <a:rPr lang="ru-RU" smtClean="0"/>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2C08B02-FC19-42DB-BC61-993783865C48}" type="datetimeFigureOut">
              <a:rPr lang="ru-RU" smtClean="0"/>
              <a:pPr/>
              <a:t>03.08.2020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AF6EC34-D7D0-4603-A842-CD1F84550FE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03.08.2020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03.08.2020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03.08.2020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03.08.2020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03.08.2020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03.08.2020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03.08.2020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03.08.2020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C08B02-FC19-42DB-BC61-993783865C48}" type="datetimeFigureOut">
              <a:rPr lang="ru-RU" smtClean="0"/>
              <a:pPr/>
              <a:t>03.08.2020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F6EC34-D7D0-4603-A842-CD1F84550FE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571604" y="928670"/>
            <a:ext cx="6096740" cy="2357454"/>
          </a:xfrm>
          <a:prstGeom prst="rect">
            <a:avLst/>
          </a:prstGeom>
        </p:spPr>
        <p:txBody>
          <a:bodyPr vert="horz" lIns="91440" tIns="45720" rIns="91440" bIns="45720" rtlCol="0" anchor="ctr">
            <a:noAutofit/>
          </a:bodyPr>
          <a:lstStyle/>
          <a:p>
            <a:pPr lvl="0" algn="ctr">
              <a:spcBef>
                <a:spcPct val="0"/>
              </a:spcBef>
              <a:defRPr/>
            </a:pPr>
            <a:r>
              <a:rPr lang="ru-RU" sz="72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r>
            <a:br>
              <a:rPr lang="ru-RU" sz="72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br>
            <a:endParaRPr kumimoji="0" lang="ru-RU" sz="6000" i="0" u="none" strike="noStrike" kern="1200" cap="none" spc="0" normalizeH="0" baseline="0" noProof="0" dirty="0">
              <a:ln>
                <a:noFill/>
              </a:ln>
              <a:solidFill>
                <a:srgbClr val="002060"/>
              </a:solidFill>
              <a:effectLst/>
              <a:uLnTx/>
              <a:uFillTx/>
              <a:latin typeface="+mn-lt"/>
              <a:ea typeface="+mj-ea"/>
              <a:cs typeface="+mj-cs"/>
            </a:endParaRPr>
          </a:p>
        </p:txBody>
      </p:sp>
      <p:sp>
        <p:nvSpPr>
          <p:cNvPr id="5" name="Подзаголовок 2"/>
          <p:cNvSpPr>
            <a:spLocks noGrp="1"/>
          </p:cNvSpPr>
          <p:nvPr>
            <p:ph type="subTitle" idx="4294967295"/>
          </p:nvPr>
        </p:nvSpPr>
        <p:spPr>
          <a:xfrm>
            <a:off x="4427984" y="4077072"/>
            <a:ext cx="3763962" cy="1728787"/>
          </a:xfrm>
        </p:spPr>
        <p:txBody>
          <a:bodyPr>
            <a:noAutofit/>
          </a:bodyPr>
          <a:lstStyle/>
          <a:p>
            <a:pPr>
              <a:buNone/>
            </a:pPr>
            <a:r>
              <a:rPr lang="ru-RU" sz="1800" b="1" dirty="0" smtClean="0">
                <a:solidFill>
                  <a:schemeClr val="tx1">
                    <a:lumMod val="75000"/>
                    <a:lumOff val="25000"/>
                  </a:schemeClr>
                </a:solidFill>
                <a:latin typeface="Times New Roman" pitchFamily="18" charset="0"/>
                <a:cs typeface="Times New Roman" pitchFamily="18" charset="0"/>
              </a:rPr>
              <a:t>Подготовила </a:t>
            </a:r>
          </a:p>
          <a:p>
            <a:pPr>
              <a:buNone/>
            </a:pPr>
            <a:r>
              <a:rPr lang="ru-RU" sz="1800" b="1" dirty="0" smtClean="0">
                <a:solidFill>
                  <a:schemeClr val="tx1">
                    <a:lumMod val="75000"/>
                    <a:lumOff val="25000"/>
                  </a:schemeClr>
                </a:solidFill>
                <a:latin typeface="Times New Roman" pitchFamily="18" charset="0"/>
                <a:cs typeface="Times New Roman" pitchFamily="18" charset="0"/>
              </a:rPr>
              <a:t>учитель начальных классов </a:t>
            </a:r>
          </a:p>
          <a:p>
            <a:pPr>
              <a:buNone/>
            </a:pPr>
            <a:r>
              <a:rPr lang="ru-RU" sz="1800" b="1" dirty="0" smtClean="0">
                <a:solidFill>
                  <a:schemeClr val="tx1">
                    <a:lumMod val="75000"/>
                    <a:lumOff val="25000"/>
                  </a:schemeClr>
                </a:solidFill>
                <a:latin typeface="Times New Roman" pitchFamily="18" charset="0"/>
                <a:cs typeface="Times New Roman" pitchFamily="18" charset="0"/>
              </a:rPr>
              <a:t>МБОУ «ЯНШ № 13»</a:t>
            </a:r>
          </a:p>
          <a:p>
            <a:pPr>
              <a:buNone/>
            </a:pPr>
            <a:r>
              <a:rPr lang="ru-RU" sz="1800" b="1" dirty="0" smtClean="0">
                <a:solidFill>
                  <a:schemeClr val="tx1">
                    <a:lumMod val="75000"/>
                    <a:lumOff val="25000"/>
                  </a:schemeClr>
                </a:solidFill>
                <a:latin typeface="Times New Roman" pitchFamily="18" charset="0"/>
                <a:cs typeface="Times New Roman" pitchFamily="18" charset="0"/>
              </a:rPr>
              <a:t>Сидор  Людмила </a:t>
            </a:r>
            <a:r>
              <a:rPr lang="ru-RU" sz="1800" b="1" dirty="0" err="1" smtClean="0">
                <a:solidFill>
                  <a:schemeClr val="tx1">
                    <a:lumMod val="75000"/>
                    <a:lumOff val="25000"/>
                  </a:schemeClr>
                </a:solidFill>
                <a:latin typeface="Times New Roman" pitchFamily="18" charset="0"/>
                <a:cs typeface="Times New Roman" pitchFamily="18" charset="0"/>
              </a:rPr>
              <a:t>Ярославовна</a:t>
            </a:r>
            <a:endParaRPr lang="ru-RU" sz="1800" b="1" dirty="0" smtClean="0">
              <a:solidFill>
                <a:schemeClr val="tx1">
                  <a:lumMod val="75000"/>
                  <a:lumOff val="25000"/>
                </a:schemeClr>
              </a:solidFill>
              <a:latin typeface="Times New Roman" pitchFamily="18" charset="0"/>
              <a:cs typeface="Times New Roman" pitchFamily="18" charset="0"/>
            </a:endParaRPr>
          </a:p>
          <a:p>
            <a:pPr>
              <a:spcBef>
                <a:spcPts val="0"/>
              </a:spcBef>
            </a:pPr>
            <a:endParaRPr lang="ru-RU" sz="2400" i="1" dirty="0">
              <a:solidFill>
                <a:schemeClr val="tx1"/>
              </a:solidFill>
              <a:latin typeface="Times New Roman" pitchFamily="18" charset="0"/>
              <a:cs typeface="Times New Roman" pitchFamily="18" charset="0"/>
            </a:endParaRPr>
          </a:p>
        </p:txBody>
      </p:sp>
      <p:sp>
        <p:nvSpPr>
          <p:cNvPr id="6" name="Прямоугольник 5"/>
          <p:cNvSpPr/>
          <p:nvPr/>
        </p:nvSpPr>
        <p:spPr>
          <a:xfrm>
            <a:off x="2000232" y="714357"/>
            <a:ext cx="4857784" cy="2677656"/>
          </a:xfrm>
          <a:prstGeom prst="rect">
            <a:avLst/>
          </a:prstGeom>
          <a:noFill/>
        </p:spPr>
        <p:txBody>
          <a:bodyPr wrap="square" lIns="91440" tIns="45720" rIns="91440" bIns="45720">
            <a:spAutoFit/>
          </a:bodyPr>
          <a:lstStyle/>
          <a:p>
            <a:pPr algn="ctr">
              <a:lnSpc>
                <a:spcPct val="150000"/>
              </a:lnSpc>
            </a:pPr>
            <a:r>
              <a:rPr lang="ru-RU" sz="2800" b="1" dirty="0" smtClean="0">
                <a:ln w="10541" cmpd="sng">
                  <a:solidFill>
                    <a:schemeClr val="accent1">
                      <a:shade val="88000"/>
                      <a:satMod val="110000"/>
                    </a:schemeClr>
                  </a:solidFill>
                  <a:prstDash val="solid"/>
                </a:ln>
                <a:solidFill>
                  <a:schemeClr val="accent1">
                    <a:lumMod val="75000"/>
                  </a:schemeClr>
                </a:solidFill>
                <a:latin typeface="Arial" pitchFamily="34" charset="0"/>
                <a:cs typeface="Arial" pitchFamily="34" charset="0"/>
              </a:rPr>
              <a:t>Система работы </a:t>
            </a:r>
            <a:br>
              <a:rPr lang="ru-RU" sz="2800" b="1" dirty="0" smtClean="0">
                <a:ln w="10541" cmpd="sng">
                  <a:solidFill>
                    <a:schemeClr val="accent1">
                      <a:shade val="88000"/>
                      <a:satMod val="110000"/>
                    </a:schemeClr>
                  </a:solidFill>
                  <a:prstDash val="solid"/>
                </a:ln>
                <a:solidFill>
                  <a:schemeClr val="accent1">
                    <a:lumMod val="75000"/>
                  </a:schemeClr>
                </a:solidFill>
                <a:latin typeface="Arial" pitchFamily="34" charset="0"/>
                <a:cs typeface="Arial" pitchFamily="34" charset="0"/>
              </a:rPr>
            </a:br>
            <a:r>
              <a:rPr lang="ru-RU" sz="2800" b="1" dirty="0" smtClean="0">
                <a:ln w="10541" cmpd="sng">
                  <a:solidFill>
                    <a:schemeClr val="accent1">
                      <a:shade val="88000"/>
                      <a:satMod val="110000"/>
                    </a:schemeClr>
                  </a:solidFill>
                  <a:prstDash val="solid"/>
                </a:ln>
                <a:solidFill>
                  <a:schemeClr val="accent1">
                    <a:lumMod val="75000"/>
                  </a:schemeClr>
                </a:solidFill>
                <a:latin typeface="Arial" pitchFamily="34" charset="0"/>
                <a:cs typeface="Arial" pitchFamily="34" charset="0"/>
              </a:rPr>
              <a:t>по русскому языку</a:t>
            </a:r>
            <a:br>
              <a:rPr lang="ru-RU" sz="2800" b="1" dirty="0" smtClean="0">
                <a:ln w="10541" cmpd="sng">
                  <a:solidFill>
                    <a:schemeClr val="accent1">
                      <a:shade val="88000"/>
                      <a:satMod val="110000"/>
                    </a:schemeClr>
                  </a:solidFill>
                  <a:prstDash val="solid"/>
                </a:ln>
                <a:solidFill>
                  <a:schemeClr val="accent1">
                    <a:lumMod val="75000"/>
                  </a:schemeClr>
                </a:solidFill>
                <a:latin typeface="Arial" pitchFamily="34" charset="0"/>
                <a:cs typeface="Arial" pitchFamily="34" charset="0"/>
              </a:rPr>
            </a:br>
            <a:r>
              <a:rPr lang="ru-RU" sz="2800" b="1" dirty="0" smtClean="0">
                <a:ln w="10541" cmpd="sng">
                  <a:solidFill>
                    <a:schemeClr val="accent1">
                      <a:shade val="88000"/>
                      <a:satMod val="110000"/>
                    </a:schemeClr>
                  </a:solidFill>
                  <a:prstDash val="solid"/>
                </a:ln>
                <a:solidFill>
                  <a:schemeClr val="accent1">
                    <a:lumMod val="75000"/>
                  </a:schemeClr>
                </a:solidFill>
                <a:latin typeface="Arial" pitchFamily="34" charset="0"/>
                <a:cs typeface="Arial" pitchFamily="34" charset="0"/>
              </a:rPr>
              <a:t>при подготовке к  ВПР</a:t>
            </a:r>
            <a:br>
              <a:rPr lang="ru-RU" sz="2800" b="1" dirty="0" smtClean="0">
                <a:ln w="10541" cmpd="sng">
                  <a:solidFill>
                    <a:schemeClr val="accent1">
                      <a:shade val="88000"/>
                      <a:satMod val="110000"/>
                    </a:schemeClr>
                  </a:solidFill>
                  <a:prstDash val="solid"/>
                </a:ln>
                <a:solidFill>
                  <a:schemeClr val="accent1">
                    <a:lumMod val="75000"/>
                  </a:schemeClr>
                </a:solidFill>
                <a:latin typeface="Arial" pitchFamily="34" charset="0"/>
                <a:cs typeface="Arial" pitchFamily="34" charset="0"/>
              </a:rPr>
            </a:br>
            <a:endParaRPr lang="ru-RU" sz="2800" b="1" dirty="0">
              <a:ln w="10541" cmpd="sng">
                <a:solidFill>
                  <a:schemeClr val="accent1">
                    <a:shade val="88000"/>
                    <a:satMod val="110000"/>
                  </a:schemeClr>
                </a:solidFill>
                <a:prstDash val="solid"/>
              </a:ln>
              <a:solidFill>
                <a:schemeClr val="accent1">
                  <a:lumMod val="75000"/>
                </a:schemeClr>
              </a:solidFill>
            </a:endParaRPr>
          </a:p>
        </p:txBody>
      </p:sp>
      <p:pic>
        <p:nvPicPr>
          <p:cNvPr id="7" name="Рисунок 6" descr="04.jpg"/>
          <p:cNvPicPr>
            <a:picLocks noChangeAspect="1"/>
          </p:cNvPicPr>
          <p:nvPr/>
        </p:nvPicPr>
        <p:blipFill>
          <a:blip r:embed="rId3"/>
          <a:stretch>
            <a:fillRect/>
          </a:stretch>
        </p:blipFill>
        <p:spPr>
          <a:xfrm>
            <a:off x="785786" y="6686550"/>
            <a:ext cx="1381125" cy="17145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43042" y="1357299"/>
            <a:ext cx="6072230" cy="4662815"/>
          </a:xfrm>
          <a:prstGeom prst="rect">
            <a:avLst/>
          </a:prstGeom>
          <a:noFill/>
        </p:spPr>
        <p:txBody>
          <a:bodyPr wrap="square" rtlCol="0">
            <a:spAutoFit/>
          </a:bodyPr>
          <a:lstStyle/>
          <a:p>
            <a:pPr algn="just">
              <a:lnSpc>
                <a:spcPct val="150000"/>
              </a:lnSpc>
            </a:pPr>
            <a:r>
              <a:rPr lang="ru-RU" sz="2000" b="1" dirty="0" smtClean="0">
                <a:latin typeface="Times New Roman" pitchFamily="18" charset="0"/>
                <a:cs typeface="Times New Roman" pitchFamily="18" charset="0"/>
              </a:rPr>
              <a:t>В задании 6 </a:t>
            </a:r>
            <a:r>
              <a:rPr lang="ru-RU" sz="2000" dirty="0" smtClean="0">
                <a:latin typeface="Times New Roman" pitchFamily="18" charset="0"/>
                <a:cs typeface="Times New Roman" pitchFamily="18" charset="0"/>
              </a:rPr>
              <a:t> адекватно формулировать основную мысль текста в письменной форме, соблюдая нормы построения предложения и словоупотребления</a:t>
            </a:r>
            <a:r>
              <a:rPr lang="ru-RU" sz="2000" b="1" dirty="0" smtClean="0">
                <a:latin typeface="Times New Roman" pitchFamily="18" charset="0"/>
                <a:cs typeface="Times New Roman" pitchFamily="18" charset="0"/>
              </a:rPr>
              <a:t>. </a:t>
            </a:r>
          </a:p>
          <a:p>
            <a:pPr algn="just">
              <a:lnSpc>
                <a:spcPct val="150000"/>
              </a:lnSpc>
            </a:pPr>
            <a:endParaRPr lang="ru-RU" sz="2000" b="1" dirty="0" smtClean="0">
              <a:latin typeface="Times New Roman" pitchFamily="18" charset="0"/>
              <a:cs typeface="Times New Roman" pitchFamily="18" charset="0"/>
            </a:endParaRPr>
          </a:p>
          <a:p>
            <a:pPr algn="just">
              <a:lnSpc>
                <a:spcPct val="150000"/>
              </a:lnSpc>
            </a:pPr>
            <a:r>
              <a:rPr lang="ru-RU" sz="2000" b="1" dirty="0" smtClean="0">
                <a:latin typeface="Times New Roman" pitchFamily="18" charset="0"/>
                <a:cs typeface="Times New Roman" pitchFamily="18" charset="0"/>
              </a:rPr>
              <a:t>Задание 7</a:t>
            </a:r>
            <a:r>
              <a:rPr lang="ru-RU" sz="2000" dirty="0" smtClean="0">
                <a:latin typeface="Times New Roman" pitchFamily="18" charset="0"/>
                <a:cs typeface="Times New Roman" pitchFamily="18" charset="0"/>
              </a:rPr>
              <a:t> умение составлять план прочитанного текста адекватно воспроизводить текст с заданной степенью свернутости, соблюдая нормы построения предложения и словоупотребления; </a:t>
            </a:r>
          </a:p>
          <a:p>
            <a:pPr algn="just">
              <a:lnSpc>
                <a:spcPct val="150000"/>
              </a:lnSpc>
            </a:pPr>
            <a:endParaRPr lang="ru-RU" sz="2000" dirty="0" smtClean="0">
              <a:latin typeface="Times New Roman" pitchFamily="18" charset="0"/>
              <a:cs typeface="Times New Roman" pitchFamily="18" charset="0"/>
            </a:endParaRPr>
          </a:p>
          <a:p>
            <a:pPr algn="just">
              <a:lnSpc>
                <a:spcPct val="150000"/>
              </a:lnSpc>
            </a:pPr>
            <a:endParaRPr lang="ru-RU" dirty="0"/>
          </a:p>
        </p:txBody>
      </p:sp>
      <p:pic>
        <p:nvPicPr>
          <p:cNvPr id="9218" name="Picture 2" descr="C:\Users\ASUS\Desktop\04.jpg"/>
          <p:cNvPicPr>
            <a:picLocks noChangeAspect="1" noChangeArrowheads="1"/>
          </p:cNvPicPr>
          <p:nvPr/>
        </p:nvPicPr>
        <p:blipFill>
          <a:blip r:embed="rId2"/>
          <a:srcRect/>
          <a:stretch>
            <a:fillRect/>
          </a:stretch>
        </p:blipFill>
        <p:spPr bwMode="auto">
          <a:xfrm>
            <a:off x="857224" y="6686550"/>
            <a:ext cx="1381125" cy="17145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85852" y="1071546"/>
            <a:ext cx="7000924" cy="5493812"/>
          </a:xfrm>
          <a:prstGeom prst="rect">
            <a:avLst/>
          </a:prstGeom>
          <a:noFill/>
        </p:spPr>
        <p:txBody>
          <a:bodyPr wrap="square" rtlCol="0">
            <a:spAutoFit/>
          </a:bodyPr>
          <a:lstStyle/>
          <a:p>
            <a:pPr algn="just">
              <a:lnSpc>
                <a:spcPct val="150000"/>
              </a:lnSpc>
            </a:pPr>
            <a:r>
              <a:rPr lang="ru-RU" b="1" dirty="0" smtClean="0">
                <a:latin typeface="Times New Roman" pitchFamily="18" charset="0"/>
                <a:cs typeface="Times New Roman" pitchFamily="18" charset="0"/>
              </a:rPr>
              <a:t>Задание 8</a:t>
            </a:r>
            <a:r>
              <a:rPr lang="ru-RU" dirty="0" smtClean="0">
                <a:latin typeface="Times New Roman" pitchFamily="18" charset="0"/>
                <a:cs typeface="Times New Roman" pitchFamily="18" charset="0"/>
              </a:rPr>
              <a:t>   способность строить речевое высказывание заданной структуры (вопросительное предложение) в письменной форме по содержанию прочитанного;  уровень владения обучающимися коммуникативными универсальными учебными действиями.</a:t>
            </a:r>
          </a:p>
          <a:p>
            <a:pPr algn="just">
              <a:lnSpc>
                <a:spcPct val="150000"/>
              </a:lnSpc>
            </a:pPr>
            <a:r>
              <a:rPr lang="ru-RU" b="1" dirty="0" smtClean="0">
                <a:latin typeface="Times New Roman" pitchFamily="18" charset="0"/>
                <a:cs typeface="Times New Roman" pitchFamily="18" charset="0"/>
              </a:rPr>
              <a:t>Задание 9</a:t>
            </a:r>
            <a:r>
              <a:rPr lang="ru-RU" dirty="0" smtClean="0">
                <a:latin typeface="Times New Roman" pitchFamily="18" charset="0"/>
                <a:cs typeface="Times New Roman" pitchFamily="18" charset="0"/>
              </a:rPr>
              <a:t>  умение распознавать значение  слова, адекватно формулировать его в письменной форме, соблюдая нормы построения предложения и словоупотребления.</a:t>
            </a:r>
          </a:p>
          <a:p>
            <a:pPr algn="just">
              <a:lnSpc>
                <a:spcPct val="150000"/>
              </a:lnSpc>
            </a:pPr>
            <a:r>
              <a:rPr lang="ru-RU" b="1" dirty="0" smtClean="0">
                <a:latin typeface="Times New Roman" pitchFamily="18" charset="0"/>
                <a:cs typeface="Times New Roman" pitchFamily="18" charset="0"/>
              </a:rPr>
              <a:t>В задании 10 </a:t>
            </a:r>
            <a:r>
              <a:rPr lang="ru-RU" dirty="0" smtClean="0">
                <a:latin typeface="Times New Roman" pitchFamily="18" charset="0"/>
                <a:cs typeface="Times New Roman" pitchFamily="18" charset="0"/>
              </a:rPr>
              <a:t> умение подбирать к слову близкие по значению слова (синонимы), коммуникативное универсальное учебное действие, связанное с возможной эквивалентной заменой слов с целью эффективного речевого общения.</a:t>
            </a:r>
          </a:p>
          <a:p>
            <a:pPr algn="just">
              <a:lnSpc>
                <a:spcPct val="150000"/>
              </a:lnSpc>
            </a:pPr>
            <a:endParaRPr lang="ru-RU" dirty="0" smtClean="0">
              <a:latin typeface="Times New Roman" pitchFamily="18" charset="0"/>
              <a:cs typeface="Times New Roman" pitchFamily="18" charset="0"/>
            </a:endParaRPr>
          </a:p>
          <a:p>
            <a:pPr algn="just">
              <a:lnSpc>
                <a:spcPct val="150000"/>
              </a:lnSpc>
            </a:pPr>
            <a:endParaRPr lang="ru-RU" dirty="0">
              <a:latin typeface="Times New Roman" pitchFamily="18" charset="0"/>
              <a:cs typeface="Times New Roman" pitchFamily="18" charset="0"/>
            </a:endParaRPr>
          </a:p>
        </p:txBody>
      </p:sp>
      <p:pic>
        <p:nvPicPr>
          <p:cNvPr id="11266" name="Picture 2" descr="C:\Users\ASUS\Desktop\04.jpg"/>
          <p:cNvPicPr>
            <a:picLocks noChangeAspect="1" noChangeArrowheads="1"/>
          </p:cNvPicPr>
          <p:nvPr/>
        </p:nvPicPr>
        <p:blipFill>
          <a:blip r:embed="rId2"/>
          <a:srcRect/>
          <a:stretch>
            <a:fillRect/>
          </a:stretch>
        </p:blipFill>
        <p:spPr bwMode="auto">
          <a:xfrm>
            <a:off x="785786" y="6686550"/>
            <a:ext cx="1381125" cy="17145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85852" y="571480"/>
            <a:ext cx="6572296" cy="5909310"/>
          </a:xfrm>
          <a:prstGeom prst="rect">
            <a:avLst/>
          </a:prstGeom>
          <a:noFill/>
        </p:spPr>
        <p:txBody>
          <a:bodyPr wrap="square" rtlCol="0">
            <a:spAutoFit/>
          </a:bodyPr>
          <a:lstStyle/>
          <a:p>
            <a:pPr algn="just">
              <a:lnSpc>
                <a:spcPct val="150000"/>
              </a:lnSpc>
            </a:pPr>
            <a:endParaRPr lang="ru-RU" b="1" dirty="0" smtClean="0">
              <a:latin typeface="Times New Roman" pitchFamily="18" charset="0"/>
              <a:cs typeface="Times New Roman" pitchFamily="18" charset="0"/>
            </a:endParaRPr>
          </a:p>
          <a:p>
            <a:pPr algn="just">
              <a:lnSpc>
                <a:spcPct val="150000"/>
              </a:lnSpc>
            </a:pPr>
            <a:r>
              <a:rPr lang="ru-RU" b="1" dirty="0" smtClean="0">
                <a:latin typeface="Times New Roman" pitchFamily="18" charset="0"/>
                <a:cs typeface="Times New Roman" pitchFamily="18" charset="0"/>
              </a:rPr>
              <a:t>Задания 11–14</a:t>
            </a:r>
            <a:r>
              <a:rPr lang="ru-RU" dirty="0" smtClean="0">
                <a:latin typeface="Times New Roman" pitchFamily="18" charset="0"/>
                <a:cs typeface="Times New Roman" pitchFamily="18" charset="0"/>
              </a:rPr>
              <a:t> проверяют знание  основных языковых единиц. Задание 11  умения классифицировать слова по составу, задания 12–14– уровень учебно-языкового умения классифицировать части речи и распознавать их грамматические признаки.</a:t>
            </a:r>
          </a:p>
          <a:p>
            <a:pPr algn="just">
              <a:lnSpc>
                <a:spcPct val="150000"/>
              </a:lnSpc>
            </a:pPr>
            <a:r>
              <a:rPr lang="ru-RU" b="1" dirty="0" smtClean="0">
                <a:latin typeface="Times New Roman" pitchFamily="18" charset="0"/>
                <a:cs typeface="Times New Roman" pitchFamily="18" charset="0"/>
              </a:rPr>
              <a:t>Задание 15 </a:t>
            </a:r>
            <a:r>
              <a:rPr lang="ru-RU" b="1" dirty="0" smtClean="0">
                <a:latin typeface="Times New Roman"/>
                <a:cs typeface="Times New Roman" pitchFamily="18" charset="0"/>
              </a:rPr>
              <a:t>у</a:t>
            </a:r>
            <a:r>
              <a:rPr lang="ru-RU" dirty="0" smtClean="0">
                <a:latin typeface="Times New Roman"/>
                <a:ea typeface="Times New Roman"/>
              </a:rPr>
              <a:t>мение на основе данной информации и собственного жизненного опыта обучающихся определять жизненную ситуацию для адекватной интерпретации данной информации, соблюдая при письме изученные орфографические и пунктуационные нормы.</a:t>
            </a:r>
            <a:r>
              <a:rPr lang="ru-RU" dirty="0" smtClean="0"/>
              <a:t>  Знание  норм речевого этикета, умение выражать просьбу, благодарность или отказ, исходя из анализа заданной речевой ситуации. </a:t>
            </a:r>
            <a:endParaRPr lang="ru-RU" dirty="0" smtClean="0">
              <a:latin typeface="Times New Roman"/>
              <a:ea typeface="Times New Roman"/>
            </a:endParaRPr>
          </a:p>
          <a:p>
            <a:pPr algn="just">
              <a:lnSpc>
                <a:spcPct val="150000"/>
              </a:lnSpc>
            </a:pPr>
            <a:endParaRPr lang="ru-RU" b="1" dirty="0" smtClean="0">
              <a:latin typeface="Times New Roman" pitchFamily="18" charset="0"/>
              <a:cs typeface="Times New Roman" pitchFamily="18" charset="0"/>
            </a:endParaRPr>
          </a:p>
          <a:p>
            <a:pPr algn="just">
              <a:lnSpc>
                <a:spcPct val="150000"/>
              </a:lnSpc>
            </a:pPr>
            <a:endParaRPr lang="ru-RU" dirty="0"/>
          </a:p>
        </p:txBody>
      </p:sp>
      <p:pic>
        <p:nvPicPr>
          <p:cNvPr id="13314" name="Picture 2" descr="C:\Users\ASUS\Desktop\04.jpg"/>
          <p:cNvPicPr>
            <a:picLocks noChangeAspect="1" noChangeArrowheads="1"/>
          </p:cNvPicPr>
          <p:nvPr/>
        </p:nvPicPr>
        <p:blipFill>
          <a:blip r:embed="rId3"/>
          <a:srcRect/>
          <a:stretch>
            <a:fillRect/>
          </a:stretch>
        </p:blipFill>
        <p:spPr bwMode="auto">
          <a:xfrm>
            <a:off x="785786" y="6686550"/>
            <a:ext cx="1381125" cy="17145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00100" y="928670"/>
            <a:ext cx="7500990" cy="369332"/>
          </a:xfrm>
          <a:prstGeom prst="rect">
            <a:avLst/>
          </a:prstGeom>
          <a:noFill/>
        </p:spPr>
        <p:txBody>
          <a:bodyPr wrap="square" rtlCol="0">
            <a:spAutoFit/>
          </a:bodyPr>
          <a:lstStyle/>
          <a:p>
            <a:endParaRPr lang="ru-RU" dirty="0"/>
          </a:p>
        </p:txBody>
      </p:sp>
      <p:sp>
        <p:nvSpPr>
          <p:cNvPr id="4" name="TextBox 3"/>
          <p:cNvSpPr txBox="1"/>
          <p:nvPr/>
        </p:nvSpPr>
        <p:spPr>
          <a:xfrm>
            <a:off x="714348" y="357166"/>
            <a:ext cx="7286676" cy="6771084"/>
          </a:xfrm>
          <a:prstGeom prst="rect">
            <a:avLst/>
          </a:prstGeom>
          <a:noFill/>
        </p:spPr>
        <p:txBody>
          <a:bodyPr wrap="square" rtlCol="0">
            <a:spAutoFit/>
          </a:bodyPr>
          <a:lstStyle/>
          <a:p>
            <a:pPr algn="ctr"/>
            <a:endParaRPr lang="ru-RU" sz="2000" b="1" dirty="0" smtClean="0">
              <a:latin typeface="Times New Roman" pitchFamily="18" charset="0"/>
              <a:cs typeface="Times New Roman" pitchFamily="18" charset="0"/>
            </a:endParaRPr>
          </a:p>
          <a:p>
            <a:pPr algn="ctr"/>
            <a:r>
              <a:rPr lang="ru-RU" sz="2000" b="1" dirty="0" smtClean="0">
                <a:latin typeface="Times New Roman" pitchFamily="18" charset="0"/>
                <a:cs typeface="Times New Roman" pitchFamily="18" charset="0"/>
              </a:rPr>
              <a:t>Упражнения к заданию №2</a:t>
            </a:r>
          </a:p>
          <a:p>
            <a:pPr algn="just"/>
            <a:r>
              <a:rPr lang="ru-RU" dirty="0" smtClean="0">
                <a:latin typeface="Times New Roman" pitchFamily="18" charset="0"/>
                <a:cs typeface="Times New Roman" pitchFamily="18" charset="0"/>
              </a:rPr>
              <a:t>Умение распознавать однородные члены предложения. Выделять предложения с однородными членами.</a:t>
            </a:r>
          </a:p>
          <a:p>
            <a:endParaRPr lang="ru-RU" dirty="0" smtClean="0">
              <a:latin typeface="Times New Roman" pitchFamily="18" charset="0"/>
              <a:cs typeface="Times New Roman" pitchFamily="18" charset="0"/>
            </a:endParaRPr>
          </a:p>
          <a:p>
            <a:r>
              <a:rPr lang="ru-RU" b="1" dirty="0" smtClean="0">
                <a:latin typeface="Times New Roman" pitchFamily="18" charset="0"/>
                <a:cs typeface="Times New Roman" pitchFamily="18" charset="0"/>
              </a:rPr>
              <a:t>1.Укажи предложения с однородными членами предложения (знаки препинания не расставлены). Обведи номера всех верных ответов.</a:t>
            </a:r>
          </a:p>
          <a:p>
            <a:r>
              <a:rPr lang="ru-RU" sz="1600" dirty="0" smtClean="0">
                <a:latin typeface="Times New Roman" pitchFamily="18" charset="0"/>
                <a:cs typeface="Times New Roman" pitchFamily="18" charset="0"/>
              </a:rPr>
              <a:t>а</a:t>
            </a:r>
            <a:r>
              <a:rPr lang="en-US"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На уроке ребята вырезали склеивали раскрашивали детали вертолета.</a:t>
            </a:r>
          </a:p>
          <a:p>
            <a:r>
              <a:rPr lang="ru-RU" sz="1600" dirty="0" smtClean="0">
                <a:latin typeface="Times New Roman" pitchFamily="18" charset="0"/>
                <a:cs typeface="Times New Roman" pitchFamily="18" charset="0"/>
              </a:rPr>
              <a:t>б</a:t>
            </a:r>
            <a:r>
              <a:rPr lang="en-US"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Веселый клоун кувыркался на арене а зрители смеялись.</a:t>
            </a:r>
          </a:p>
          <a:p>
            <a:r>
              <a:rPr lang="ru-RU" sz="1600" dirty="0" smtClean="0">
                <a:latin typeface="Times New Roman" pitchFamily="18" charset="0"/>
                <a:cs typeface="Times New Roman" pitchFamily="18" charset="0"/>
              </a:rPr>
              <a:t>в</a:t>
            </a:r>
            <a:r>
              <a:rPr lang="en-US"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На ладошке таяли колючие белые снежинки.</a:t>
            </a:r>
          </a:p>
          <a:p>
            <a:r>
              <a:rPr lang="ru-RU" sz="1600" dirty="0" smtClean="0">
                <a:latin typeface="Times New Roman" pitchFamily="18" charset="0"/>
                <a:cs typeface="Times New Roman" pitchFamily="18" charset="0"/>
              </a:rPr>
              <a:t>г</a:t>
            </a:r>
            <a:r>
              <a:rPr lang="en-US"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Мама варила суп Маша помогала мыть посуду.</a:t>
            </a:r>
          </a:p>
          <a:p>
            <a:r>
              <a:rPr lang="ru-RU" sz="1600" dirty="0" smtClean="0">
                <a:latin typeface="Times New Roman" pitchFamily="18" charset="0"/>
                <a:cs typeface="Times New Roman" pitchFamily="18" charset="0"/>
              </a:rPr>
              <a:t>д</a:t>
            </a:r>
            <a:r>
              <a:rPr lang="en-US"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На землю тихо падали желтые красные и уже пожухлые листья.</a:t>
            </a:r>
          </a:p>
          <a:p>
            <a:endParaRPr lang="ru-RU" dirty="0" smtClean="0">
              <a:latin typeface="Times New Roman" pitchFamily="18" charset="0"/>
              <a:cs typeface="Times New Roman" pitchFamily="18" charset="0"/>
            </a:endParaRPr>
          </a:p>
          <a:p>
            <a:r>
              <a:rPr lang="ru-RU" b="1" dirty="0" smtClean="0">
                <a:latin typeface="Times New Roman" pitchFamily="18" charset="0"/>
                <a:cs typeface="Times New Roman" pitchFamily="18" charset="0"/>
              </a:rPr>
              <a:t>2. Укажи предложения с однородными подлежащими. Обведи номера всех верных ответов.</a:t>
            </a:r>
          </a:p>
          <a:p>
            <a:r>
              <a:rPr lang="ru-RU" sz="1600" dirty="0" smtClean="0">
                <a:latin typeface="Times New Roman" pitchFamily="18" charset="0"/>
                <a:cs typeface="Times New Roman" pitchFamily="18" charset="0"/>
              </a:rPr>
              <a:t>а</a:t>
            </a:r>
            <a:r>
              <a:rPr lang="en-US"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На праздник взрослые надули шары: красные, оранжевые и </a:t>
            </a:r>
            <a:r>
              <a:rPr lang="ru-RU" sz="1600" dirty="0" err="1" smtClean="0">
                <a:latin typeface="Times New Roman" pitchFamily="18" charset="0"/>
                <a:cs typeface="Times New Roman" pitchFamily="18" charset="0"/>
              </a:rPr>
              <a:t>голубые</a:t>
            </a:r>
            <a:r>
              <a:rPr lang="ru-RU" sz="1600" dirty="0" smtClean="0">
                <a:latin typeface="Times New Roman" pitchFamily="18" charset="0"/>
                <a:cs typeface="Times New Roman" pitchFamily="18" charset="0"/>
              </a:rPr>
              <a:t>.</a:t>
            </a:r>
          </a:p>
          <a:p>
            <a:r>
              <a:rPr lang="ru-RU" sz="1600" dirty="0" smtClean="0">
                <a:latin typeface="Times New Roman" pitchFamily="18" charset="0"/>
                <a:cs typeface="Times New Roman" pitchFamily="18" charset="0"/>
              </a:rPr>
              <a:t>б</a:t>
            </a:r>
            <a:r>
              <a:rPr lang="en-US"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К утру мороз разукрасил во дворе все окна.</a:t>
            </a:r>
          </a:p>
          <a:p>
            <a:r>
              <a:rPr lang="ru-RU" sz="1600" dirty="0" smtClean="0">
                <a:latin typeface="Times New Roman" pitchFamily="18" charset="0"/>
                <a:cs typeface="Times New Roman" pitchFamily="18" charset="0"/>
              </a:rPr>
              <a:t>в</a:t>
            </a:r>
            <a:r>
              <a:rPr lang="en-US"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Кирилл пригласил на день рождения Веру, Сашу и Петра.</a:t>
            </a:r>
          </a:p>
          <a:p>
            <a:r>
              <a:rPr lang="ru-RU" sz="1600" dirty="0" smtClean="0">
                <a:latin typeface="Times New Roman" pitchFamily="18" charset="0"/>
                <a:cs typeface="Times New Roman" pitchFamily="18" charset="0"/>
              </a:rPr>
              <a:t>г</a:t>
            </a:r>
            <a:r>
              <a:rPr lang="en-US"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Воробьи, вороны и сороки устроили птичий пир.</a:t>
            </a:r>
          </a:p>
          <a:p>
            <a:r>
              <a:rPr lang="ru-RU" sz="1600" dirty="0" smtClean="0">
                <a:latin typeface="Times New Roman" pitchFamily="18" charset="0"/>
                <a:cs typeface="Times New Roman" pitchFamily="18" charset="0"/>
              </a:rPr>
              <a:t>в</a:t>
            </a:r>
            <a:r>
              <a:rPr lang="en-US"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Мария, Кристина и Лиза пошли по ягоды.</a:t>
            </a:r>
          </a:p>
          <a:p>
            <a:endParaRPr lang="ru-RU" dirty="0" smtClean="0"/>
          </a:p>
          <a:p>
            <a:pPr algn="just"/>
            <a:endParaRPr lang="ru-RU" dirty="0" smtClean="0">
              <a:latin typeface="Times New Roman" pitchFamily="18" charset="0"/>
              <a:cs typeface="Times New Roman" pitchFamily="18" charset="0"/>
            </a:endParaRPr>
          </a:p>
          <a:p>
            <a:pPr algn="just"/>
            <a:endParaRPr lang="ru-RU" dirty="0" smtClean="0">
              <a:latin typeface="Times New Roman" pitchFamily="18" charset="0"/>
              <a:cs typeface="Times New Roman" pitchFamily="18" charset="0"/>
            </a:endParaRPr>
          </a:p>
          <a:p>
            <a:endParaRPr lang="ru-RU" dirty="0" smtClean="0"/>
          </a:p>
          <a:p>
            <a:endParaRPr lang="ru-RU" dirty="0" smtClean="0"/>
          </a:p>
        </p:txBody>
      </p:sp>
      <p:pic>
        <p:nvPicPr>
          <p:cNvPr id="8193" name="Picture 1" descr="C:\Users\ASUS\Downloads\russkiy\04.jpg"/>
          <p:cNvPicPr>
            <a:picLocks noChangeAspect="1" noChangeArrowheads="1"/>
          </p:cNvPicPr>
          <p:nvPr/>
        </p:nvPicPr>
        <p:blipFill>
          <a:blip r:embed="rId3"/>
          <a:srcRect/>
          <a:stretch>
            <a:fillRect/>
          </a:stretch>
        </p:blipFill>
        <p:spPr bwMode="auto">
          <a:xfrm>
            <a:off x="714348" y="6686550"/>
            <a:ext cx="1381125" cy="17145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500042"/>
            <a:ext cx="8001056" cy="5878532"/>
          </a:xfrm>
          <a:prstGeom prst="rect">
            <a:avLst/>
          </a:prstGeom>
          <a:noFill/>
        </p:spPr>
        <p:txBody>
          <a:bodyPr wrap="square" rtlCol="0">
            <a:spAutoFit/>
          </a:bodyPr>
          <a:lstStyle/>
          <a:p>
            <a:endParaRPr lang="ru-RU" sz="1600" b="1" dirty="0" smtClean="0">
              <a:latin typeface="Times New Roman" pitchFamily="18" charset="0"/>
              <a:cs typeface="Times New Roman" pitchFamily="18" charset="0"/>
            </a:endParaRPr>
          </a:p>
          <a:p>
            <a:r>
              <a:rPr lang="ru-RU" b="1" dirty="0" smtClean="0">
                <a:latin typeface="Times New Roman" pitchFamily="18" charset="0"/>
                <a:cs typeface="Times New Roman" pitchFamily="18" charset="0"/>
              </a:rPr>
              <a:t>3. Укажи предложения с однородными сказуемыми. Обведи номера всех верных ответов.</a:t>
            </a:r>
          </a:p>
          <a:p>
            <a:r>
              <a:rPr lang="ru-RU" sz="1600" dirty="0" smtClean="0">
                <a:latin typeface="Times New Roman" pitchFamily="18" charset="0"/>
                <a:cs typeface="Times New Roman" pitchFamily="18" charset="0"/>
              </a:rPr>
              <a:t>а) На спортивных занятиях мы можем прыгать, кувыркаться и играть в мяч.</a:t>
            </a:r>
          </a:p>
          <a:p>
            <a:r>
              <a:rPr lang="ru-RU" sz="1600" dirty="0" smtClean="0">
                <a:latin typeface="Times New Roman" pitchFamily="18" charset="0"/>
                <a:cs typeface="Times New Roman" pitchFamily="18" charset="0"/>
              </a:rPr>
              <a:t>б) По морю плывут корабли, яхты и грузовые суда.</a:t>
            </a:r>
          </a:p>
          <a:p>
            <a:r>
              <a:rPr lang="ru-RU" sz="1600" dirty="0" smtClean="0">
                <a:latin typeface="Times New Roman" pitchFamily="18" charset="0"/>
                <a:cs typeface="Times New Roman" pitchFamily="18" charset="0"/>
              </a:rPr>
              <a:t>в) Еж с ежихой быстро спрятались за куст.</a:t>
            </a:r>
          </a:p>
          <a:p>
            <a:r>
              <a:rPr lang="ru-RU" sz="1600" dirty="0" smtClean="0">
                <a:latin typeface="Times New Roman" pitchFamily="18" charset="0"/>
                <a:cs typeface="Times New Roman" pitchFamily="18" charset="0"/>
              </a:rPr>
              <a:t>г) Вчера Миша с папой пилил, строгал и укладывал доски.</a:t>
            </a:r>
          </a:p>
          <a:p>
            <a:r>
              <a:rPr lang="ru-RU" sz="1600" dirty="0" err="1" smtClean="0">
                <a:latin typeface="Times New Roman" pitchFamily="18" charset="0"/>
                <a:cs typeface="Times New Roman" pitchFamily="18" charset="0"/>
              </a:rPr>
              <a:t>д</a:t>
            </a:r>
            <a:r>
              <a:rPr lang="ru-RU" sz="1600" dirty="0" smtClean="0">
                <a:latin typeface="Times New Roman" pitchFamily="18" charset="0"/>
                <a:cs typeface="Times New Roman" pitchFamily="18" charset="0"/>
              </a:rPr>
              <a:t>) Наша собака не лает, не кусается, а только ласкается.</a:t>
            </a:r>
          </a:p>
          <a:p>
            <a:r>
              <a:rPr lang="ru-RU" sz="1600" dirty="0" smtClean="0">
                <a:latin typeface="Times New Roman" pitchFamily="18" charset="0"/>
                <a:cs typeface="Times New Roman" pitchFamily="18" charset="0"/>
              </a:rPr>
              <a:t>е) Резвый конь скакал по арене, а наездник пытался удержаться в седле.</a:t>
            </a:r>
          </a:p>
          <a:p>
            <a:r>
              <a:rPr lang="ru-RU" sz="1600" dirty="0" smtClean="0">
                <a:latin typeface="Times New Roman" pitchFamily="18" charset="0"/>
                <a:cs typeface="Times New Roman" pitchFamily="18" charset="0"/>
              </a:rPr>
              <a:t> </a:t>
            </a:r>
          </a:p>
          <a:p>
            <a:r>
              <a:rPr lang="ru-RU" b="1" dirty="0" smtClean="0">
                <a:latin typeface="Times New Roman" pitchFamily="18" charset="0"/>
                <a:cs typeface="Times New Roman" pitchFamily="18" charset="0"/>
              </a:rPr>
              <a:t>4.Укажи предложение с пунктуационной ошибкой. Обведи номер ответа.</a:t>
            </a:r>
          </a:p>
          <a:p>
            <a:r>
              <a:rPr lang="ru-RU" sz="1600" dirty="0" smtClean="0">
                <a:latin typeface="Times New Roman" pitchFamily="18" charset="0"/>
                <a:cs typeface="Times New Roman" pitchFamily="18" charset="0"/>
              </a:rPr>
              <a:t>а) В лесу росли подосиновики и подберезовики.</a:t>
            </a:r>
            <a:r>
              <a:rPr lang="en-US" sz="1600" dirty="0" smtClean="0">
                <a:latin typeface="Times New Roman" pitchFamily="18" charset="0"/>
                <a:cs typeface="Times New Roman" pitchFamily="18" charset="0"/>
              </a:rPr>
              <a:t> </a:t>
            </a:r>
            <a:endParaRPr lang="ru-RU" sz="1600" dirty="0" smtClean="0">
              <a:latin typeface="Times New Roman" pitchFamily="18" charset="0"/>
              <a:cs typeface="Times New Roman" pitchFamily="18" charset="0"/>
            </a:endParaRPr>
          </a:p>
          <a:p>
            <a:r>
              <a:rPr lang="ru-RU" sz="1600" dirty="0" smtClean="0">
                <a:latin typeface="Times New Roman" pitchFamily="18" charset="0"/>
                <a:cs typeface="Times New Roman" pitchFamily="18" charset="0"/>
              </a:rPr>
              <a:t>б) В лесу росли и подосиновики, и подберезовики.</a:t>
            </a:r>
          </a:p>
          <a:p>
            <a:r>
              <a:rPr lang="ru-RU" sz="1600" dirty="0" smtClean="0">
                <a:latin typeface="Times New Roman" pitchFamily="18" charset="0"/>
                <a:cs typeface="Times New Roman" pitchFamily="18" charset="0"/>
              </a:rPr>
              <a:t>в) В лесу росли подосиновики, и лисички.</a:t>
            </a:r>
          </a:p>
          <a:p>
            <a:r>
              <a:rPr lang="ru-RU" sz="1600" dirty="0" smtClean="0">
                <a:latin typeface="Times New Roman" pitchFamily="18" charset="0"/>
                <a:cs typeface="Times New Roman" pitchFamily="18" charset="0"/>
              </a:rPr>
              <a:t>г)</a:t>
            </a:r>
            <a:r>
              <a:rPr lang="en-US"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В лесу росли подосиновики, подберезовики, лисички и сыроежки.</a:t>
            </a:r>
          </a:p>
          <a:p>
            <a:endParaRPr lang="ru-RU" sz="1600" b="1" dirty="0" smtClean="0">
              <a:latin typeface="Times New Roman" pitchFamily="18" charset="0"/>
              <a:cs typeface="Times New Roman" pitchFamily="18" charset="0"/>
            </a:endParaRPr>
          </a:p>
          <a:p>
            <a:r>
              <a:rPr lang="ru-RU" b="1" dirty="0" smtClean="0">
                <a:latin typeface="Times New Roman" pitchFamily="18" charset="0"/>
                <a:cs typeface="Times New Roman" pitchFamily="18" charset="0"/>
              </a:rPr>
              <a:t>5. Составь предложение с данными однородными членами.</a:t>
            </a:r>
          </a:p>
          <a:p>
            <a:r>
              <a:rPr lang="ru-RU" sz="1600" dirty="0" smtClean="0">
                <a:latin typeface="Times New Roman" pitchFamily="18" charset="0"/>
                <a:cs typeface="Times New Roman" pitchFamily="18" charset="0"/>
              </a:rPr>
              <a:t>а)  пишут, читают, поют, рисуют</a:t>
            </a:r>
          </a:p>
          <a:p>
            <a:r>
              <a:rPr lang="ru-RU" sz="1600" dirty="0" smtClean="0">
                <a:latin typeface="Times New Roman" pitchFamily="18" charset="0"/>
                <a:cs typeface="Times New Roman" pitchFamily="18" charset="0"/>
              </a:rPr>
              <a:t>б)  яблоки, груши, сливы</a:t>
            </a:r>
          </a:p>
          <a:p>
            <a:r>
              <a:rPr lang="ru-RU" sz="1600" dirty="0" smtClean="0">
                <a:latin typeface="Times New Roman" pitchFamily="18" charset="0"/>
                <a:cs typeface="Times New Roman" pitchFamily="18" charset="0"/>
              </a:rPr>
              <a:t>в) Таня, Костя, Маша</a:t>
            </a:r>
          </a:p>
          <a:p>
            <a:r>
              <a:rPr lang="ru-RU" sz="1600" dirty="0" smtClean="0">
                <a:latin typeface="Times New Roman" pitchFamily="18" charset="0"/>
                <a:cs typeface="Times New Roman" pitchFamily="18" charset="0"/>
              </a:rPr>
              <a:t>г)  пестрым, мягким ,шуршащим</a:t>
            </a:r>
          </a:p>
          <a:p>
            <a:r>
              <a:rPr lang="ru-RU" sz="1600" dirty="0" err="1" smtClean="0">
                <a:latin typeface="Times New Roman" pitchFamily="18" charset="0"/>
                <a:cs typeface="Times New Roman" pitchFamily="18" charset="0"/>
              </a:rPr>
              <a:t>д</a:t>
            </a:r>
            <a:r>
              <a:rPr lang="ru-RU" sz="1600" dirty="0" smtClean="0">
                <a:latin typeface="Times New Roman" pitchFamily="18" charset="0"/>
                <a:cs typeface="Times New Roman" pitchFamily="18" charset="0"/>
              </a:rPr>
              <a:t>)  и птице, и букашке, и рыбе</a:t>
            </a:r>
          </a:p>
          <a:p>
            <a:endParaRPr lang="ru-RU" sz="1600" dirty="0" smtClean="0"/>
          </a:p>
        </p:txBody>
      </p:sp>
      <p:pic>
        <p:nvPicPr>
          <p:cNvPr id="1026" name="Picture 2" descr="C:\Users\ASUS\Downloads\russkiy\04.jpg"/>
          <p:cNvPicPr>
            <a:picLocks noChangeAspect="1" noChangeArrowheads="1"/>
          </p:cNvPicPr>
          <p:nvPr/>
        </p:nvPicPr>
        <p:blipFill>
          <a:blip r:embed="rId2"/>
          <a:srcRect/>
          <a:stretch>
            <a:fillRect/>
          </a:stretch>
        </p:blipFill>
        <p:spPr bwMode="auto">
          <a:xfrm>
            <a:off x="785786" y="6686550"/>
            <a:ext cx="1381125" cy="17145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0034" y="857232"/>
            <a:ext cx="8071090" cy="5355312"/>
          </a:xfrm>
          <a:prstGeom prst="rect">
            <a:avLst/>
          </a:prstGeom>
          <a:noFill/>
        </p:spPr>
        <p:txBody>
          <a:bodyPr wrap="square" rtlCol="0">
            <a:spAutoFit/>
          </a:bodyPr>
          <a:lstStyle/>
          <a:p>
            <a:pPr algn="just"/>
            <a:r>
              <a:rPr lang="ru-RU" b="1" dirty="0" smtClean="0">
                <a:latin typeface="Times New Roman" pitchFamily="18" charset="0"/>
                <a:cs typeface="Times New Roman" pitchFamily="18" charset="0"/>
              </a:rPr>
              <a:t>6.Дополнить  предложения  однородными членами  предложения. </a:t>
            </a:r>
          </a:p>
          <a:p>
            <a:r>
              <a:rPr lang="ru-RU" sz="1600" dirty="0" smtClean="0">
                <a:latin typeface="Times New Roman" pitchFamily="18" charset="0"/>
                <a:cs typeface="Times New Roman" pitchFamily="18" charset="0"/>
              </a:rPr>
              <a:t>а)  Утром я  обычно …</a:t>
            </a:r>
          </a:p>
          <a:p>
            <a:r>
              <a:rPr lang="ru-RU" sz="1600" dirty="0" smtClean="0">
                <a:latin typeface="Times New Roman" pitchFamily="18" charset="0"/>
                <a:cs typeface="Times New Roman" pitchFamily="18" charset="0"/>
              </a:rPr>
              <a:t>б)  Моя мама каждый день ... </a:t>
            </a:r>
          </a:p>
          <a:p>
            <a:r>
              <a:rPr lang="ru-RU" sz="1600" dirty="0" smtClean="0">
                <a:latin typeface="Times New Roman" pitchFamily="18" charset="0"/>
                <a:cs typeface="Times New Roman" pitchFamily="18" charset="0"/>
              </a:rPr>
              <a:t>в) По воскресеньям наша семья …. </a:t>
            </a:r>
          </a:p>
          <a:p>
            <a:r>
              <a:rPr lang="ru-RU" sz="1600" dirty="0" smtClean="0">
                <a:latin typeface="Times New Roman" pitchFamily="18" charset="0"/>
                <a:cs typeface="Times New Roman" pitchFamily="18" charset="0"/>
              </a:rPr>
              <a:t>г)  Летом на даче ты … </a:t>
            </a:r>
          </a:p>
          <a:p>
            <a:r>
              <a:rPr lang="ru-RU" sz="1600" dirty="0" smtClean="0">
                <a:latin typeface="Times New Roman" pitchFamily="18" charset="0"/>
                <a:cs typeface="Times New Roman" pitchFamily="18" charset="0"/>
              </a:rPr>
              <a:t>д)  Мы послали поздравления …. </a:t>
            </a:r>
          </a:p>
          <a:p>
            <a:r>
              <a:rPr lang="ru-RU" sz="1600" dirty="0" smtClean="0">
                <a:latin typeface="Times New Roman" pitchFamily="18" charset="0"/>
                <a:cs typeface="Times New Roman" pitchFamily="18" charset="0"/>
              </a:rPr>
              <a:t>е)  В наших лесах растут …</a:t>
            </a:r>
          </a:p>
          <a:p>
            <a:r>
              <a:rPr lang="ru-RU" sz="1600" dirty="0" smtClean="0">
                <a:latin typeface="Times New Roman" pitchFamily="18" charset="0"/>
                <a:cs typeface="Times New Roman" pitchFamily="18" charset="0"/>
              </a:rPr>
              <a:t>ё)  В моей комнате есть …</a:t>
            </a:r>
          </a:p>
          <a:p>
            <a:r>
              <a:rPr lang="ru-RU" sz="1600" dirty="0" smtClean="0">
                <a:latin typeface="Times New Roman" pitchFamily="18" charset="0"/>
                <a:cs typeface="Times New Roman" pitchFamily="18" charset="0"/>
              </a:rPr>
              <a:t>ж) К кормушке прилетают …</a:t>
            </a:r>
          </a:p>
          <a:p>
            <a:r>
              <a:rPr lang="ru-RU" sz="1600" dirty="0" err="1" smtClean="0">
                <a:latin typeface="Times New Roman" pitchFamily="18" charset="0"/>
                <a:cs typeface="Times New Roman" pitchFamily="18" charset="0"/>
              </a:rPr>
              <a:t>з</a:t>
            </a:r>
            <a:r>
              <a:rPr lang="ru-RU" sz="1600" dirty="0" smtClean="0">
                <a:latin typeface="Times New Roman" pitchFamily="18" charset="0"/>
                <a:cs typeface="Times New Roman" pitchFamily="18" charset="0"/>
              </a:rPr>
              <a:t>)  На мебельной фабрике делают … </a:t>
            </a:r>
          </a:p>
          <a:p>
            <a:r>
              <a:rPr lang="ru-RU" sz="1600" dirty="0" smtClean="0">
                <a:latin typeface="Times New Roman" pitchFamily="18" charset="0"/>
                <a:cs typeface="Times New Roman" pitchFamily="18" charset="0"/>
              </a:rPr>
              <a:t>и)  </a:t>
            </a:r>
            <a:r>
              <a:rPr lang="ru-RU" sz="1400" dirty="0" smtClean="0"/>
              <a:t>Из окон вагона видны были …, …, ….</a:t>
            </a:r>
          </a:p>
          <a:p>
            <a:endParaRPr lang="ru-RU" sz="1600" dirty="0" smtClean="0">
              <a:latin typeface="Times New Roman" pitchFamily="18" charset="0"/>
              <a:cs typeface="Times New Roman" pitchFamily="18" charset="0"/>
            </a:endParaRPr>
          </a:p>
          <a:p>
            <a:r>
              <a:rPr lang="ru-RU" b="1" dirty="0" smtClean="0">
                <a:latin typeface="Times New Roman" pitchFamily="18" charset="0"/>
                <a:cs typeface="Times New Roman" pitchFamily="18" charset="0"/>
              </a:rPr>
              <a:t>7.Замени союз, запиши предложение с однородными членами.</a:t>
            </a:r>
          </a:p>
          <a:p>
            <a:r>
              <a:rPr lang="ru-RU" sz="1600" dirty="0" smtClean="0">
                <a:latin typeface="Times New Roman" pitchFamily="18" charset="0"/>
                <a:cs typeface="Times New Roman" pitchFamily="18" charset="0"/>
              </a:rPr>
              <a:t>а)  На речке мы купались и загорали. (На речке мы не купались, но загорали.)</a:t>
            </a:r>
          </a:p>
          <a:p>
            <a:r>
              <a:rPr lang="ru-RU" sz="1600" dirty="0" smtClean="0">
                <a:latin typeface="Times New Roman" pitchFamily="18" charset="0"/>
                <a:cs typeface="Times New Roman" pitchFamily="18" charset="0"/>
              </a:rPr>
              <a:t>б) Он написал рассказ и стихотворение. (Он написал не рассказ, а стихотворение.) </a:t>
            </a:r>
          </a:p>
          <a:p>
            <a:r>
              <a:rPr lang="ru-RU" sz="1600" dirty="0" smtClean="0">
                <a:latin typeface="Times New Roman" pitchFamily="18" charset="0"/>
                <a:cs typeface="Times New Roman" pitchFamily="18" charset="0"/>
              </a:rPr>
              <a:t>в) Воздушные шары были синие и красные. </a:t>
            </a:r>
          </a:p>
          <a:p>
            <a:r>
              <a:rPr lang="ru-RU" sz="1600" dirty="0" smtClean="0">
                <a:latin typeface="Times New Roman" pitchFamily="18" charset="0"/>
                <a:cs typeface="Times New Roman" pitchFamily="18" charset="0"/>
              </a:rPr>
              <a:t>г)  Работа была трудная и интересная. </a:t>
            </a:r>
          </a:p>
          <a:p>
            <a:r>
              <a:rPr lang="ru-RU" sz="1600" dirty="0" err="1" smtClean="0">
                <a:latin typeface="Times New Roman" pitchFamily="18" charset="0"/>
                <a:cs typeface="Times New Roman" pitchFamily="18" charset="0"/>
              </a:rPr>
              <a:t>д</a:t>
            </a:r>
            <a:r>
              <a:rPr lang="ru-RU" sz="1600" dirty="0" smtClean="0">
                <a:latin typeface="Times New Roman" pitchFamily="18" charset="0"/>
                <a:cs typeface="Times New Roman" pitchFamily="18" charset="0"/>
              </a:rPr>
              <a:t>)  Мы будем сажать цветы в субботу и в воскресенье.</a:t>
            </a:r>
          </a:p>
          <a:p>
            <a:pPr marL="342900" indent="-342900"/>
            <a:endParaRPr lang="ru-RU" sz="1600" dirty="0" smtClean="0"/>
          </a:p>
          <a:p>
            <a:pPr marL="342900" indent="-342900"/>
            <a:endParaRPr lang="ru-RU" sz="1600" dirty="0" smtClean="0"/>
          </a:p>
          <a:p>
            <a:endParaRPr lang="ru-RU" dirty="0"/>
          </a:p>
        </p:txBody>
      </p:sp>
      <p:pic>
        <p:nvPicPr>
          <p:cNvPr id="2050" name="Picture 2" descr="C:\Users\ASUS\Downloads\russkiy\04.jpg"/>
          <p:cNvPicPr>
            <a:picLocks noChangeAspect="1" noChangeArrowheads="1"/>
          </p:cNvPicPr>
          <p:nvPr/>
        </p:nvPicPr>
        <p:blipFill>
          <a:blip r:embed="rId2"/>
          <a:srcRect/>
          <a:stretch>
            <a:fillRect/>
          </a:stretch>
        </p:blipFill>
        <p:spPr bwMode="auto">
          <a:xfrm>
            <a:off x="714348" y="6686550"/>
            <a:ext cx="1381125" cy="17145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8992" y="857232"/>
            <a:ext cx="785818" cy="2862322"/>
          </a:xfrm>
          <a:prstGeom prst="rect">
            <a:avLst/>
          </a:prstGeom>
          <a:noFill/>
        </p:spPr>
        <p:txBody>
          <a:bodyPr wrap="square" rtlCol="0">
            <a:spAutoFit/>
          </a:bodyPr>
          <a:lstStyle/>
          <a:p>
            <a:pPr algn="ctr"/>
            <a:endParaRPr lang="ru-RU" dirty="0" smtClean="0"/>
          </a:p>
          <a:p>
            <a:pPr algn="ctr"/>
            <a:r>
              <a:rPr lang="ru-RU" dirty="0" smtClean="0"/>
              <a:t>   </a:t>
            </a:r>
          </a:p>
          <a:p>
            <a:pPr algn="ctr"/>
            <a:endParaRPr lang="ru-RU" dirty="0" smtClean="0"/>
          </a:p>
          <a:p>
            <a:pPr algn="ctr"/>
            <a:endParaRPr lang="ru-RU" dirty="0" smtClean="0"/>
          </a:p>
          <a:p>
            <a:pPr algn="ctr"/>
            <a:endParaRPr lang="ru-RU" dirty="0" smtClean="0"/>
          </a:p>
          <a:p>
            <a:pPr algn="ctr"/>
            <a:endParaRPr lang="ru-RU" dirty="0" smtClean="0"/>
          </a:p>
          <a:p>
            <a:pPr algn="ctr"/>
            <a:endParaRPr lang="ru-RU" dirty="0" smtClean="0"/>
          </a:p>
          <a:p>
            <a:pPr algn="ctr"/>
            <a:endParaRPr lang="ru-RU" dirty="0" smtClean="0"/>
          </a:p>
          <a:p>
            <a:pPr algn="ctr"/>
            <a:endParaRPr lang="ru-RU" dirty="0" smtClean="0"/>
          </a:p>
          <a:p>
            <a:pPr algn="ctr"/>
            <a:endParaRPr lang="ru-RU" dirty="0"/>
          </a:p>
        </p:txBody>
      </p:sp>
      <p:sp>
        <p:nvSpPr>
          <p:cNvPr id="3" name="TextBox 2"/>
          <p:cNvSpPr txBox="1"/>
          <p:nvPr/>
        </p:nvSpPr>
        <p:spPr>
          <a:xfrm>
            <a:off x="785786" y="785794"/>
            <a:ext cx="7358114" cy="7478970"/>
          </a:xfrm>
          <a:prstGeom prst="rect">
            <a:avLst/>
          </a:prstGeom>
          <a:noFill/>
        </p:spPr>
        <p:txBody>
          <a:bodyPr wrap="square" rtlCol="0">
            <a:spAutoFit/>
          </a:bodyPr>
          <a:lstStyle/>
          <a:p>
            <a:pPr algn="ctr"/>
            <a:r>
              <a:rPr lang="ru-RU" b="1" dirty="0" smtClean="0">
                <a:latin typeface="Times New Roman" pitchFamily="18" charset="0"/>
                <a:cs typeface="Times New Roman" pitchFamily="18" charset="0"/>
              </a:rPr>
              <a:t>Упражнения к заданию № 6</a:t>
            </a:r>
          </a:p>
          <a:p>
            <a:pPr algn="just"/>
            <a:r>
              <a:rPr lang="ru-RU" dirty="0" smtClean="0">
                <a:latin typeface="Times New Roman" pitchFamily="18" charset="0"/>
                <a:cs typeface="Times New Roman" pitchFamily="18" charset="0"/>
              </a:rPr>
              <a:t>Умение распознавать основную мысль текста при его письменном предъявлении; адекватно формулировать основную мысль в письменной форме, соблюдая нормы построения предложения и словоупотребления.</a:t>
            </a:r>
          </a:p>
          <a:p>
            <a:pPr algn="just"/>
            <a:endParaRPr lang="ru-RU" sz="1600" dirty="0" smtClean="0">
              <a:latin typeface="Times New Roman" pitchFamily="18" charset="0"/>
              <a:cs typeface="Times New Roman" pitchFamily="18" charset="0"/>
            </a:endParaRPr>
          </a:p>
          <a:p>
            <a:pPr algn="just"/>
            <a:r>
              <a:rPr lang="ru-RU" sz="1600" dirty="0" smtClean="0">
                <a:latin typeface="Times New Roman" pitchFamily="18" charset="0"/>
                <a:cs typeface="Times New Roman" pitchFamily="18" charset="0"/>
              </a:rPr>
              <a:t>1.Даны текст и варианты заголовков к нему. Ученик должен выбрать, какой заголовок лучше передает основную мысль текста. Если представлен рассказ, например, про лису, то без подсказок учащийся, скорее всего, назовет его «Лиса». Подсказки же могут обогатить речь ребенка такими выражениями, как «Пушистая охотница», «Не кошка, а мышей ловит»</a:t>
            </a:r>
          </a:p>
          <a:p>
            <a:pPr algn="just"/>
            <a:endParaRPr lang="ru-RU" sz="1600" dirty="0" smtClean="0">
              <a:latin typeface="Times New Roman" pitchFamily="18" charset="0"/>
              <a:cs typeface="Times New Roman" pitchFamily="18" charset="0"/>
            </a:endParaRPr>
          </a:p>
          <a:p>
            <a:pPr algn="just"/>
            <a:r>
              <a:rPr lang="ru-RU" sz="1600" dirty="0" smtClean="0">
                <a:latin typeface="Times New Roman" pitchFamily="18" charset="0"/>
                <a:cs typeface="Times New Roman" pitchFamily="18" charset="0"/>
              </a:rPr>
              <a:t>2. Даны текст и вопросы к нему. Вопросы соответствуют частям рассказа и помогают ученику сформулировать основную мысль каждого абзаца. Ответы, в результате, представляют собой план текста. Можно включить неправильный вопрос, который ребенок должен найти и исправить.</a:t>
            </a:r>
          </a:p>
          <a:p>
            <a:pPr algn="just"/>
            <a:endParaRPr lang="ru-RU" sz="1600" dirty="0" smtClean="0">
              <a:latin typeface="Times New Roman" pitchFamily="18" charset="0"/>
              <a:cs typeface="Times New Roman" pitchFamily="18" charset="0"/>
            </a:endParaRPr>
          </a:p>
          <a:p>
            <a:pPr algn="just"/>
            <a:r>
              <a:rPr lang="ru-RU" sz="1600" dirty="0" smtClean="0">
                <a:latin typeface="Times New Roman" pitchFamily="18" charset="0"/>
                <a:cs typeface="Times New Roman" pitchFamily="18" charset="0"/>
              </a:rPr>
              <a:t>3.Дан текст с перепутанными абзацами. Необходимо восстановить рассказ, озаглавить, составить план. Кроме того ученику нужно сравнить свою работу с </a:t>
            </a:r>
          </a:p>
          <a:p>
            <a:r>
              <a:rPr lang="ru-RU" sz="1600" dirty="0" smtClean="0">
                <a:latin typeface="Times New Roman" pitchFamily="18" charset="0"/>
                <a:cs typeface="Times New Roman" pitchFamily="18" charset="0"/>
              </a:rPr>
              <a:t>другими возможными ответами. </a:t>
            </a:r>
            <a:br>
              <a:rPr lang="ru-RU" sz="1600" dirty="0" smtClean="0">
                <a:latin typeface="Times New Roman" pitchFamily="18" charset="0"/>
                <a:cs typeface="Times New Roman" pitchFamily="18" charset="0"/>
              </a:rPr>
            </a:br>
            <a:r>
              <a:rPr lang="ru-RU" sz="1600" dirty="0" smtClean="0"/>
              <a:t/>
            </a:r>
            <a:br>
              <a:rPr lang="ru-RU" sz="1600" dirty="0" smtClean="0"/>
            </a:br>
            <a:endParaRPr lang="ru-RU" sz="1600" dirty="0" smtClean="0"/>
          </a:p>
          <a:p>
            <a:r>
              <a:rPr lang="ru-RU" sz="1600" dirty="0" smtClean="0"/>
              <a:t/>
            </a:r>
            <a:br>
              <a:rPr lang="ru-RU" sz="1600" dirty="0" smtClean="0"/>
            </a:br>
            <a:endParaRPr lang="ru-RU" sz="1600" dirty="0" smtClean="0"/>
          </a:p>
          <a:p>
            <a:r>
              <a:rPr lang="ru-RU" sz="1600" dirty="0" smtClean="0"/>
              <a:t/>
            </a:r>
            <a:br>
              <a:rPr lang="ru-RU" sz="1600" dirty="0" smtClean="0"/>
            </a:br>
            <a:r>
              <a:rPr lang="ru-RU" dirty="0" smtClean="0"/>
              <a:t/>
            </a:r>
            <a:br>
              <a:rPr lang="ru-RU" dirty="0" smtClean="0"/>
            </a:br>
            <a:endParaRPr lang="ru-RU" dirty="0" smtClean="0"/>
          </a:p>
          <a:p>
            <a:pPr algn="just"/>
            <a:endParaRPr lang="ru-RU" dirty="0" smtClean="0">
              <a:latin typeface="Times New Roman" pitchFamily="18" charset="0"/>
              <a:cs typeface="Times New Roman" pitchFamily="18" charset="0"/>
            </a:endParaRPr>
          </a:p>
          <a:p>
            <a:endParaRPr lang="ru-RU" dirty="0">
              <a:latin typeface="Times New Roman" pitchFamily="18" charset="0"/>
              <a:cs typeface="Times New Roman" pitchFamily="18" charset="0"/>
            </a:endParaRPr>
          </a:p>
        </p:txBody>
      </p:sp>
      <p:pic>
        <p:nvPicPr>
          <p:cNvPr id="6145" name="Picture 1" descr="C:\Users\ASUS\Downloads\russkiy\04.jpg"/>
          <p:cNvPicPr>
            <a:picLocks noChangeAspect="1" noChangeArrowheads="1"/>
          </p:cNvPicPr>
          <p:nvPr/>
        </p:nvPicPr>
        <p:blipFill>
          <a:blip r:embed="rId2"/>
          <a:srcRect/>
          <a:stretch>
            <a:fillRect/>
          </a:stretch>
        </p:blipFill>
        <p:spPr bwMode="auto">
          <a:xfrm>
            <a:off x="857224" y="6686550"/>
            <a:ext cx="1381125" cy="17145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28662" y="1142984"/>
            <a:ext cx="7286676" cy="4308872"/>
          </a:xfrm>
          <a:prstGeom prst="rect">
            <a:avLst/>
          </a:prstGeom>
          <a:noFill/>
        </p:spPr>
        <p:txBody>
          <a:bodyPr wrap="square" rtlCol="0">
            <a:spAutoFit/>
          </a:bodyPr>
          <a:lstStyle/>
          <a:p>
            <a:endParaRPr lang="ru-RU" sz="2000" dirty="0" smtClean="0"/>
          </a:p>
          <a:p>
            <a:endParaRPr lang="ru-RU" sz="2000" dirty="0" smtClean="0"/>
          </a:p>
          <a:p>
            <a:pPr lvl="0"/>
            <a:endParaRPr lang="ru-RU" dirty="0" smtClean="0"/>
          </a:p>
          <a:p>
            <a:pPr lvl="0"/>
            <a:endParaRPr lang="ru-RU" dirty="0" smtClean="0"/>
          </a:p>
          <a:p>
            <a:pPr algn="just"/>
            <a:endParaRPr lang="ru-RU" dirty="0" smtClean="0">
              <a:latin typeface="Times New Roman" pitchFamily="18" charset="0"/>
              <a:cs typeface="Times New Roman" pitchFamily="18" charset="0"/>
            </a:endParaRPr>
          </a:p>
          <a:p>
            <a:pPr algn="just"/>
            <a:endParaRPr lang="ru-RU" dirty="0" smtClean="0">
              <a:latin typeface="Times New Roman" pitchFamily="18" charset="0"/>
              <a:cs typeface="Times New Roman" pitchFamily="18" charset="0"/>
            </a:endParaRPr>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a:p>
        </p:txBody>
      </p:sp>
      <p:sp>
        <p:nvSpPr>
          <p:cNvPr id="5125" name="Rectangle 5"/>
          <p:cNvSpPr>
            <a:spLocks noChangeArrowheads="1"/>
          </p:cNvSpPr>
          <p:nvPr/>
        </p:nvSpPr>
        <p:spPr bwMode="auto">
          <a:xfrm>
            <a:off x="857224" y="785794"/>
            <a:ext cx="7215238"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Упражнения к заданию №11</a:t>
            </a:r>
            <a:endParaRPr lang="ru-RU" dirty="0" smtClean="0">
              <a:latin typeface="Times New Roman" pitchFamily="18" charset="0"/>
              <a:ea typeface="Times New Roman" pitchFamily="18" charset="0"/>
              <a:cs typeface="Times New Roman" pitchFamily="18" charset="0"/>
            </a:endParaRPr>
          </a:p>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Умение классифицировать слова по составу. Находить в словах с однозначно выделяемыми морфемами окончание, корень, приставку, суффикс.</a:t>
            </a:r>
          </a:p>
          <a:p>
            <a:pPr algn="just"/>
            <a:r>
              <a:rPr lang="ru-RU" b="1" i="1" dirty="0" smtClean="0">
                <a:latin typeface="Times New Roman" pitchFamily="18" charset="0"/>
                <a:cs typeface="Times New Roman" pitchFamily="18" charset="0"/>
              </a:rPr>
              <a:t>1.) </a:t>
            </a:r>
            <a:r>
              <a:rPr lang="ru-RU" i="1" dirty="0" smtClean="0">
                <a:latin typeface="Times New Roman" pitchFamily="18" charset="0"/>
                <a:cs typeface="Times New Roman" pitchFamily="18" charset="0"/>
              </a:rPr>
              <a:t>Прочитай слова. Выпиши только родственные слова к слову </a:t>
            </a:r>
            <a:r>
              <a:rPr lang="ru-RU" b="1" i="1" dirty="0" smtClean="0">
                <a:latin typeface="Times New Roman" pitchFamily="18" charset="0"/>
                <a:cs typeface="Times New Roman" pitchFamily="18" charset="0"/>
              </a:rPr>
              <a:t>море.</a:t>
            </a:r>
            <a:r>
              <a:rPr lang="ru-RU" dirty="0" smtClean="0">
                <a:latin typeface="Times New Roman" pitchFamily="18" charset="0"/>
                <a:cs typeface="Times New Roman" pitchFamily="18" charset="0"/>
              </a:rPr>
              <a:t> </a:t>
            </a:r>
          </a:p>
          <a:p>
            <a:pPr algn="just"/>
            <a:r>
              <a:rPr lang="ru-RU" dirty="0" smtClean="0">
                <a:latin typeface="Times New Roman" pitchFamily="18" charset="0"/>
                <a:cs typeface="Times New Roman" pitchFamily="18" charset="0"/>
              </a:rPr>
              <a:t>Моряк, морской, морем, морщинка, морж, (о) море, приморский, уморительно, (к) морю, мордочка.</a:t>
            </a:r>
          </a:p>
          <a:p>
            <a:pPr algn="just"/>
            <a:endParaRPr lang="ru-RU" b="1" i="1" dirty="0" smtClean="0">
              <a:latin typeface="Times New Roman" pitchFamily="18" charset="0"/>
              <a:cs typeface="Times New Roman" pitchFamily="18" charset="0"/>
            </a:endParaRPr>
          </a:p>
          <a:p>
            <a:pPr algn="just"/>
            <a:r>
              <a:rPr lang="ru-RU" b="1" i="1" dirty="0" smtClean="0">
                <a:latin typeface="Times New Roman" pitchFamily="18" charset="0"/>
                <a:cs typeface="Times New Roman" pitchFamily="18" charset="0"/>
              </a:rPr>
              <a:t>2.) </a:t>
            </a:r>
            <a:r>
              <a:rPr lang="ru-RU" i="1" dirty="0" smtClean="0">
                <a:latin typeface="Times New Roman" pitchFamily="18" charset="0"/>
                <a:cs typeface="Times New Roman" pitchFamily="18" charset="0"/>
              </a:rPr>
              <a:t>Обведи номер слова, в котором есть приставка.</a:t>
            </a:r>
            <a:r>
              <a:rPr lang="ru-RU" dirty="0" smtClean="0">
                <a:latin typeface="Times New Roman" pitchFamily="18" charset="0"/>
                <a:cs typeface="Times New Roman" pitchFamily="18" charset="0"/>
              </a:rPr>
              <a:t> </a:t>
            </a:r>
          </a:p>
          <a:p>
            <a:pPr algn="just"/>
            <a:r>
              <a:rPr lang="ru-RU" dirty="0" smtClean="0">
                <a:latin typeface="Times New Roman" pitchFamily="18" charset="0"/>
                <a:cs typeface="Times New Roman" pitchFamily="18" charset="0"/>
              </a:rPr>
              <a:t>1)доброта                      3) доучить</a:t>
            </a:r>
          </a:p>
          <a:p>
            <a:pPr algn="just"/>
            <a:r>
              <a:rPr lang="ru-RU" dirty="0" smtClean="0">
                <a:latin typeface="Times New Roman" pitchFamily="18" charset="0"/>
                <a:cs typeface="Times New Roman" pitchFamily="18" charset="0"/>
              </a:rPr>
              <a:t>2)доктор                       4) доченька</a:t>
            </a:r>
          </a:p>
          <a:p>
            <a:pPr algn="just"/>
            <a:endParaRPr lang="ru-RU" b="1" dirty="0" smtClean="0">
              <a:latin typeface="Times New Roman" pitchFamily="18" charset="0"/>
              <a:cs typeface="Times New Roman" pitchFamily="18" charset="0"/>
            </a:endParaRPr>
          </a:p>
          <a:p>
            <a:pPr algn="just"/>
            <a:r>
              <a:rPr lang="ru-RU" b="1" dirty="0" smtClean="0">
                <a:latin typeface="Times New Roman" pitchFamily="18" charset="0"/>
                <a:cs typeface="Times New Roman" pitchFamily="18" charset="0"/>
              </a:rPr>
              <a:t>3) </a:t>
            </a:r>
            <a:r>
              <a:rPr lang="ru-RU" i="1" dirty="0" smtClean="0">
                <a:latin typeface="Times New Roman" pitchFamily="18" charset="0"/>
                <a:cs typeface="Times New Roman" pitchFamily="18" charset="0"/>
              </a:rPr>
              <a:t>Найди схему, которая соответствует слову </a:t>
            </a:r>
            <a:r>
              <a:rPr lang="ru-RU" b="1" i="1" dirty="0" smtClean="0">
                <a:latin typeface="Times New Roman" pitchFamily="18" charset="0"/>
                <a:cs typeface="Times New Roman" pitchFamily="18" charset="0"/>
              </a:rPr>
              <a:t>раскраска.</a:t>
            </a:r>
            <a:r>
              <a:rPr lang="ru-RU" dirty="0" smtClean="0">
                <a:latin typeface="Times New Roman" pitchFamily="18" charset="0"/>
                <a:cs typeface="Times New Roman" pitchFamily="18" charset="0"/>
              </a:rPr>
              <a:t> </a:t>
            </a:r>
          </a:p>
          <a:p>
            <a:pPr algn="just"/>
            <a:endParaRPr lang="ru-RU" b="1" dirty="0" smtClean="0">
              <a:latin typeface="Times New Roman" pitchFamily="18" charset="0"/>
              <a:cs typeface="Times New Roman" pitchFamily="18" charset="0"/>
            </a:endParaRPr>
          </a:p>
          <a:p>
            <a:pPr algn="just"/>
            <a:r>
              <a:rPr lang="ru-RU" b="1" dirty="0" smtClean="0">
                <a:latin typeface="Times New Roman" pitchFamily="18" charset="0"/>
                <a:cs typeface="Times New Roman" pitchFamily="18" charset="0"/>
              </a:rPr>
              <a:t>4) </a:t>
            </a:r>
            <a:r>
              <a:rPr lang="ru-RU" i="1" dirty="0" smtClean="0">
                <a:latin typeface="Times New Roman" pitchFamily="18" charset="0"/>
                <a:cs typeface="Times New Roman" pitchFamily="18" charset="0"/>
              </a:rPr>
              <a:t>Выпиши слова с нулевым окончанием.</a:t>
            </a:r>
            <a:r>
              <a:rPr lang="ru-RU" dirty="0" smtClean="0">
                <a:latin typeface="Times New Roman" pitchFamily="18" charset="0"/>
                <a:cs typeface="Times New Roman" pitchFamily="18" charset="0"/>
              </a:rPr>
              <a:t> </a:t>
            </a:r>
          </a:p>
          <a:p>
            <a:pPr algn="just"/>
            <a:r>
              <a:rPr lang="ru-RU" dirty="0" smtClean="0">
                <a:latin typeface="Times New Roman" pitchFamily="18" charset="0"/>
                <a:cs typeface="Times New Roman" pitchFamily="18" charset="0"/>
              </a:rPr>
              <a:t>Алмазный, (в) лесу, конь, клён, (по) степи, степь, читает, завыл, туман, сила, силач, пишешь, снеговик</a:t>
            </a:r>
          </a:p>
          <a:p>
            <a:pPr marL="0" marR="0" lvl="0" indent="450850" algn="just" defTabSz="914400" rtl="0" eaLnBrk="0" fontAlgn="base" latinLnBrk="0" hangingPunct="0">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pic>
        <p:nvPicPr>
          <p:cNvPr id="5126" name="Picture 6" descr="C:\Users\ASUS\Downloads\russkiy\04.jpg"/>
          <p:cNvPicPr>
            <a:picLocks noChangeAspect="1" noChangeArrowheads="1"/>
          </p:cNvPicPr>
          <p:nvPr/>
        </p:nvPicPr>
        <p:blipFill>
          <a:blip r:embed="rId2"/>
          <a:srcRect/>
          <a:stretch>
            <a:fillRect/>
          </a:stretch>
        </p:blipFill>
        <p:spPr bwMode="auto">
          <a:xfrm>
            <a:off x="714348" y="6686550"/>
            <a:ext cx="1381125" cy="17145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4348" y="785794"/>
            <a:ext cx="7929618" cy="5601533"/>
          </a:xfrm>
          <a:prstGeom prst="rect">
            <a:avLst/>
          </a:prstGeom>
          <a:noFill/>
        </p:spPr>
        <p:txBody>
          <a:bodyPr wrap="square" rtlCol="0">
            <a:spAutoFit/>
          </a:bodyPr>
          <a:lstStyle/>
          <a:p>
            <a:r>
              <a:rPr lang="ru-RU" b="1" i="1" dirty="0" smtClean="0">
                <a:latin typeface="Times New Roman" pitchFamily="18" charset="0"/>
                <a:cs typeface="Times New Roman" pitchFamily="18" charset="0"/>
              </a:rPr>
              <a:t>5.</a:t>
            </a:r>
            <a:r>
              <a:rPr lang="ru-RU" i="1" dirty="0" smtClean="0">
                <a:latin typeface="Times New Roman" pitchFamily="18" charset="0"/>
                <a:cs typeface="Times New Roman" pitchFamily="18" charset="0"/>
              </a:rPr>
              <a:t>Укажи слова, в которых есть суффикс -</a:t>
            </a:r>
            <a:r>
              <a:rPr lang="ru-RU" i="1" dirty="0" err="1" smtClean="0">
                <a:latin typeface="Times New Roman" pitchFamily="18" charset="0"/>
                <a:cs typeface="Times New Roman" pitchFamily="18" charset="0"/>
              </a:rPr>
              <a:t>ик</a:t>
            </a:r>
            <a:r>
              <a:rPr lang="ru-RU" i="1" dirty="0" smtClean="0">
                <a:latin typeface="Times New Roman" pitchFamily="18" charset="0"/>
                <a:cs typeface="Times New Roman" pitchFamily="18" charset="0"/>
              </a:rPr>
              <a:t>-. Обведи номера верных ответов.</a:t>
            </a:r>
          </a:p>
          <a:p>
            <a:r>
              <a:rPr lang="en-US" dirty="0" smtClean="0">
                <a:latin typeface="Times New Roman" pitchFamily="18" charset="0"/>
                <a:cs typeface="Times New Roman" pitchFamily="18" charset="0"/>
              </a:rPr>
              <a:t>1) </a:t>
            </a:r>
            <a:r>
              <a:rPr lang="ru-RU" dirty="0" smtClean="0">
                <a:latin typeface="Times New Roman" pitchFamily="18" charset="0"/>
                <a:cs typeface="Times New Roman" pitchFamily="18" charset="0"/>
              </a:rPr>
              <a:t>Стульчик;</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4) </a:t>
            </a:r>
            <a:r>
              <a:rPr lang="ru-RU" dirty="0" smtClean="0">
                <a:latin typeface="Times New Roman" pitchFamily="18" charset="0"/>
                <a:cs typeface="Times New Roman" pitchFamily="18" charset="0"/>
              </a:rPr>
              <a:t>ключик;</a:t>
            </a:r>
          </a:p>
          <a:p>
            <a:r>
              <a:rPr lang="en-US" dirty="0" smtClean="0">
                <a:latin typeface="Times New Roman" pitchFamily="18" charset="0"/>
                <a:cs typeface="Times New Roman" pitchFamily="18" charset="0"/>
              </a:rPr>
              <a:t>2) </a:t>
            </a:r>
            <a:r>
              <a:rPr lang="ru-RU" dirty="0" smtClean="0">
                <a:latin typeface="Times New Roman" pitchFamily="18" charset="0"/>
                <a:cs typeface="Times New Roman" pitchFamily="18" charset="0"/>
              </a:rPr>
              <a:t>кувшинчик;                     </a:t>
            </a:r>
            <a:r>
              <a:rPr lang="en-US" dirty="0" smtClean="0">
                <a:latin typeface="Times New Roman" pitchFamily="18" charset="0"/>
                <a:cs typeface="Times New Roman" pitchFamily="18" charset="0"/>
              </a:rPr>
              <a:t> 5) </a:t>
            </a:r>
            <a:r>
              <a:rPr lang="ru-RU" dirty="0" smtClean="0">
                <a:latin typeface="Times New Roman" pitchFamily="18" charset="0"/>
                <a:cs typeface="Times New Roman" pitchFamily="18" charset="0"/>
              </a:rPr>
              <a:t>зайчик;</a:t>
            </a:r>
          </a:p>
          <a:p>
            <a:r>
              <a:rPr lang="en-US" dirty="0" smtClean="0">
                <a:latin typeface="Times New Roman" pitchFamily="18" charset="0"/>
                <a:cs typeface="Times New Roman" pitchFamily="18" charset="0"/>
              </a:rPr>
              <a:t>3) </a:t>
            </a:r>
            <a:r>
              <a:rPr lang="ru-RU" dirty="0" smtClean="0">
                <a:latin typeface="Times New Roman" pitchFamily="18" charset="0"/>
                <a:cs typeface="Times New Roman" pitchFamily="18" charset="0"/>
              </a:rPr>
              <a:t>каменщик;</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6) </a:t>
            </a:r>
            <a:r>
              <a:rPr lang="ru-RU" dirty="0" smtClean="0">
                <a:latin typeface="Times New Roman" pitchFamily="18" charset="0"/>
                <a:cs typeface="Times New Roman" pitchFamily="18" charset="0"/>
              </a:rPr>
              <a:t>мальчик</a:t>
            </a:r>
          </a:p>
          <a:p>
            <a:endParaRPr lang="ru-RU" dirty="0" smtClean="0">
              <a:latin typeface="Times New Roman" pitchFamily="18" charset="0"/>
              <a:cs typeface="Times New Roman" pitchFamily="18" charset="0"/>
            </a:endParaRPr>
          </a:p>
          <a:p>
            <a:r>
              <a:rPr lang="ru-RU" b="1" i="1" dirty="0" smtClean="0">
                <a:latin typeface="Times New Roman" pitchFamily="18" charset="0"/>
                <a:cs typeface="Times New Roman" pitchFamily="18" charset="0"/>
              </a:rPr>
              <a:t>6. </a:t>
            </a:r>
            <a:r>
              <a:rPr lang="ru-RU" i="1" dirty="0" smtClean="0">
                <a:latin typeface="Times New Roman" pitchFamily="18" charset="0"/>
                <a:cs typeface="Times New Roman" pitchFamily="18" charset="0"/>
              </a:rPr>
              <a:t>Укажи слова без приставки. Обведи номера всех верных ответов.</a:t>
            </a:r>
          </a:p>
          <a:p>
            <a:r>
              <a:rPr lang="en-US" dirty="0" smtClean="0">
                <a:latin typeface="Times New Roman" pitchFamily="18" charset="0"/>
                <a:cs typeface="Times New Roman" pitchFamily="18" charset="0"/>
              </a:rPr>
              <a:t>1) (</a:t>
            </a:r>
            <a:r>
              <a:rPr lang="ru-RU" dirty="0" smtClean="0">
                <a:latin typeface="Times New Roman" pitchFamily="18" charset="0"/>
                <a:cs typeface="Times New Roman" pitchFamily="18" charset="0"/>
              </a:rPr>
              <a:t>со)ставить;                   </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5</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со)стола;</a:t>
            </a:r>
          </a:p>
          <a:p>
            <a:r>
              <a:rPr lang="en-US" dirty="0" smtClean="0">
                <a:latin typeface="Times New Roman" pitchFamily="18" charset="0"/>
                <a:cs typeface="Times New Roman" pitchFamily="18" charset="0"/>
              </a:rPr>
              <a:t>2) (</a:t>
            </a:r>
            <a:r>
              <a:rPr lang="ru-RU" dirty="0" smtClean="0">
                <a:latin typeface="Times New Roman" pitchFamily="18" charset="0"/>
                <a:cs typeface="Times New Roman" pitchFamily="18" charset="0"/>
              </a:rPr>
              <a:t>со)ломка;</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                     6</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со)</a:t>
            </a:r>
            <a:r>
              <a:rPr lang="ru-RU" dirty="0" err="1" smtClean="0">
                <a:latin typeface="Times New Roman" pitchFamily="18" charset="0"/>
                <a:cs typeface="Times New Roman" pitchFamily="18" charset="0"/>
              </a:rPr>
              <a:t>седний</a:t>
            </a:r>
            <a:r>
              <a:rPr lang="ru-RU" dirty="0" smtClean="0">
                <a:latin typeface="Times New Roman" pitchFamily="18" charset="0"/>
                <a:cs typeface="Times New Roman" pitchFamily="18" charset="0"/>
              </a:rPr>
              <a:t>;</a:t>
            </a:r>
          </a:p>
          <a:p>
            <a:r>
              <a:rPr lang="en-US" dirty="0" smtClean="0">
                <a:latin typeface="Times New Roman" pitchFamily="18" charset="0"/>
                <a:cs typeface="Times New Roman" pitchFamily="18" charset="0"/>
              </a:rPr>
              <a:t>3) (</a:t>
            </a:r>
            <a:r>
              <a:rPr lang="ru-RU" dirty="0" smtClean="0">
                <a:latin typeface="Times New Roman" pitchFamily="18" charset="0"/>
                <a:cs typeface="Times New Roman" pitchFamily="18" charset="0"/>
              </a:rPr>
              <a:t>со)скок;</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                         7</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со)</a:t>
            </a:r>
            <a:r>
              <a:rPr lang="ru-RU" dirty="0" err="1" smtClean="0">
                <a:latin typeface="Times New Roman" pitchFamily="18" charset="0"/>
                <a:cs typeface="Times New Roman" pitchFamily="18" charset="0"/>
              </a:rPr>
              <a:t>нный</a:t>
            </a:r>
            <a:r>
              <a:rPr lang="ru-RU" dirty="0" smtClean="0">
                <a:latin typeface="Times New Roman" pitchFamily="18" charset="0"/>
                <a:cs typeface="Times New Roman" pitchFamily="18" charset="0"/>
              </a:rPr>
              <a:t>;</a:t>
            </a:r>
          </a:p>
          <a:p>
            <a:r>
              <a:rPr lang="en-US" dirty="0" smtClean="0">
                <a:latin typeface="Times New Roman" pitchFamily="18" charset="0"/>
                <a:cs typeface="Times New Roman" pitchFamily="18" charset="0"/>
              </a:rPr>
              <a:t>4) (</a:t>
            </a:r>
            <a:r>
              <a:rPr lang="ru-RU" dirty="0" smtClean="0">
                <a:latin typeface="Times New Roman" pitchFamily="18" charset="0"/>
                <a:cs typeface="Times New Roman" pitchFamily="18" charset="0"/>
              </a:rPr>
              <a:t>со)брал;</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                        8</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со)</a:t>
            </a:r>
            <a:r>
              <a:rPr lang="ru-RU" dirty="0" err="1" smtClean="0">
                <a:latin typeface="Times New Roman" pitchFamily="18" charset="0"/>
                <a:cs typeface="Times New Roman" pitchFamily="18" charset="0"/>
              </a:rPr>
              <a:t>леный</a:t>
            </a:r>
            <a:r>
              <a:rPr lang="ru-RU" dirty="0" smtClean="0">
                <a:latin typeface="Times New Roman" pitchFamily="18" charset="0"/>
                <a:cs typeface="Times New Roman" pitchFamily="18" charset="0"/>
              </a:rPr>
              <a:t>;</a:t>
            </a:r>
          </a:p>
          <a:p>
            <a:endParaRPr lang="ru-RU" dirty="0" smtClean="0">
              <a:latin typeface="Times New Roman" pitchFamily="18" charset="0"/>
              <a:cs typeface="Times New Roman" pitchFamily="18" charset="0"/>
            </a:endParaRPr>
          </a:p>
          <a:p>
            <a:r>
              <a:rPr lang="ru-RU" b="1" i="1" dirty="0" smtClean="0">
                <a:latin typeface="Times New Roman" pitchFamily="18" charset="0"/>
                <a:cs typeface="Times New Roman" pitchFamily="18" charset="0"/>
              </a:rPr>
              <a:t>7."</a:t>
            </a:r>
            <a:r>
              <a:rPr lang="ru-RU" i="1" dirty="0" smtClean="0">
                <a:latin typeface="Times New Roman" pitchFamily="18" charset="0"/>
                <a:cs typeface="Times New Roman" pitchFamily="18" charset="0"/>
              </a:rPr>
              <a:t>Собери слово" (например: возьми приставку от слова «безоблачный», корень у слова «бережок», добавь суффикс от слова «соседний» и окончание от слова «прекрасное»)"; </a:t>
            </a:r>
          </a:p>
          <a:p>
            <a:r>
              <a:rPr lang="ru-RU" i="1" dirty="0" smtClean="0">
                <a:latin typeface="Times New Roman" pitchFamily="18" charset="0"/>
                <a:cs typeface="Times New Roman" pitchFamily="18" charset="0"/>
              </a:rPr>
              <a:t> </a:t>
            </a:r>
          </a:p>
          <a:p>
            <a:r>
              <a:rPr lang="ru-RU" sz="1600" dirty="0" smtClean="0"/>
              <a:t>  </a:t>
            </a:r>
          </a:p>
          <a:p>
            <a:endParaRPr lang="ru-RU" dirty="0" smtClean="0"/>
          </a:p>
          <a:p>
            <a:endParaRPr lang="ru-RU" dirty="0" smtClean="0"/>
          </a:p>
          <a:p>
            <a:r>
              <a:rPr lang="en-US" dirty="0" smtClean="0"/>
              <a:t>	</a:t>
            </a:r>
            <a:endParaRPr lang="ru-RU" dirty="0" smtClean="0"/>
          </a:p>
          <a:p>
            <a:r>
              <a:rPr lang="ru-RU" dirty="0" smtClean="0"/>
              <a:t>.</a:t>
            </a:r>
            <a:r>
              <a:rPr lang="en-US" dirty="0" smtClean="0"/>
              <a:t>	</a:t>
            </a:r>
          </a:p>
        </p:txBody>
      </p:sp>
      <p:pic>
        <p:nvPicPr>
          <p:cNvPr id="3074" name="Picture 2" descr="C:\Users\ASUS\Downloads\russkiy\04.jpg"/>
          <p:cNvPicPr>
            <a:picLocks noChangeAspect="1" noChangeArrowheads="1"/>
          </p:cNvPicPr>
          <p:nvPr/>
        </p:nvPicPr>
        <p:blipFill>
          <a:blip r:embed="rId2"/>
          <a:srcRect/>
          <a:stretch>
            <a:fillRect/>
          </a:stretch>
        </p:blipFill>
        <p:spPr bwMode="auto">
          <a:xfrm>
            <a:off x="642910" y="6686550"/>
            <a:ext cx="1381125" cy="17145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00166" y="1000108"/>
            <a:ext cx="6286544" cy="3970318"/>
          </a:xfrm>
          <a:prstGeom prst="rect">
            <a:avLst/>
          </a:prstGeom>
          <a:noFill/>
        </p:spPr>
        <p:txBody>
          <a:bodyPr wrap="square" rtlCol="0">
            <a:spAutoFit/>
          </a:bodyPr>
          <a:lstStyle/>
          <a:p>
            <a:pPr algn="ctr"/>
            <a:r>
              <a:rPr lang="ru-RU" i="1" dirty="0" smtClean="0">
                <a:latin typeface="Times New Roman" pitchFamily="18" charset="0"/>
                <a:cs typeface="Times New Roman" pitchFamily="18" charset="0"/>
              </a:rPr>
              <a:t>         8. Заполнить таблицу данными словами.</a:t>
            </a: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p>
          <a:p>
            <a:pPr algn="ctr"/>
            <a:endParaRPr lang="ru-RU" dirty="0" smtClean="0"/>
          </a:p>
          <a:p>
            <a:pPr algn="ctr"/>
            <a:endParaRPr lang="ru-RU" dirty="0" smtClean="0"/>
          </a:p>
          <a:p>
            <a:pPr algn="ctr"/>
            <a:endParaRPr lang="ru-RU" dirty="0" smtClean="0"/>
          </a:p>
          <a:p>
            <a:pPr algn="ctr"/>
            <a:endParaRPr lang="ru-RU" dirty="0" smtClean="0"/>
          </a:p>
          <a:p>
            <a:pPr algn="ctr"/>
            <a:endParaRPr lang="ru-RU" dirty="0" smtClean="0"/>
          </a:p>
          <a:p>
            <a:pPr algn="ctr"/>
            <a:endParaRPr lang="ru-RU" dirty="0" smtClean="0"/>
          </a:p>
          <a:p>
            <a:pPr algn="ctr"/>
            <a:endParaRPr lang="ru-RU" dirty="0" smtClean="0"/>
          </a:p>
          <a:p>
            <a:pPr algn="ctr"/>
            <a:endParaRPr lang="ru-RU" dirty="0" smtClean="0"/>
          </a:p>
          <a:p>
            <a:pPr algn="ctr"/>
            <a:endParaRPr lang="ru-RU" dirty="0" smtClean="0"/>
          </a:p>
          <a:p>
            <a:pPr algn="ctr"/>
            <a:endParaRPr lang="ru-RU" dirty="0"/>
          </a:p>
        </p:txBody>
      </p:sp>
      <p:pic>
        <p:nvPicPr>
          <p:cNvPr id="7" name="Рисунок 6" descr="https://img0.liveinternet.ru/images/attach/c/8/102/458/102458856_large_0029.jpg"/>
          <p:cNvPicPr/>
          <p:nvPr/>
        </p:nvPicPr>
        <p:blipFill>
          <a:blip r:embed="rId2"/>
          <a:srcRect t="17436" r="393" b="4615"/>
          <a:stretch>
            <a:fillRect/>
          </a:stretch>
        </p:blipFill>
        <p:spPr bwMode="auto">
          <a:xfrm>
            <a:off x="1714480" y="1928802"/>
            <a:ext cx="5929353" cy="3357586"/>
          </a:xfrm>
          <a:prstGeom prst="rect">
            <a:avLst/>
          </a:prstGeom>
          <a:noFill/>
          <a:ln w="9525">
            <a:noFill/>
            <a:miter lim="800000"/>
            <a:headEnd/>
            <a:tailEnd/>
          </a:ln>
        </p:spPr>
      </p:pic>
      <p:pic>
        <p:nvPicPr>
          <p:cNvPr id="2050" name="Picture 2" descr="C:\Users\ASUS\Downloads\russkiy\04.jpg"/>
          <p:cNvPicPr>
            <a:picLocks noChangeAspect="1" noChangeArrowheads="1"/>
          </p:cNvPicPr>
          <p:nvPr/>
        </p:nvPicPr>
        <p:blipFill>
          <a:blip r:embed="rId3"/>
          <a:srcRect/>
          <a:stretch>
            <a:fillRect/>
          </a:stretch>
        </p:blipFill>
        <p:spPr bwMode="auto">
          <a:xfrm>
            <a:off x="714348" y="6686550"/>
            <a:ext cx="1381125" cy="17145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539552" y="1124744"/>
            <a:ext cx="8136904" cy="46166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ru-RU" sz="2400" i="1" dirty="0" smtClean="0">
                <a:latin typeface="Times New Roman" pitchFamily="18" charset="0"/>
                <a:cs typeface="Arial" pitchFamily="34" charset="0"/>
              </a:rPr>
              <a:t>   </a:t>
            </a:r>
            <a:endParaRPr kumimoji="0" lang="ru-RU" sz="2400" i="1" u="none" strike="noStrike" cap="none" normalizeH="0" baseline="0" dirty="0" smtClean="0">
              <a:ln>
                <a:noFill/>
              </a:ln>
              <a:solidFill>
                <a:schemeClr val="tx1"/>
              </a:solidFill>
              <a:effectLst/>
              <a:latin typeface="Times New Roman" pitchFamily="18" charset="0"/>
              <a:cs typeface="Arial" pitchFamily="34" charset="0"/>
            </a:endParaRPr>
          </a:p>
        </p:txBody>
      </p:sp>
      <p:sp>
        <p:nvSpPr>
          <p:cNvPr id="3" name="TextBox 2"/>
          <p:cNvSpPr txBox="1"/>
          <p:nvPr/>
        </p:nvSpPr>
        <p:spPr>
          <a:xfrm>
            <a:off x="1428728" y="2214554"/>
            <a:ext cx="6929486" cy="4862870"/>
          </a:xfrm>
          <a:prstGeom prst="rect">
            <a:avLst/>
          </a:prstGeom>
          <a:noFill/>
        </p:spPr>
        <p:txBody>
          <a:bodyPr wrap="square" rtlCol="0">
            <a:spAutoFit/>
          </a:bodyPr>
          <a:lstStyle/>
          <a:p>
            <a:pPr lvl="0" algn="ctr">
              <a:buNone/>
            </a:pPr>
            <a:r>
              <a:rPr lang="ru-RU" sz="1600" b="1" dirty="0" smtClean="0">
                <a:solidFill>
                  <a:srgbClr val="FF0000"/>
                </a:solidFill>
                <a:latin typeface="Times New Roman" pitchFamily="18" charset="0"/>
                <a:cs typeface="Times New Roman" pitchFamily="18" charset="0"/>
              </a:rPr>
              <a:t>Назначение всероссийской проверочной работы по русскому языку</a:t>
            </a:r>
          </a:p>
          <a:p>
            <a:pPr lvl="0" algn="ctr">
              <a:buNone/>
            </a:pPr>
            <a:endParaRPr lang="ru-RU" dirty="0" smtClean="0">
              <a:solidFill>
                <a:srgbClr val="FF0000"/>
              </a:solidFill>
              <a:latin typeface="Times New Roman" pitchFamily="18" charset="0"/>
              <a:cs typeface="Times New Roman" pitchFamily="18" charset="0"/>
            </a:endParaRPr>
          </a:p>
          <a:p>
            <a:pPr algn="just">
              <a:lnSpc>
                <a:spcPct val="150000"/>
              </a:lnSpc>
              <a:buNone/>
            </a:pPr>
            <a:r>
              <a:rPr lang="ru-RU" sz="1600" dirty="0" smtClean="0">
                <a:latin typeface="Times New Roman" pitchFamily="18" charset="0"/>
                <a:cs typeface="Times New Roman" pitchFamily="18" charset="0"/>
              </a:rPr>
              <a:t>        Назначение ВПР по русскому языку – оценить уровень общеобразовательной подготовки обучающихся 4 класса в соответствии с требованиями ФГОС.</a:t>
            </a:r>
          </a:p>
          <a:p>
            <a:pPr algn="just">
              <a:lnSpc>
                <a:spcPct val="150000"/>
              </a:lnSpc>
              <a:buNone/>
            </a:pPr>
            <a:r>
              <a:rPr lang="ru-RU" sz="1600" dirty="0" smtClean="0">
                <a:latin typeface="Times New Roman" pitchFamily="18" charset="0"/>
                <a:cs typeface="Times New Roman" pitchFamily="18" charset="0"/>
              </a:rPr>
              <a:t>      ВПР позволяют осуществить диагностику достижения предметных и </a:t>
            </a:r>
            <a:r>
              <a:rPr lang="ru-RU" sz="1600" dirty="0" err="1" smtClean="0">
                <a:latin typeface="Times New Roman" pitchFamily="18" charset="0"/>
                <a:cs typeface="Times New Roman" pitchFamily="18" charset="0"/>
              </a:rPr>
              <a:t>метапредметных</a:t>
            </a:r>
            <a:r>
              <a:rPr lang="ru-RU" sz="1600" dirty="0" smtClean="0">
                <a:latin typeface="Times New Roman" pitchFamily="18" charset="0"/>
                <a:cs typeface="Times New Roman" pitchFamily="18" charset="0"/>
              </a:rPr>
              <a:t> результатов, уровня </a:t>
            </a:r>
            <a:r>
              <a:rPr lang="ru-RU" sz="1600" dirty="0" err="1" smtClean="0">
                <a:latin typeface="Times New Roman" pitchFamily="18" charset="0"/>
                <a:cs typeface="Times New Roman" pitchFamily="18" charset="0"/>
              </a:rPr>
              <a:t>сформированности</a:t>
            </a:r>
            <a:r>
              <a:rPr lang="ru-RU" sz="1600" dirty="0" smtClean="0">
                <a:latin typeface="Times New Roman" pitchFamily="18" charset="0"/>
                <a:cs typeface="Times New Roman" pitchFamily="18" charset="0"/>
              </a:rPr>
              <a:t> универсальных учебных действий(УУД) и овладения </a:t>
            </a:r>
            <a:r>
              <a:rPr lang="ru-RU" sz="1600" dirty="0" err="1" smtClean="0">
                <a:latin typeface="Times New Roman" pitchFamily="18" charset="0"/>
                <a:cs typeface="Times New Roman" pitchFamily="18" charset="0"/>
              </a:rPr>
              <a:t>межпредметными</a:t>
            </a:r>
            <a:r>
              <a:rPr lang="ru-RU" sz="1600" dirty="0" smtClean="0">
                <a:latin typeface="Times New Roman" pitchFamily="18" charset="0"/>
                <a:cs typeface="Times New Roman" pitchFamily="18" charset="0"/>
              </a:rPr>
              <a:t> понятиями. Результаты ВПР в совокупности с имеющейся в образовательной организации информацией, отражающей индивидуальные образовательные траектории обучающихся, могут быть использованы для оценки личностных результатов обучения.</a:t>
            </a:r>
          </a:p>
          <a:p>
            <a:endParaRPr lang="ru-RU" dirty="0" smtClean="0">
              <a:latin typeface="Times New Roman" pitchFamily="18" charset="0"/>
              <a:cs typeface="Times New Roman" pitchFamily="18" charset="0"/>
            </a:endParaRPr>
          </a:p>
          <a:p>
            <a:endParaRPr lang="ru-RU" dirty="0"/>
          </a:p>
        </p:txBody>
      </p:sp>
      <p:sp>
        <p:nvSpPr>
          <p:cNvPr id="7" name="Круглая лента лицом вверх 6"/>
          <p:cNvSpPr/>
          <p:nvPr/>
        </p:nvSpPr>
        <p:spPr>
          <a:xfrm>
            <a:off x="1785918" y="285728"/>
            <a:ext cx="5572164" cy="1714512"/>
          </a:xfrm>
          <a:prstGeom prst="ellipseRibbon2">
            <a:avLst/>
          </a:prstGeom>
          <a:blipFill>
            <a:blip r:embed="rId2"/>
            <a:tile tx="0" ty="0" sx="100000" sy="100000" flip="none" algn="tl"/>
          </a:blip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214678" y="357166"/>
            <a:ext cx="2714644" cy="121444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pic>
      <p:pic>
        <p:nvPicPr>
          <p:cNvPr id="8" name="Рисунок 7" descr="04.jpg"/>
          <p:cNvPicPr>
            <a:picLocks noChangeAspect="1"/>
          </p:cNvPicPr>
          <p:nvPr/>
        </p:nvPicPr>
        <p:blipFill>
          <a:blip r:embed="rId4"/>
          <a:stretch>
            <a:fillRect/>
          </a:stretch>
        </p:blipFill>
        <p:spPr>
          <a:xfrm>
            <a:off x="857224" y="6686550"/>
            <a:ext cx="1381125" cy="17145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14414" y="1000108"/>
            <a:ext cx="6643734" cy="4801314"/>
          </a:xfrm>
          <a:prstGeom prst="rect">
            <a:avLst/>
          </a:prstGeom>
        </p:spPr>
        <p:txBody>
          <a:bodyPr wrap="square">
            <a:spAutoFit/>
          </a:bodyPr>
          <a:lstStyle/>
          <a:p>
            <a:endParaRPr lang="ru-RU" dirty="0" smtClean="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p:txBody>
      </p:sp>
      <p:sp>
        <p:nvSpPr>
          <p:cNvPr id="3" name="TextBox 2"/>
          <p:cNvSpPr txBox="1"/>
          <p:nvPr/>
        </p:nvSpPr>
        <p:spPr>
          <a:xfrm>
            <a:off x="571472" y="642918"/>
            <a:ext cx="8001056" cy="1754326"/>
          </a:xfrm>
          <a:prstGeom prst="rect">
            <a:avLst/>
          </a:prstGeom>
          <a:noFill/>
        </p:spPr>
        <p:txBody>
          <a:bodyPr wrap="square" rtlCol="0">
            <a:spAutoFit/>
          </a:bodyPr>
          <a:lstStyle/>
          <a:p>
            <a:endParaRPr lang="ru-RU" dirty="0" smtClean="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r>
              <a:rPr lang="ru-RU" dirty="0" smtClean="0"/>
              <a:t> </a:t>
            </a:r>
            <a:endParaRPr lang="ru-RU" dirty="0"/>
          </a:p>
        </p:txBody>
      </p:sp>
      <p:pic>
        <p:nvPicPr>
          <p:cNvPr id="4097" name="Picture 1" descr="C:\Users\ASUS\Downloads\russkiy\04.jpg"/>
          <p:cNvPicPr>
            <a:picLocks noChangeAspect="1" noChangeArrowheads="1"/>
          </p:cNvPicPr>
          <p:nvPr/>
        </p:nvPicPr>
        <p:blipFill>
          <a:blip r:embed="rId2"/>
          <a:srcRect/>
          <a:stretch>
            <a:fillRect/>
          </a:stretch>
        </p:blipFill>
        <p:spPr bwMode="auto">
          <a:xfrm>
            <a:off x="785786" y="6686550"/>
            <a:ext cx="1381125" cy="171450"/>
          </a:xfrm>
          <a:prstGeom prst="rect">
            <a:avLst/>
          </a:prstGeom>
          <a:noFill/>
        </p:spPr>
      </p:pic>
      <p:sp>
        <p:nvSpPr>
          <p:cNvPr id="5" name="TextBox 4"/>
          <p:cNvSpPr txBox="1"/>
          <p:nvPr/>
        </p:nvSpPr>
        <p:spPr>
          <a:xfrm>
            <a:off x="571472" y="571480"/>
            <a:ext cx="8001056" cy="5355312"/>
          </a:xfrm>
          <a:prstGeom prst="rect">
            <a:avLst/>
          </a:prstGeom>
          <a:noFill/>
        </p:spPr>
        <p:txBody>
          <a:bodyPr wrap="square" rtlCol="0">
            <a:spAutoFit/>
          </a:bodyPr>
          <a:lstStyle/>
          <a:p>
            <a:pPr algn="ctr"/>
            <a:r>
              <a:rPr lang="ru-RU" b="1" dirty="0" smtClean="0">
                <a:latin typeface="Times New Roman" pitchFamily="18" charset="0"/>
                <a:cs typeface="Times New Roman" pitchFamily="18" charset="0"/>
              </a:rPr>
              <a:t>Упражнения к заданию № 13</a:t>
            </a:r>
          </a:p>
          <a:p>
            <a:pPr algn="just"/>
            <a:r>
              <a:rPr lang="ru-RU" dirty="0" smtClean="0">
                <a:latin typeface="Times New Roman" pitchFamily="18" charset="0"/>
                <a:cs typeface="Times New Roman" pitchFamily="18" charset="0"/>
              </a:rPr>
              <a:t>Умение распознавать имена прилагательные в предложении, распознавать грамматические признаки имени прилагательного.</a:t>
            </a:r>
          </a:p>
          <a:p>
            <a:pPr lvl="0"/>
            <a:r>
              <a:rPr lang="ru-RU" i="1" dirty="0" smtClean="0">
                <a:latin typeface="Times New Roman" pitchFamily="18" charset="0"/>
                <a:cs typeface="Times New Roman" pitchFamily="18" charset="0"/>
              </a:rPr>
              <a:t>1.Прочитай предложение.</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В </a:t>
            </a:r>
            <a:r>
              <a:rPr lang="ru-RU" b="1" dirty="0" smtClean="0">
                <a:latin typeface="Times New Roman" pitchFamily="18" charset="0"/>
                <a:cs typeface="Times New Roman" pitchFamily="18" charset="0"/>
              </a:rPr>
              <a:t>воинскую</a:t>
            </a:r>
            <a:r>
              <a:rPr lang="ru-RU" dirty="0" smtClean="0">
                <a:latin typeface="Times New Roman" pitchFamily="18" charset="0"/>
                <a:cs typeface="Times New Roman" pitchFamily="18" charset="0"/>
              </a:rPr>
              <a:t> часть пришла женщина и рассказала о поступке молодого бойца.</a:t>
            </a:r>
          </a:p>
          <a:p>
            <a:r>
              <a:rPr lang="ru-RU" i="1" dirty="0" smtClean="0">
                <a:latin typeface="Times New Roman" pitchFamily="18" charset="0"/>
                <a:cs typeface="Times New Roman" pitchFamily="18" charset="0"/>
              </a:rPr>
              <a:t>Определи, в какой форме употреблено в предложении выделенное имя прилагательное. Обведи номер ответа.</a:t>
            </a:r>
            <a:endParaRPr lang="ru-RU" dirty="0" smtClean="0">
              <a:latin typeface="Times New Roman" pitchFamily="18" charset="0"/>
              <a:cs typeface="Times New Roman" pitchFamily="18" charset="0"/>
            </a:endParaRPr>
          </a:p>
          <a:p>
            <a:pPr lvl="0"/>
            <a:r>
              <a:rPr lang="ru-RU" dirty="0" smtClean="0">
                <a:latin typeface="Times New Roman" pitchFamily="18" charset="0"/>
                <a:cs typeface="Times New Roman" pitchFamily="18" charset="0"/>
              </a:rPr>
              <a:t>1) В форме ж.р., ед.ч., В.п.</a:t>
            </a:r>
          </a:p>
          <a:p>
            <a:pPr lvl="0"/>
            <a:r>
              <a:rPr lang="ru-RU" dirty="0" smtClean="0">
                <a:latin typeface="Times New Roman" pitchFamily="18" charset="0"/>
                <a:cs typeface="Times New Roman" pitchFamily="18" charset="0"/>
              </a:rPr>
              <a:t>2) В форме м.р., ед.ч., В.п.</a:t>
            </a:r>
          </a:p>
          <a:p>
            <a:pPr lvl="0"/>
            <a:r>
              <a:rPr lang="ru-RU" dirty="0" smtClean="0">
                <a:latin typeface="Times New Roman" pitchFamily="18" charset="0"/>
                <a:cs typeface="Times New Roman" pitchFamily="18" charset="0"/>
              </a:rPr>
              <a:t>3) В форме ж.р., ед., И.п.</a:t>
            </a:r>
          </a:p>
          <a:p>
            <a:r>
              <a:rPr lang="ru-RU" b="1" i="1" dirty="0" smtClean="0">
                <a:latin typeface="Times New Roman" pitchFamily="18" charset="0"/>
                <a:cs typeface="Times New Roman" pitchFamily="18" charset="0"/>
              </a:rPr>
              <a:t>2.</a:t>
            </a:r>
            <a:r>
              <a:rPr lang="ru-RU" i="1" dirty="0" smtClean="0">
                <a:latin typeface="Times New Roman" pitchFamily="18" charset="0"/>
                <a:cs typeface="Times New Roman" pitchFamily="18" charset="0"/>
              </a:rPr>
              <a:t> Прочитай. Спиши, вставляя буквы и выдели окончания прилагательных. Определи падеж.</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У сердит…. юноши, от скрипуч…. дерева, о </a:t>
            </a:r>
            <a:r>
              <a:rPr lang="ru-RU" dirty="0" err="1" smtClean="0">
                <a:latin typeface="Times New Roman" pitchFamily="18" charset="0"/>
                <a:cs typeface="Times New Roman" pitchFamily="18" charset="0"/>
              </a:rPr>
              <a:t>внезапн</a:t>
            </a:r>
            <a:r>
              <a:rPr lang="ru-RU" dirty="0" smtClean="0">
                <a:latin typeface="Times New Roman" pitchFamily="18" charset="0"/>
                <a:cs typeface="Times New Roman" pitchFamily="18" charset="0"/>
              </a:rPr>
              <a:t>… успехе, к пуглив… ягнёнку, в чист… озере, без </a:t>
            </a:r>
            <a:r>
              <a:rPr lang="ru-RU" dirty="0" err="1" smtClean="0">
                <a:latin typeface="Times New Roman" pitchFamily="18" charset="0"/>
                <a:cs typeface="Times New Roman" pitchFamily="18" charset="0"/>
              </a:rPr>
              <a:t>сытн</a:t>
            </a:r>
            <a:r>
              <a:rPr lang="ru-RU" dirty="0" smtClean="0">
                <a:latin typeface="Times New Roman" pitchFamily="18" charset="0"/>
                <a:cs typeface="Times New Roman" pitchFamily="18" charset="0"/>
              </a:rPr>
              <a:t>… ужина, по покат… крыше.</a:t>
            </a:r>
          </a:p>
          <a:p>
            <a:r>
              <a:rPr lang="ru-RU" i="1" dirty="0" smtClean="0">
                <a:latin typeface="Times New Roman" pitchFamily="18" charset="0"/>
                <a:cs typeface="Times New Roman" pitchFamily="18" charset="0"/>
              </a:rPr>
              <a:t>3.В каких падежах могут стоять данные словосочетания в предложении?</a:t>
            </a:r>
          </a:p>
          <a:p>
            <a:r>
              <a:rPr lang="en-US" dirty="0" smtClean="0">
                <a:latin typeface="Times New Roman" pitchFamily="18" charset="0"/>
                <a:cs typeface="Times New Roman" pitchFamily="18" charset="0"/>
              </a:rPr>
              <a:t>1) </a:t>
            </a:r>
            <a:r>
              <a:rPr lang="ru-RU" dirty="0" smtClean="0">
                <a:latin typeface="Times New Roman" pitchFamily="18" charset="0"/>
                <a:cs typeface="Times New Roman" pitchFamily="18" charset="0"/>
              </a:rPr>
              <a:t>Кудрявый дубок (______, ______);</a:t>
            </a:r>
          </a:p>
          <a:p>
            <a:r>
              <a:rPr lang="en-US" dirty="0" smtClean="0">
                <a:latin typeface="Times New Roman" pitchFamily="18" charset="0"/>
                <a:cs typeface="Times New Roman" pitchFamily="18" charset="0"/>
              </a:rPr>
              <a:t>2) </a:t>
            </a:r>
            <a:r>
              <a:rPr lang="ru-RU" dirty="0" smtClean="0">
                <a:latin typeface="Times New Roman" pitchFamily="18" charset="0"/>
                <a:cs typeface="Times New Roman" pitchFamily="18" charset="0"/>
              </a:rPr>
              <a:t>маленького олененка (______, ______).</a:t>
            </a:r>
          </a:p>
          <a:p>
            <a:r>
              <a:rPr lang="ru-RU" dirty="0" smtClean="0">
                <a:latin typeface="Times New Roman" pitchFamily="18" charset="0"/>
                <a:cs typeface="Times New Roman" pitchFamily="18" charset="0"/>
              </a:rPr>
              <a:t> </a:t>
            </a:r>
            <a:r>
              <a:rPr lang="ru-RU" i="1" dirty="0" smtClean="0">
                <a:latin typeface="Times New Roman" pitchFamily="18" charset="0"/>
                <a:cs typeface="Times New Roman" pitchFamily="18" charset="0"/>
              </a:rPr>
              <a:t>Составь и запиши два предложения с одним из словосочетаний в разных падежах</a:t>
            </a:r>
            <a:r>
              <a:rPr lang="ru-RU" i="1" dirty="0" smtClean="0"/>
              <a:t>.</a:t>
            </a:r>
            <a:r>
              <a:rPr lang="ru-RU" b="1" i="1" dirty="0" smtClean="0"/>
              <a:t>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ChangeArrowheads="1"/>
          </p:cNvSpPr>
          <p:nvPr/>
        </p:nvSpPr>
        <p:spPr bwMode="auto">
          <a:xfrm>
            <a:off x="642910" y="857232"/>
            <a:ext cx="7858180" cy="75713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5. </a:t>
            </a:r>
            <a:r>
              <a:rPr kumimoji="0" lang="ru-RU"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Заменить выделенные прилагательные близкими по значению. Записать предложения. Определить род, число</a:t>
            </a:r>
            <a:r>
              <a:rPr lang="ru-RU" i="1" dirty="0" smtClean="0">
                <a:latin typeface="Times New Roman" pitchFamily="18" charset="0"/>
                <a:ea typeface="Times New Roman" pitchFamily="18" charset="0"/>
                <a:cs typeface="Times New Roman" pitchFamily="18" charset="0"/>
              </a:rPr>
              <a:t>.</a:t>
            </a:r>
            <a:endParaRPr kumimoji="0" lang="ru-RU" i="1"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Отважный </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пограничник привел шпиона на заставу. Осенью  у полей и лугов особенно </a:t>
            </a: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печальный </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вид. Все еще стоит </a:t>
            </a: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прекрасная </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погода.</a:t>
            </a:r>
          </a:p>
          <a:p>
            <a:pPr algn="just"/>
            <a:endParaRPr lang="ru-RU" i="1" dirty="0" smtClean="0">
              <a:latin typeface="Times New Roman" pitchFamily="18" charset="0"/>
              <a:cs typeface="Times New Roman" pitchFamily="18" charset="0"/>
            </a:endParaRPr>
          </a:p>
          <a:p>
            <a:pPr algn="just"/>
            <a:r>
              <a:rPr lang="ru-RU" i="1" dirty="0" smtClean="0">
                <a:latin typeface="Times New Roman" pitchFamily="18" charset="0"/>
                <a:cs typeface="Times New Roman" pitchFamily="18" charset="0"/>
              </a:rPr>
              <a:t>6. Употребляя подходящие по смыслу прилагательные, сделать описание грозы ярче, красивее.</a:t>
            </a:r>
          </a:p>
          <a:p>
            <a:pPr algn="just"/>
            <a:r>
              <a:rPr lang="ru-RU" dirty="0" smtClean="0">
                <a:latin typeface="Times New Roman" pitchFamily="18" charset="0"/>
                <a:cs typeface="Times New Roman" pitchFamily="18" charset="0"/>
              </a:rPr>
              <a:t>    Разыгралась гроза. Тучи заволокли небо, заслонили солнце. Вот среди туч блеснула молния. Вслед за ней раздался треск. Треск раскатился по небу и замер где-то в отдалении.</a:t>
            </a:r>
          </a:p>
          <a:p>
            <a:pPr algn="just"/>
            <a:endParaRPr lang="ru-RU" dirty="0" smtClean="0">
              <a:latin typeface="Times New Roman" pitchFamily="18" charset="0"/>
              <a:cs typeface="Times New Roman" pitchFamily="18" charset="0"/>
            </a:endParaRPr>
          </a:p>
          <a:p>
            <a:r>
              <a:rPr lang="ru-RU" i="1" dirty="0" smtClean="0">
                <a:latin typeface="Times New Roman" pitchFamily="18" charset="0"/>
                <a:cs typeface="Times New Roman" pitchFamily="18" charset="0"/>
              </a:rPr>
              <a:t>7.Подобрать к данным существительным однокоренные прилагательные, поставить их в П.п.</a:t>
            </a:r>
          </a:p>
          <a:p>
            <a:r>
              <a:rPr lang="ru-RU" dirty="0" smtClean="0">
                <a:latin typeface="Times New Roman" pitchFamily="18" charset="0"/>
                <a:cs typeface="Times New Roman" pitchFamily="18" charset="0"/>
              </a:rPr>
              <a:t>Море- морской- о морском, солнце-..., мир-..., счастье-..., книга-..., журнал-..., дверь-....</a:t>
            </a:r>
          </a:p>
          <a:p>
            <a:r>
              <a:rPr lang="ru-RU" i="1" dirty="0" smtClean="0">
                <a:latin typeface="Times New Roman" pitchFamily="18" charset="0"/>
                <a:cs typeface="Times New Roman" pitchFamily="18" charset="0"/>
              </a:rPr>
              <a:t> Лес- лесные,</a:t>
            </a:r>
            <a:r>
              <a:rPr lang="ru-RU" dirty="0" smtClean="0">
                <a:latin typeface="Times New Roman" pitchFamily="18" charset="0"/>
                <a:cs typeface="Times New Roman" pitchFamily="18" charset="0"/>
              </a:rPr>
              <a:t> дорога-...., море-...., сад-..., город-...., поле-...., дождь-..., ночь-..., школа-.... .</a:t>
            </a:r>
          </a:p>
          <a:p>
            <a:endParaRPr lang="ru-RU" dirty="0" smtClean="0">
              <a:latin typeface="Times New Roman" pitchFamily="18" charset="0"/>
              <a:cs typeface="Times New Roman" pitchFamily="18" charset="0"/>
            </a:endParaRPr>
          </a:p>
          <a:p>
            <a:pPr algn="just"/>
            <a:endParaRPr lang="ru-RU" dirty="0" smtClean="0">
              <a:latin typeface="Times New Roman" pitchFamily="18" charset="0"/>
              <a:cs typeface="Times New Roman" pitchFamily="18" charset="0"/>
            </a:endParaRPr>
          </a:p>
          <a:p>
            <a:pPr algn="just"/>
            <a:endParaRPr lang="ru-RU" dirty="0" smtClean="0">
              <a:latin typeface="Times New Roman" pitchFamily="18" charset="0"/>
              <a:cs typeface="Times New Roman" pitchFamily="18" charset="0"/>
            </a:endParaRPr>
          </a:p>
          <a:p>
            <a:pPr algn="just"/>
            <a:endParaRPr lang="ru-RU" dirty="0" smtClean="0">
              <a:latin typeface="Times New Roman" pitchFamily="18" charset="0"/>
              <a:cs typeface="Times New Roman" pitchFamily="18" charset="0"/>
            </a:endParaRPr>
          </a:p>
          <a:p>
            <a:pPr algn="just"/>
            <a:endParaRPr lang="ru-RU" dirty="0" smtClean="0">
              <a:latin typeface="Times New Roman" pitchFamily="18" charset="0"/>
              <a:cs typeface="Times New Roman" pitchFamily="18" charset="0"/>
            </a:endParaRPr>
          </a:p>
          <a:p>
            <a:pPr algn="just"/>
            <a:endParaRPr lang="ru-RU" dirty="0" smtClean="0">
              <a:latin typeface="Times New Roman" pitchFamily="18" charset="0"/>
              <a:cs typeface="Times New Roman" pitchFamily="18" charset="0"/>
            </a:endParaRPr>
          </a:p>
          <a:p>
            <a:pPr algn="just"/>
            <a:endParaRPr lang="ru-RU" dirty="0" smtClean="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4098" name="Picture 2" descr="C:\Users\ASUS\Downloads\russkiy\04.jpg"/>
          <p:cNvPicPr>
            <a:picLocks noChangeAspect="1" noChangeArrowheads="1"/>
          </p:cNvPicPr>
          <p:nvPr/>
        </p:nvPicPr>
        <p:blipFill>
          <a:blip r:embed="rId2"/>
          <a:srcRect/>
          <a:stretch>
            <a:fillRect/>
          </a:stretch>
        </p:blipFill>
        <p:spPr bwMode="auto">
          <a:xfrm>
            <a:off x="785786" y="6700837"/>
            <a:ext cx="1381125" cy="157163"/>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71472" y="785794"/>
            <a:ext cx="7858180" cy="5539978"/>
          </a:xfrm>
          <a:prstGeom prst="rect">
            <a:avLst/>
          </a:prstGeom>
          <a:noFill/>
        </p:spPr>
        <p:txBody>
          <a:bodyPr wrap="square" rtlCol="0">
            <a:spAutoFit/>
          </a:bodyPr>
          <a:lstStyle/>
          <a:p>
            <a:pPr algn="ctr">
              <a:spcAft>
                <a:spcPts val="0"/>
              </a:spcAft>
            </a:pPr>
            <a:r>
              <a:rPr lang="ru-RU" sz="2000" b="1" dirty="0" smtClean="0">
                <a:latin typeface="Times New Roman"/>
                <a:ea typeface="Times New Roman"/>
              </a:rPr>
              <a:t>Упражнения к заданию №15</a:t>
            </a:r>
          </a:p>
          <a:p>
            <a:pPr algn="just">
              <a:spcAft>
                <a:spcPts val="0"/>
              </a:spcAft>
            </a:pPr>
            <a:r>
              <a:rPr lang="ru-RU" dirty="0" smtClean="0">
                <a:latin typeface="Times New Roman"/>
                <a:ea typeface="Times New Roman"/>
              </a:rPr>
              <a:t>Умение на основе данной информации и собственного жизненного опыта обучающихся определять жизненную ситуацию для адекватной интерпретации данной информации, соблюдая при письме изученные орфографические и пунктуационные нормы.</a:t>
            </a:r>
          </a:p>
          <a:p>
            <a:pPr algn="ctr">
              <a:spcAft>
                <a:spcPts val="0"/>
              </a:spcAft>
            </a:pPr>
            <a:r>
              <a:rPr lang="ru-RU" sz="2000" b="1" dirty="0" smtClean="0">
                <a:latin typeface="Times New Roman"/>
                <a:ea typeface="Times New Roman"/>
              </a:rPr>
              <a:t> </a:t>
            </a:r>
          </a:p>
          <a:p>
            <a:pPr marL="342900" indent="-342900" algn="just">
              <a:spcAft>
                <a:spcPts val="0"/>
              </a:spcAft>
              <a:buFont typeface="Wingdings" pitchFamily="2" charset="2"/>
              <a:buChar char="ü"/>
            </a:pPr>
            <a:r>
              <a:rPr lang="ru-RU" dirty="0" smtClean="0">
                <a:latin typeface="Times New Roman"/>
                <a:ea typeface="Times New Roman"/>
              </a:rPr>
              <a:t>описание картин или серии картинок </a:t>
            </a:r>
          </a:p>
          <a:p>
            <a:pPr marL="285750" indent="-285750" algn="just">
              <a:spcAft>
                <a:spcPts val="0"/>
              </a:spcAft>
              <a:buFont typeface="Wingdings" pitchFamily="2" charset="2"/>
              <a:buChar char="ü"/>
            </a:pPr>
            <a:r>
              <a:rPr lang="ru-RU" dirty="0" smtClean="0">
                <a:latin typeface="Times New Roman"/>
                <a:ea typeface="Times New Roman"/>
              </a:rPr>
              <a:t>традиционный пересказ</a:t>
            </a:r>
          </a:p>
          <a:p>
            <a:pPr marL="285750" indent="-285750" algn="just">
              <a:spcAft>
                <a:spcPts val="0"/>
              </a:spcAft>
              <a:buFont typeface="Wingdings" pitchFamily="2" charset="2"/>
              <a:buChar char="ü"/>
            </a:pPr>
            <a:r>
              <a:rPr lang="ru-RU" dirty="0" smtClean="0">
                <a:latin typeface="Times New Roman"/>
                <a:ea typeface="Times New Roman"/>
              </a:rPr>
              <a:t> </a:t>
            </a:r>
            <a:r>
              <a:rPr lang="ru-RU" dirty="0" err="1" smtClean="0">
                <a:latin typeface="Times New Roman"/>
                <a:ea typeface="Times New Roman"/>
              </a:rPr>
              <a:t>дискутивные</a:t>
            </a:r>
            <a:r>
              <a:rPr lang="ru-RU" dirty="0" smtClean="0">
                <a:latin typeface="Times New Roman"/>
                <a:ea typeface="Times New Roman"/>
              </a:rPr>
              <a:t> упражнения</a:t>
            </a:r>
          </a:p>
          <a:p>
            <a:pPr marL="285750" indent="-285750" algn="just">
              <a:spcAft>
                <a:spcPts val="0"/>
              </a:spcAft>
              <a:buFont typeface="Wingdings" pitchFamily="2" charset="2"/>
              <a:buChar char="ü"/>
            </a:pPr>
            <a:r>
              <a:rPr lang="ru-RU" dirty="0" smtClean="0">
                <a:latin typeface="Times New Roman"/>
                <a:ea typeface="Times New Roman"/>
              </a:rPr>
              <a:t>рассказ: </a:t>
            </a:r>
          </a:p>
          <a:p>
            <a:pPr marL="1076325" indent="-92075" algn="just">
              <a:spcAft>
                <a:spcPts val="0"/>
              </a:spcAft>
              <a:buFont typeface="Arial" pitchFamily="34" charset="0"/>
              <a:buChar char="•"/>
            </a:pPr>
            <a:r>
              <a:rPr lang="ru-RU" dirty="0" smtClean="0">
                <a:latin typeface="Times New Roman"/>
                <a:ea typeface="Times New Roman"/>
              </a:rPr>
              <a:t>по предложенной ситуации или сюжету, </a:t>
            </a:r>
          </a:p>
          <a:p>
            <a:pPr marL="1076325" indent="-92075" algn="just">
              <a:spcAft>
                <a:spcPts val="0"/>
              </a:spcAft>
              <a:buFont typeface="Arial" pitchFamily="34" charset="0"/>
              <a:buChar char="•"/>
            </a:pPr>
            <a:r>
              <a:rPr lang="ru-RU" dirty="0" smtClean="0">
                <a:latin typeface="Times New Roman"/>
                <a:ea typeface="Times New Roman"/>
              </a:rPr>
              <a:t>по пословице или крылатому выражению, </a:t>
            </a:r>
          </a:p>
          <a:p>
            <a:pPr marL="1076325" indent="-92075" algn="just">
              <a:spcAft>
                <a:spcPts val="0"/>
              </a:spcAft>
              <a:buFont typeface="Arial" pitchFamily="34" charset="0"/>
              <a:buChar char="•"/>
            </a:pPr>
            <a:r>
              <a:rPr lang="ru-RU" dirty="0" smtClean="0">
                <a:latin typeface="Times New Roman"/>
                <a:ea typeface="Times New Roman"/>
              </a:rPr>
              <a:t>по теме или заданию, </a:t>
            </a:r>
          </a:p>
          <a:p>
            <a:pPr marL="1076325" indent="-92075" algn="just">
              <a:spcAft>
                <a:spcPts val="0"/>
              </a:spcAft>
              <a:buFont typeface="Arial" pitchFamily="34" charset="0"/>
              <a:buChar char="•"/>
            </a:pPr>
            <a:r>
              <a:rPr lang="ru-RU" dirty="0" smtClean="0">
                <a:latin typeface="Times New Roman"/>
                <a:ea typeface="Times New Roman"/>
              </a:rPr>
              <a:t>по собственной теме учащегося, </a:t>
            </a:r>
          </a:p>
          <a:p>
            <a:pPr marL="285750" indent="-285750" algn="just">
              <a:spcAft>
                <a:spcPts val="0"/>
              </a:spcAft>
              <a:buFont typeface="Wingdings" pitchFamily="2" charset="2"/>
              <a:buChar char="ü"/>
            </a:pPr>
            <a:r>
              <a:rPr lang="ru-RU" dirty="0" smtClean="0">
                <a:latin typeface="Times New Roman"/>
                <a:ea typeface="Times New Roman"/>
              </a:rPr>
              <a:t>создание ситуации, в которой надо :</a:t>
            </a:r>
          </a:p>
          <a:p>
            <a:pPr marL="1076325" algn="just">
              <a:spcAft>
                <a:spcPts val="0"/>
              </a:spcAft>
              <a:buFont typeface="Wingdings" pitchFamily="2" charset="2"/>
              <a:buChar char="§"/>
            </a:pPr>
            <a:r>
              <a:rPr lang="ru-RU" dirty="0" smtClean="0">
                <a:latin typeface="Times New Roman"/>
                <a:ea typeface="Times New Roman"/>
              </a:rPr>
              <a:t>убедить, </a:t>
            </a:r>
          </a:p>
          <a:p>
            <a:pPr marL="1076325" algn="just">
              <a:spcAft>
                <a:spcPts val="0"/>
              </a:spcAft>
              <a:buFont typeface="Wingdings" pitchFamily="2" charset="2"/>
              <a:buChar char="§"/>
            </a:pPr>
            <a:r>
              <a:rPr lang="ru-RU" smtClean="0">
                <a:latin typeface="Times New Roman"/>
                <a:ea typeface="Times New Roman"/>
              </a:rPr>
              <a:t>посоветовать</a:t>
            </a:r>
            <a:endParaRPr lang="ru-RU" dirty="0" smtClean="0">
              <a:latin typeface="Times New Roman"/>
              <a:ea typeface="Times New Roman"/>
            </a:endParaRPr>
          </a:p>
          <a:p>
            <a:pPr marL="1076325" algn="just">
              <a:spcAft>
                <a:spcPts val="0"/>
              </a:spcAft>
              <a:buFont typeface="Wingdings" pitchFamily="2" charset="2"/>
              <a:buChar char="§"/>
            </a:pPr>
            <a:r>
              <a:rPr lang="ru-RU" dirty="0" smtClean="0">
                <a:latin typeface="Times New Roman"/>
                <a:ea typeface="Times New Roman"/>
              </a:rPr>
              <a:t>выразить просьбу, отказ </a:t>
            </a:r>
          </a:p>
          <a:p>
            <a:pPr marL="1076325" algn="just">
              <a:spcAft>
                <a:spcPts val="0"/>
              </a:spcAft>
              <a:buFont typeface="Wingdings" pitchFamily="2" charset="2"/>
              <a:buChar char="§"/>
            </a:pPr>
            <a:r>
              <a:rPr lang="ru-RU" dirty="0" smtClean="0">
                <a:latin typeface="Times New Roman"/>
                <a:ea typeface="Times New Roman"/>
              </a:rPr>
              <a:t> различные чувства (радости, гордости, страха).</a:t>
            </a:r>
            <a:endParaRPr lang="ru-RU" dirty="0">
              <a:latin typeface="Times New Roman"/>
              <a:ea typeface="Times New Roman"/>
            </a:endParaRPr>
          </a:p>
        </p:txBody>
      </p:sp>
      <p:pic>
        <p:nvPicPr>
          <p:cNvPr id="3073" name="Picture 1" descr="C:\Users\ASUS\Downloads\russkiy\04.jpg"/>
          <p:cNvPicPr>
            <a:picLocks noChangeAspect="1" noChangeArrowheads="1"/>
          </p:cNvPicPr>
          <p:nvPr/>
        </p:nvPicPr>
        <p:blipFill>
          <a:blip r:embed="rId2"/>
          <a:srcRect/>
          <a:stretch>
            <a:fillRect/>
          </a:stretch>
        </p:blipFill>
        <p:spPr bwMode="auto">
          <a:xfrm>
            <a:off x="857224" y="6629399"/>
            <a:ext cx="1381125" cy="228601"/>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1538" y="642919"/>
            <a:ext cx="7500990" cy="5909310"/>
          </a:xfrm>
          <a:prstGeom prst="rect">
            <a:avLst/>
          </a:prstGeom>
          <a:noFill/>
        </p:spPr>
        <p:txBody>
          <a:bodyPr wrap="square" rtlCol="0">
            <a:spAutoFit/>
          </a:bodyPr>
          <a:lstStyle/>
          <a:p>
            <a:pPr algn="just"/>
            <a:r>
              <a:rPr lang="ru-RU" i="1" dirty="0" smtClean="0">
                <a:latin typeface="Times New Roman" pitchFamily="18" charset="0"/>
                <a:cs typeface="Times New Roman" pitchFamily="18" charset="0"/>
              </a:rPr>
              <a:t>1.Заменить диалог книжным стилем речи.</a:t>
            </a:r>
            <a:endParaRPr lang="ru-RU" dirty="0" smtClean="0">
              <a:latin typeface="Times New Roman" pitchFamily="18" charset="0"/>
              <a:cs typeface="Times New Roman" pitchFamily="18" charset="0"/>
            </a:endParaRPr>
          </a:p>
          <a:p>
            <a:pPr algn="just"/>
            <a:r>
              <a:rPr lang="ru-RU" sz="1600" dirty="0" smtClean="0">
                <a:latin typeface="Times New Roman" pitchFamily="18" charset="0"/>
                <a:cs typeface="Times New Roman" pitchFamily="18" charset="0"/>
              </a:rPr>
              <a:t> У меня зазвонил телефон.</a:t>
            </a:r>
          </a:p>
          <a:p>
            <a:pPr algn="just"/>
            <a:r>
              <a:rPr lang="ru-RU" sz="1600" dirty="0" smtClean="0">
                <a:latin typeface="Times New Roman" pitchFamily="18" charset="0"/>
                <a:cs typeface="Times New Roman" pitchFamily="18" charset="0"/>
              </a:rPr>
              <a:t>- Кто говорит?</a:t>
            </a:r>
          </a:p>
          <a:p>
            <a:pPr algn="just"/>
            <a:r>
              <a:rPr lang="ru-RU" sz="1600" dirty="0" smtClean="0">
                <a:latin typeface="Times New Roman" pitchFamily="18" charset="0"/>
                <a:cs typeface="Times New Roman" pitchFamily="18" charset="0"/>
              </a:rPr>
              <a:t>- Слон.</a:t>
            </a:r>
          </a:p>
          <a:p>
            <a:pPr algn="just"/>
            <a:r>
              <a:rPr lang="ru-RU" sz="1600" dirty="0" smtClean="0">
                <a:latin typeface="Times New Roman" pitchFamily="18" charset="0"/>
                <a:cs typeface="Times New Roman" pitchFamily="18" charset="0"/>
              </a:rPr>
              <a:t>- Откуда?</a:t>
            </a:r>
          </a:p>
          <a:p>
            <a:pPr algn="just"/>
            <a:r>
              <a:rPr lang="ru-RU" sz="1600" dirty="0" smtClean="0">
                <a:latin typeface="Times New Roman" pitchFamily="18" charset="0"/>
                <a:cs typeface="Times New Roman" pitchFamily="18" charset="0"/>
              </a:rPr>
              <a:t>  -От верблюда.</a:t>
            </a:r>
          </a:p>
          <a:p>
            <a:pPr algn="just"/>
            <a:r>
              <a:rPr lang="ru-RU" sz="1600" dirty="0" smtClean="0">
                <a:latin typeface="Times New Roman" pitchFamily="18" charset="0"/>
                <a:cs typeface="Times New Roman" pitchFamily="18" charset="0"/>
              </a:rPr>
              <a:t>- Что Вам надо?</a:t>
            </a:r>
          </a:p>
          <a:p>
            <a:pPr algn="just"/>
            <a:r>
              <a:rPr lang="ru-RU" sz="1600" dirty="0" smtClean="0">
                <a:latin typeface="Times New Roman" pitchFamily="18" charset="0"/>
                <a:cs typeface="Times New Roman" pitchFamily="18" charset="0"/>
              </a:rPr>
              <a:t>- Шоколада.</a:t>
            </a:r>
          </a:p>
          <a:p>
            <a:pPr algn="just"/>
            <a:r>
              <a:rPr lang="ru-RU" sz="1600" dirty="0" smtClean="0">
                <a:latin typeface="Times New Roman" pitchFamily="18" charset="0"/>
                <a:cs typeface="Times New Roman" pitchFamily="18" charset="0"/>
              </a:rPr>
              <a:t>- Для кого?</a:t>
            </a:r>
          </a:p>
          <a:p>
            <a:pPr algn="just"/>
            <a:r>
              <a:rPr lang="ru-RU" sz="1600" dirty="0" smtClean="0">
                <a:latin typeface="Times New Roman" pitchFamily="18" charset="0"/>
                <a:cs typeface="Times New Roman" pitchFamily="18" charset="0"/>
              </a:rPr>
              <a:t>- Для сына моего.</a:t>
            </a:r>
          </a:p>
          <a:p>
            <a:pPr algn="just"/>
            <a:r>
              <a:rPr lang="ru-RU" sz="1600" dirty="0" smtClean="0">
                <a:latin typeface="Times New Roman" pitchFamily="18" charset="0"/>
                <a:cs typeface="Times New Roman" pitchFamily="18" charset="0"/>
              </a:rPr>
              <a:t>- А много ли Вам прислать?</a:t>
            </a:r>
          </a:p>
          <a:p>
            <a:pPr algn="just">
              <a:buFontTx/>
              <a:buChar char="-"/>
            </a:pPr>
            <a:r>
              <a:rPr lang="ru-RU" sz="1600" dirty="0" smtClean="0">
                <a:latin typeface="Times New Roman" pitchFamily="18" charset="0"/>
                <a:cs typeface="Times New Roman" pitchFamily="18" charset="0"/>
              </a:rPr>
              <a:t>Да пудов этак пять или шесть…</a:t>
            </a:r>
          </a:p>
          <a:p>
            <a:pPr algn="just"/>
            <a:r>
              <a:rPr lang="ru-RU" sz="1600" dirty="0" smtClean="0">
                <a:latin typeface="Times New Roman" pitchFamily="18" charset="0"/>
                <a:cs typeface="Times New Roman" pitchFamily="18" charset="0"/>
              </a:rPr>
              <a:t>(Вчера вечером мне позвонил давний приятель Слон. Он просил прислать шоколада для своего сына. Шоколада требовалось много: пудов пять или шесть, хотя слоненок был маленький, но очень любил покушать.</a:t>
            </a:r>
          </a:p>
          <a:p>
            <a:pPr algn="just"/>
            <a:endParaRPr lang="ru-RU" sz="1600"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2. </a:t>
            </a:r>
            <a:r>
              <a:rPr lang="ru-RU" i="1" dirty="0" smtClean="0">
                <a:latin typeface="Times New Roman" pitchFamily="18" charset="0"/>
                <a:cs typeface="Times New Roman" pitchFamily="18" charset="0"/>
              </a:rPr>
              <a:t>Данное предложение сказать по -  другому, не повторяя ни одного слова, но сохраняя смысл. </a:t>
            </a:r>
            <a:r>
              <a:rPr lang="ru-RU" sz="1600" dirty="0" smtClean="0">
                <a:latin typeface="Times New Roman" pitchFamily="18" charset="0"/>
                <a:cs typeface="Times New Roman" pitchFamily="18" charset="0"/>
              </a:rPr>
              <a:t>Например: Муха села на варенье.</a:t>
            </a:r>
          </a:p>
          <a:p>
            <a:pPr algn="just"/>
            <a:r>
              <a:rPr lang="ru-RU" sz="1600" dirty="0" smtClean="0">
                <a:latin typeface="Times New Roman" pitchFamily="18" charset="0"/>
                <a:cs typeface="Times New Roman" pitchFamily="18" charset="0"/>
              </a:rPr>
              <a:t>(Жужжащее насекомое серого цвета опустилось на сладкое лакомство, сваренное из ягод и фруктов.) </a:t>
            </a:r>
          </a:p>
          <a:p>
            <a:endParaRPr lang="ru-RU" sz="1600" dirty="0" smtClean="0">
              <a:latin typeface="Times New Roman" pitchFamily="18" charset="0"/>
              <a:cs typeface="Times New Roman" pitchFamily="18" charset="0"/>
            </a:endParaRPr>
          </a:p>
          <a:p>
            <a:endParaRPr lang="ru-RU" dirty="0" smtClean="0"/>
          </a:p>
          <a:p>
            <a:endParaRPr lang="ru-RU" dirty="0"/>
          </a:p>
        </p:txBody>
      </p:sp>
      <p:pic>
        <p:nvPicPr>
          <p:cNvPr id="3" name="Рисунок 2" descr="04.jpg"/>
          <p:cNvPicPr>
            <a:picLocks noChangeAspect="1"/>
          </p:cNvPicPr>
          <p:nvPr/>
        </p:nvPicPr>
        <p:blipFill>
          <a:blip r:embed="rId2"/>
          <a:stretch>
            <a:fillRect/>
          </a:stretch>
        </p:blipFill>
        <p:spPr>
          <a:xfrm>
            <a:off x="785786" y="6686550"/>
            <a:ext cx="1381125" cy="17145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57224" y="857233"/>
            <a:ext cx="7215238" cy="7325082"/>
          </a:xfrm>
          <a:prstGeom prst="rect">
            <a:avLst/>
          </a:prstGeom>
          <a:noFill/>
        </p:spPr>
        <p:txBody>
          <a:bodyPr wrap="square" rtlCol="0">
            <a:spAutoFit/>
          </a:bodyPr>
          <a:lstStyle/>
          <a:p>
            <a:pPr algn="just"/>
            <a:r>
              <a:rPr lang="ru-RU" i="1" dirty="0" smtClean="0">
                <a:latin typeface="Times New Roman" pitchFamily="18" charset="0"/>
                <a:cs typeface="Times New Roman" pitchFamily="18" charset="0"/>
              </a:rPr>
              <a:t>3.Замените выделенные слова противоположными по значению словами.</a:t>
            </a:r>
          </a:p>
          <a:p>
            <a:pPr algn="just"/>
            <a:endParaRPr lang="ru-RU"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Долго я был </a:t>
            </a:r>
            <a:r>
              <a:rPr lang="ru-RU" b="1" dirty="0" smtClean="0">
                <a:latin typeface="Times New Roman" pitchFamily="18" charset="0"/>
                <a:cs typeface="Times New Roman" pitchFamily="18" charset="0"/>
              </a:rPr>
              <a:t>плохим</a:t>
            </a:r>
            <a:r>
              <a:rPr lang="ru-RU" dirty="0" smtClean="0">
                <a:latin typeface="Times New Roman" pitchFamily="18" charset="0"/>
                <a:cs typeface="Times New Roman" pitchFamily="18" charset="0"/>
              </a:rPr>
              <a:t> учеником. Тетради у меня были </a:t>
            </a:r>
            <a:r>
              <a:rPr lang="ru-RU" b="1" dirty="0" smtClean="0">
                <a:latin typeface="Times New Roman" pitchFamily="18" charset="0"/>
                <a:cs typeface="Times New Roman" pitchFamily="18" charset="0"/>
              </a:rPr>
              <a:t>грязные</a:t>
            </a:r>
            <a:r>
              <a:rPr lang="ru-RU" dirty="0" smtClean="0">
                <a:latin typeface="Times New Roman" pitchFamily="18" charset="0"/>
                <a:cs typeface="Times New Roman" pitchFamily="18" charset="0"/>
              </a:rPr>
              <a:t>, писал я </a:t>
            </a:r>
            <a:r>
              <a:rPr lang="ru-RU" b="1" dirty="0" smtClean="0">
                <a:latin typeface="Times New Roman" pitchFamily="18" charset="0"/>
                <a:cs typeface="Times New Roman" pitchFamily="18" charset="0"/>
              </a:rPr>
              <a:t>небрежно. Грустно</a:t>
            </a:r>
            <a:r>
              <a:rPr lang="ru-RU" dirty="0" smtClean="0">
                <a:latin typeface="Times New Roman" pitchFamily="18" charset="0"/>
                <a:cs typeface="Times New Roman" pitchFamily="18" charset="0"/>
              </a:rPr>
              <a:t> я </a:t>
            </a:r>
            <a:r>
              <a:rPr lang="ru-RU" b="1" dirty="0" smtClean="0">
                <a:latin typeface="Times New Roman" pitchFamily="18" charset="0"/>
                <a:cs typeface="Times New Roman" pitchFamily="18" charset="0"/>
              </a:rPr>
              <a:t>плёлся</a:t>
            </a:r>
            <a:r>
              <a:rPr lang="ru-RU" dirty="0" smtClean="0">
                <a:latin typeface="Times New Roman" pitchFamily="18" charset="0"/>
                <a:cs typeface="Times New Roman" pitchFamily="18" charset="0"/>
              </a:rPr>
              <a:t> домой после уроков. Мама всегда </a:t>
            </a:r>
            <a:r>
              <a:rPr lang="ru-RU" b="1" dirty="0" smtClean="0">
                <a:latin typeface="Times New Roman" pitchFamily="18" charset="0"/>
                <a:cs typeface="Times New Roman" pitchFamily="18" charset="0"/>
              </a:rPr>
              <a:t>огорчалась</a:t>
            </a:r>
            <a:r>
              <a:rPr lang="ru-RU" dirty="0" smtClean="0">
                <a:latin typeface="Times New Roman" pitchFamily="18" charset="0"/>
                <a:cs typeface="Times New Roman" pitchFamily="18" charset="0"/>
              </a:rPr>
              <a:t>, когда видела мой дневник.</a:t>
            </a:r>
          </a:p>
          <a:p>
            <a:pPr algn="just"/>
            <a:endParaRPr lang="ru-RU" b="1" i="1" dirty="0" smtClean="0">
              <a:latin typeface="Times New Roman" pitchFamily="18" charset="0"/>
              <a:cs typeface="Times New Roman" pitchFamily="18" charset="0"/>
            </a:endParaRPr>
          </a:p>
          <a:p>
            <a:pPr algn="just"/>
            <a:r>
              <a:rPr lang="ru-RU" i="1" dirty="0" smtClean="0">
                <a:latin typeface="Times New Roman" pitchFamily="18" charset="0"/>
                <a:cs typeface="Times New Roman" pitchFamily="18" charset="0"/>
              </a:rPr>
              <a:t>4. Сочини и запиши небольшой рассказ, используя данные устойчивые выражения: ставить палки в колеса, принимать близко к сердцу, считать ворон, бежать во весь дух, терять голову.</a:t>
            </a:r>
          </a:p>
          <a:p>
            <a:endParaRPr lang="ru-RU" sz="1600" i="1" dirty="0" smtClean="0"/>
          </a:p>
          <a:p>
            <a:r>
              <a:rPr lang="ru-RU" sz="1600" i="1" dirty="0" smtClean="0"/>
              <a:t>5. Послушайте, правильно ли я использую фразеологизмы.</a:t>
            </a:r>
          </a:p>
          <a:p>
            <a:pPr lvl="0"/>
            <a:endParaRPr lang="ru-RU" sz="1600" dirty="0" smtClean="0"/>
          </a:p>
          <a:p>
            <a:pPr lvl="0"/>
            <a:r>
              <a:rPr lang="ru-RU" sz="1600" dirty="0" smtClean="0"/>
              <a:t>Игорь красиво, как курица лапой, написал заглавие.</a:t>
            </a:r>
          </a:p>
          <a:p>
            <a:pPr lvl="0"/>
            <a:r>
              <a:rPr lang="ru-RU" sz="1600" dirty="0" smtClean="0"/>
              <a:t>Котенок был такой некрасивым, что глаз не оторвать.</a:t>
            </a:r>
          </a:p>
          <a:p>
            <a:pPr lvl="0"/>
            <a:r>
              <a:rPr lang="ru-RU" sz="1600" dirty="0" smtClean="0"/>
              <a:t>Мы дружно работали, сложа руки.</a:t>
            </a:r>
          </a:p>
          <a:p>
            <a:pPr lvl="0"/>
            <a:r>
              <a:rPr lang="ru-RU" sz="1600" dirty="0" smtClean="0"/>
              <a:t>Данька сломя голову остановился.</a:t>
            </a:r>
          </a:p>
          <a:p>
            <a:r>
              <a:rPr lang="ru-RU" sz="1600" dirty="0" smtClean="0"/>
              <a:t> </a:t>
            </a:r>
          </a:p>
          <a:p>
            <a:pPr algn="just"/>
            <a:endParaRPr lang="ru-RU" i="1" dirty="0" smtClean="0">
              <a:latin typeface="Times New Roman" pitchFamily="18" charset="0"/>
              <a:cs typeface="Times New Roman" pitchFamily="18" charset="0"/>
            </a:endParaRPr>
          </a:p>
          <a:p>
            <a:pPr algn="just"/>
            <a:endParaRPr lang="ru-RU" i="1" dirty="0" smtClean="0">
              <a:latin typeface="Times New Roman" pitchFamily="18" charset="0"/>
              <a:cs typeface="Times New Roman" pitchFamily="18" charset="0"/>
            </a:endParaRPr>
          </a:p>
          <a:p>
            <a:pPr algn="just"/>
            <a:endParaRPr lang="ru-RU" i="1" dirty="0" smtClean="0">
              <a:latin typeface="Times New Roman" pitchFamily="18" charset="0"/>
              <a:cs typeface="Times New Roman" pitchFamily="18" charset="0"/>
            </a:endParaRPr>
          </a:p>
          <a:p>
            <a:pPr algn="just"/>
            <a:endParaRPr lang="ru-RU" i="1" dirty="0" smtClean="0">
              <a:latin typeface="Times New Roman" pitchFamily="18" charset="0"/>
              <a:cs typeface="Times New Roman" pitchFamily="18" charset="0"/>
            </a:endParaRPr>
          </a:p>
          <a:p>
            <a:pPr algn="just"/>
            <a:endParaRPr lang="ru-RU" i="1" dirty="0" smtClean="0">
              <a:latin typeface="Times New Roman" pitchFamily="18" charset="0"/>
              <a:cs typeface="Times New Roman" pitchFamily="18" charset="0"/>
            </a:endParaRPr>
          </a:p>
          <a:p>
            <a:pPr algn="just"/>
            <a:endParaRPr lang="ru-RU" i="1" dirty="0" smtClean="0">
              <a:latin typeface="Times New Roman" pitchFamily="18" charset="0"/>
              <a:cs typeface="Times New Roman" pitchFamily="18" charset="0"/>
            </a:endParaRPr>
          </a:p>
          <a:p>
            <a:pPr algn="just"/>
            <a:endParaRPr lang="ru-RU" i="1" dirty="0" smtClean="0">
              <a:latin typeface="Times New Roman" pitchFamily="18" charset="0"/>
              <a:cs typeface="Times New Roman" pitchFamily="18" charset="0"/>
            </a:endParaRPr>
          </a:p>
          <a:p>
            <a:pPr algn="just"/>
            <a:endParaRPr lang="ru-RU" dirty="0" smtClean="0"/>
          </a:p>
          <a:p>
            <a:pPr algn="just"/>
            <a:endParaRPr lang="ru-RU" dirty="0"/>
          </a:p>
        </p:txBody>
      </p:sp>
      <p:pic>
        <p:nvPicPr>
          <p:cNvPr id="1026" name="Picture 2" descr="C:\Users\ASUS\Downloads\russkiy\04.jpg"/>
          <p:cNvPicPr>
            <a:picLocks noChangeAspect="1" noChangeArrowheads="1"/>
          </p:cNvPicPr>
          <p:nvPr/>
        </p:nvPicPr>
        <p:blipFill>
          <a:blip r:embed="rId2"/>
          <a:srcRect/>
          <a:stretch>
            <a:fillRect/>
          </a:stretch>
        </p:blipFill>
        <p:spPr bwMode="auto">
          <a:xfrm>
            <a:off x="714348" y="6686550"/>
            <a:ext cx="1381125" cy="17145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Users\ASUS\Desktop\04.jpg"/>
          <p:cNvPicPr>
            <a:picLocks noChangeAspect="1" noChangeArrowheads="1"/>
          </p:cNvPicPr>
          <p:nvPr/>
        </p:nvPicPr>
        <p:blipFill>
          <a:blip r:embed="rId2"/>
          <a:srcRect/>
          <a:stretch>
            <a:fillRect/>
          </a:stretch>
        </p:blipFill>
        <p:spPr bwMode="auto">
          <a:xfrm>
            <a:off x="857224" y="6686550"/>
            <a:ext cx="1381125" cy="171450"/>
          </a:xfrm>
          <a:prstGeom prst="rect">
            <a:avLst/>
          </a:prstGeom>
          <a:noFill/>
        </p:spPr>
      </p:pic>
      <p:sp>
        <p:nvSpPr>
          <p:cNvPr id="6" name="TextBox 5"/>
          <p:cNvSpPr txBox="1"/>
          <p:nvPr/>
        </p:nvSpPr>
        <p:spPr>
          <a:xfrm>
            <a:off x="785786" y="1000108"/>
            <a:ext cx="7643866" cy="5216813"/>
          </a:xfrm>
          <a:prstGeom prst="rect">
            <a:avLst/>
          </a:prstGeom>
          <a:noFill/>
        </p:spPr>
        <p:txBody>
          <a:bodyPr wrap="square" rtlCol="0">
            <a:spAutoFit/>
          </a:bodyPr>
          <a:lstStyle/>
          <a:p>
            <a:pPr algn="just">
              <a:lnSpc>
                <a:spcPct val="150000"/>
              </a:lnSpc>
            </a:pPr>
            <a:r>
              <a:rPr lang="ru-RU" dirty="0" smtClean="0">
                <a:latin typeface="Times New Roman" pitchFamily="18" charset="0"/>
                <a:cs typeface="Times New Roman" pitchFamily="18" charset="0"/>
              </a:rPr>
              <a:t>               Все задания, приведенные выше направлены на оценку обязательных результатов обучения по предмету «Русский язык». Обучающие упражнения помогут смоделировать ситуацию, в которой окажется учащийся при выполнении Всероссийской работы. Важно, чтобы любые итоговые работы не вызывали у детей паники, неуверенности в своих силах. Ребёнок должен быть психологически готов к написанию работы, не бояться её. Важно не натренировать ученика на определенной тип работы, а помочь ему понять, насколько хорошо он усвоил материал по русскому языку, как у него получается выполнять разные по типу задания на время, переключать свое внимание, выбирать наилучший путь для выполнения заданий и всей работы в целом.</a:t>
            </a:r>
          </a:p>
          <a:p>
            <a:r>
              <a:rPr lang="ru-RU" dirty="0" smtClean="0"/>
              <a:t> </a:t>
            </a:r>
          </a:p>
          <a:p>
            <a:pPr algn="just"/>
            <a:endParaRPr lang="ru-RU" dirty="0"/>
          </a:p>
        </p:txBody>
      </p:sp>
      <p:pic>
        <p:nvPicPr>
          <p:cNvPr id="1026" name="Picture 2" descr="C:\Users\ASUS\Downloads\russkiy\04.jpg"/>
          <p:cNvPicPr>
            <a:picLocks noChangeAspect="1" noChangeArrowheads="1"/>
          </p:cNvPicPr>
          <p:nvPr/>
        </p:nvPicPr>
        <p:blipFill>
          <a:blip r:embed="rId2"/>
          <a:srcRect/>
          <a:stretch>
            <a:fillRect/>
          </a:stretch>
        </p:blipFill>
        <p:spPr bwMode="auto">
          <a:xfrm>
            <a:off x="1285852" y="6686550"/>
            <a:ext cx="1381125" cy="17145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00100" y="1643050"/>
            <a:ext cx="6858048" cy="1569660"/>
          </a:xfrm>
          <a:prstGeom prst="rect">
            <a:avLst/>
          </a:prstGeom>
          <a:noFill/>
        </p:spPr>
        <p:txBody>
          <a:bodyPr wrap="square" rtlCol="0">
            <a:spAutoFit/>
          </a:bodyPr>
          <a:lstStyle/>
          <a:p>
            <a:pPr indent="450215" algn="ctr">
              <a:spcAft>
                <a:spcPts val="0"/>
              </a:spcAft>
            </a:pPr>
            <a:r>
              <a:rPr lang="ru-RU" sz="3200" b="1" dirty="0" smtClean="0">
                <a:solidFill>
                  <a:srgbClr val="0000FF"/>
                </a:solidFill>
                <a:latin typeface="Times New Roman"/>
                <a:ea typeface="Calibri"/>
                <a:cs typeface="Times New Roman"/>
              </a:rPr>
              <a:t>Удачи и самообладания </a:t>
            </a:r>
          </a:p>
          <a:p>
            <a:pPr indent="450215" algn="ctr">
              <a:spcAft>
                <a:spcPts val="0"/>
              </a:spcAft>
            </a:pPr>
            <a:r>
              <a:rPr lang="ru-RU" sz="3200" b="1" dirty="0" smtClean="0">
                <a:solidFill>
                  <a:srgbClr val="0000FF"/>
                </a:solidFill>
                <a:latin typeface="Times New Roman"/>
                <a:ea typeface="Calibri"/>
                <a:cs typeface="Times New Roman"/>
              </a:rPr>
              <a:t>Вам и Вашим детям!</a:t>
            </a:r>
            <a:endParaRPr lang="ru-RU" sz="3200" b="1" dirty="0" smtClean="0">
              <a:solidFill>
                <a:srgbClr val="0000FF"/>
              </a:solidFill>
              <a:latin typeface="Calibri"/>
              <a:ea typeface="Calibri"/>
              <a:cs typeface="Times New Roman"/>
            </a:endParaRPr>
          </a:p>
          <a:p>
            <a:pPr algn="ctr"/>
            <a:endParaRPr lang="ru-RU" sz="3200" dirty="0"/>
          </a:p>
        </p:txBody>
      </p:sp>
      <p:pic>
        <p:nvPicPr>
          <p:cNvPr id="7" name="Рисунок 6" descr="02.jpg"/>
          <p:cNvPicPr>
            <a:picLocks noChangeAspect="1"/>
          </p:cNvPicPr>
          <p:nvPr/>
        </p:nvPicPr>
        <p:blipFill>
          <a:blip r:embed="rId2"/>
          <a:stretch>
            <a:fillRect/>
          </a:stretch>
        </p:blipFill>
        <p:spPr>
          <a:xfrm>
            <a:off x="0" y="0"/>
            <a:ext cx="9144000" cy="6858000"/>
          </a:xfrm>
          <a:prstGeom prst="rect">
            <a:avLst/>
          </a:prstGeom>
        </p:spPr>
      </p:pic>
      <p:sp>
        <p:nvSpPr>
          <p:cNvPr id="9" name="Прямоугольник 8"/>
          <p:cNvSpPr/>
          <p:nvPr/>
        </p:nvSpPr>
        <p:spPr>
          <a:xfrm>
            <a:off x="642911" y="1285860"/>
            <a:ext cx="7858180" cy="2123658"/>
          </a:xfrm>
          <a:prstGeom prst="rect">
            <a:avLst/>
          </a:prstGeom>
          <a:noFill/>
        </p:spPr>
        <p:txBody>
          <a:bodyPr wrap="square" lIns="91440" tIns="45720" rIns="91440" bIns="45720">
            <a:spAutoFit/>
          </a:bodyPr>
          <a:lstStyle/>
          <a:p>
            <a:pPr indent="450215" algn="ctr">
              <a:spcAft>
                <a:spcPts val="0"/>
              </a:spcAft>
            </a:pPr>
            <a:r>
              <a:rPr lang="ru-RU"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a:ea typeface="Calibri"/>
                <a:cs typeface="Times New Roman"/>
              </a:rPr>
              <a:t>Спасибо за внимание!</a:t>
            </a:r>
          </a:p>
          <a:p>
            <a:pPr indent="450215" algn="ctr">
              <a:spcAft>
                <a:spcPts val="0"/>
              </a:spcAft>
            </a:pPr>
            <a:r>
              <a:rPr lang="ru-RU"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a:ea typeface="Calibri"/>
                <a:cs typeface="Times New Roman"/>
              </a:rPr>
              <a:t>Удачи и самообладания </a:t>
            </a:r>
          </a:p>
          <a:p>
            <a:pPr indent="450215" algn="ctr">
              <a:spcAft>
                <a:spcPts val="0"/>
              </a:spcAft>
            </a:pPr>
            <a:r>
              <a:rPr lang="ru-RU"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a:ea typeface="Calibri"/>
                <a:cs typeface="Times New Roman"/>
              </a:rPr>
              <a:t>Вам и Вашим детям!</a:t>
            </a:r>
            <a:endParaRPr lang="ru-RU" sz="4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214414" y="785795"/>
            <a:ext cx="6500858" cy="4429155"/>
          </a:xfrm>
        </p:spPr>
        <p:txBody>
          <a:bodyPr>
            <a:normAutofit fontScale="62500" lnSpcReduction="20000"/>
          </a:bodyPr>
          <a:lstStyle/>
          <a:p>
            <a:pPr algn="ctr">
              <a:buNone/>
            </a:pPr>
            <a:r>
              <a:rPr lang="ru-RU" b="1" dirty="0" smtClean="0">
                <a:solidFill>
                  <a:srgbClr val="FF0000"/>
                </a:solidFill>
                <a:latin typeface="Times New Roman" pitchFamily="18" charset="0"/>
                <a:cs typeface="Times New Roman" pitchFamily="18" charset="0"/>
              </a:rPr>
              <a:t>Алгоритм подготовки к ВПР</a:t>
            </a:r>
          </a:p>
          <a:p>
            <a:pPr algn="ctr">
              <a:buNone/>
            </a:pPr>
            <a:endParaRPr lang="ru-RU" dirty="0" smtClean="0">
              <a:solidFill>
                <a:srgbClr val="FF0000"/>
              </a:solidFill>
              <a:latin typeface="Times New Roman" pitchFamily="18" charset="0"/>
              <a:cs typeface="Times New Roman" pitchFamily="18" charset="0"/>
            </a:endParaRPr>
          </a:p>
          <a:p>
            <a:pPr lvl="0" algn="just">
              <a:buNone/>
            </a:pPr>
            <a:r>
              <a:rPr lang="ru-RU" dirty="0" smtClean="0">
                <a:latin typeface="Times New Roman" pitchFamily="18" charset="0"/>
                <a:cs typeface="Times New Roman" pitchFamily="18" charset="0"/>
              </a:rPr>
              <a:t>1.Выписать перечень планируемых результатов по предмету «Русский язык»  </a:t>
            </a:r>
          </a:p>
          <a:p>
            <a:pPr lvl="0" algn="just">
              <a:buNone/>
            </a:pPr>
            <a:r>
              <a:rPr lang="ru-RU" dirty="0" smtClean="0">
                <a:latin typeface="Times New Roman" pitchFamily="18" charset="0"/>
                <a:cs typeface="Times New Roman" pitchFamily="18" charset="0"/>
              </a:rPr>
              <a:t>2.Подобрать несколько заданий для проверки того, насколько усвоен предмет.</a:t>
            </a:r>
          </a:p>
          <a:p>
            <a:pPr lvl="0" algn="just">
              <a:buNone/>
            </a:pPr>
            <a:r>
              <a:rPr lang="ru-RU" dirty="0" smtClean="0">
                <a:latin typeface="Times New Roman" pitchFamily="18" charset="0"/>
                <a:cs typeface="Times New Roman" pitchFamily="18" charset="0"/>
              </a:rPr>
              <a:t>3.Провести повторение по разделам учебной предметной программы.</a:t>
            </a:r>
          </a:p>
          <a:p>
            <a:pPr lvl="0" algn="just">
              <a:buNone/>
            </a:pPr>
            <a:r>
              <a:rPr lang="ru-RU" dirty="0" smtClean="0">
                <a:latin typeface="Times New Roman" pitchFamily="18" charset="0"/>
                <a:cs typeface="Times New Roman" pitchFamily="18" charset="0"/>
              </a:rPr>
              <a:t>4.Выполнить несколько проверочных работ на все разделы программы, вместе обсуждать возможные стратегии выполнения работы, особенности формулировок заданий и т.д.</a:t>
            </a:r>
          </a:p>
          <a:p>
            <a:pPr lvl="0" algn="just">
              <a:buNone/>
            </a:pPr>
            <a:r>
              <a:rPr lang="ru-RU" dirty="0" smtClean="0">
                <a:latin typeface="Times New Roman" pitchFamily="18" charset="0"/>
                <a:cs typeface="Times New Roman" pitchFamily="18" charset="0"/>
              </a:rPr>
              <a:t>5.Вести учет выявленных пробелов для адресной помощи в ликвидации слабых сторон обучающихся.</a:t>
            </a:r>
          </a:p>
          <a:p>
            <a:endParaRPr lang="ru-RU" dirty="0">
              <a:latin typeface="Times New Roman" pitchFamily="18" charset="0"/>
              <a:cs typeface="Times New Roman" pitchFamily="18" charset="0"/>
            </a:endParaRPr>
          </a:p>
        </p:txBody>
      </p:sp>
      <p:pic>
        <p:nvPicPr>
          <p:cNvPr id="4" name="Рисунок 3" descr="04.jpg"/>
          <p:cNvPicPr>
            <a:picLocks noChangeAspect="1"/>
          </p:cNvPicPr>
          <p:nvPr/>
        </p:nvPicPr>
        <p:blipFill>
          <a:blip r:embed="rId2"/>
          <a:stretch>
            <a:fillRect/>
          </a:stretch>
        </p:blipFill>
        <p:spPr>
          <a:xfrm>
            <a:off x="857224" y="6686550"/>
            <a:ext cx="1381125" cy="17145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2976" y="642919"/>
            <a:ext cx="7143800" cy="4555093"/>
          </a:xfrm>
          <a:prstGeom prst="rect">
            <a:avLst/>
          </a:prstGeom>
          <a:noFill/>
        </p:spPr>
        <p:txBody>
          <a:bodyPr wrap="square" rtlCol="0">
            <a:spAutoFit/>
          </a:bodyPr>
          <a:lstStyle/>
          <a:p>
            <a:pPr lvl="0" algn="ctr">
              <a:lnSpc>
                <a:spcPct val="150000"/>
              </a:lnSpc>
              <a:buNone/>
            </a:pPr>
            <a:r>
              <a:rPr lang="ru-RU" sz="2000" b="1" dirty="0" smtClean="0">
                <a:solidFill>
                  <a:srgbClr val="FF0000"/>
                </a:solidFill>
                <a:latin typeface="Times New Roman" pitchFamily="18" charset="0"/>
                <a:cs typeface="Times New Roman" pitchFamily="18" charset="0"/>
              </a:rPr>
              <a:t>Подходы к отбору содержания, разработке структуры варианта проверочной работы</a:t>
            </a:r>
            <a:endParaRPr lang="ru-RU" sz="2000" dirty="0" smtClean="0">
              <a:solidFill>
                <a:srgbClr val="FF0000"/>
              </a:solidFill>
              <a:latin typeface="Times New Roman" pitchFamily="18" charset="0"/>
              <a:cs typeface="Times New Roman" pitchFamily="18" charset="0"/>
            </a:endParaRPr>
          </a:p>
          <a:p>
            <a:pPr algn="ctr">
              <a:buNone/>
            </a:pPr>
            <a:r>
              <a:rPr lang="ru-RU" sz="2000" dirty="0" smtClean="0">
                <a:solidFill>
                  <a:srgbClr val="FF0000"/>
                </a:solidFill>
                <a:latin typeface="Times New Roman" pitchFamily="18" charset="0"/>
                <a:cs typeface="Times New Roman" pitchFamily="18" charset="0"/>
              </a:rPr>
              <a:t>    </a:t>
            </a:r>
          </a:p>
          <a:p>
            <a:pPr algn="just">
              <a:lnSpc>
                <a:spcPct val="150000"/>
              </a:lnSpc>
              <a:buNone/>
            </a:pPr>
            <a:r>
              <a:rPr lang="ru-RU" sz="2000" dirty="0" smtClean="0">
                <a:latin typeface="Times New Roman" pitchFamily="18" charset="0"/>
                <a:cs typeface="Times New Roman" pitchFamily="18" charset="0"/>
              </a:rPr>
              <a:t>   Всероссийские проверочные работы основаны на </a:t>
            </a:r>
            <a:r>
              <a:rPr lang="ru-RU" sz="2000" dirty="0" err="1" smtClean="0">
                <a:latin typeface="Times New Roman" pitchFamily="18" charset="0"/>
                <a:cs typeface="Times New Roman" pitchFamily="18" charset="0"/>
              </a:rPr>
              <a:t>системно-деятельностном</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компетентностном</a:t>
            </a:r>
            <a:r>
              <a:rPr lang="ru-RU" sz="2000" dirty="0" smtClean="0">
                <a:latin typeface="Times New Roman" pitchFamily="18" charset="0"/>
                <a:cs typeface="Times New Roman" pitchFamily="18" charset="0"/>
              </a:rPr>
              <a:t> и уровневом подходах. В рамках ВПР наряду с предметными результатами обучения выпускников начальной школы оцениваются также  </a:t>
            </a:r>
            <a:r>
              <a:rPr lang="ru-RU" sz="2000" dirty="0" err="1" smtClean="0">
                <a:latin typeface="Times New Roman" pitchFamily="18" charset="0"/>
                <a:cs typeface="Times New Roman" pitchFamily="18" charset="0"/>
              </a:rPr>
              <a:t>метапредметные</a:t>
            </a:r>
            <a:r>
              <a:rPr lang="ru-RU" sz="2000" dirty="0" smtClean="0">
                <a:latin typeface="Times New Roman" pitchFamily="18" charset="0"/>
                <a:cs typeface="Times New Roman" pitchFamily="18" charset="0"/>
              </a:rPr>
              <a:t> результаты, в т.ч. уровень </a:t>
            </a:r>
            <a:r>
              <a:rPr lang="ru-RU" sz="2000" dirty="0" err="1" smtClean="0">
                <a:latin typeface="Times New Roman" pitchFamily="18" charset="0"/>
                <a:cs typeface="Times New Roman" pitchFamily="18" charset="0"/>
              </a:rPr>
              <a:t>сформированности</a:t>
            </a:r>
            <a:r>
              <a:rPr lang="ru-RU" sz="2000" dirty="0" smtClean="0">
                <a:latin typeface="Times New Roman" pitchFamily="18" charset="0"/>
                <a:cs typeface="Times New Roman" pitchFamily="18" charset="0"/>
              </a:rPr>
              <a:t> универсальных учебных  действий (УУД) и  овладения </a:t>
            </a:r>
            <a:r>
              <a:rPr lang="ru-RU" sz="2000" dirty="0" err="1" smtClean="0">
                <a:latin typeface="Times New Roman" pitchFamily="18" charset="0"/>
                <a:cs typeface="Times New Roman" pitchFamily="18" charset="0"/>
              </a:rPr>
              <a:t>межпредметными</a:t>
            </a:r>
            <a:r>
              <a:rPr lang="ru-RU" sz="2000" dirty="0" smtClean="0">
                <a:latin typeface="Times New Roman" pitchFamily="18" charset="0"/>
                <a:cs typeface="Times New Roman" pitchFamily="18" charset="0"/>
              </a:rPr>
              <a:t>   понятиями.  </a:t>
            </a:r>
            <a:endParaRPr lang="ru-RU" dirty="0"/>
          </a:p>
        </p:txBody>
      </p:sp>
      <p:sp>
        <p:nvSpPr>
          <p:cNvPr id="3" name="Прямоугольник 2"/>
          <p:cNvSpPr/>
          <p:nvPr/>
        </p:nvSpPr>
        <p:spPr>
          <a:xfrm>
            <a:off x="857224" y="6715148"/>
            <a:ext cx="1143008" cy="71438"/>
          </a:xfrm>
          <a:prstGeom prst="rect">
            <a:avLst/>
          </a:prstGeom>
          <a:blipFill>
            <a:blip r:embed="rId2"/>
            <a:tile tx="0" ty="0" sx="100000" sy="100000" flip="none" algn="tl"/>
          </a:blipFill>
          <a:ln>
            <a:solidFill>
              <a:srgbClr val="D2C9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descr="04.jpg"/>
          <p:cNvPicPr>
            <a:picLocks noChangeAspect="1"/>
          </p:cNvPicPr>
          <p:nvPr/>
        </p:nvPicPr>
        <p:blipFill>
          <a:blip r:embed="rId3"/>
          <a:stretch>
            <a:fillRect/>
          </a:stretch>
        </p:blipFill>
        <p:spPr>
          <a:xfrm>
            <a:off x="857224" y="6686550"/>
            <a:ext cx="1381125" cy="17145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2976" y="1571612"/>
            <a:ext cx="6858048" cy="3462486"/>
          </a:xfrm>
          <a:prstGeom prst="rect">
            <a:avLst/>
          </a:prstGeom>
          <a:noFill/>
        </p:spPr>
        <p:txBody>
          <a:bodyPr wrap="square" rtlCol="0">
            <a:spAutoFit/>
          </a:bodyPr>
          <a:lstStyle/>
          <a:p>
            <a:pPr algn="ctr">
              <a:lnSpc>
                <a:spcPct val="150000"/>
              </a:lnSpc>
            </a:pPr>
            <a:r>
              <a:rPr lang="ru-RU" b="1" dirty="0" smtClean="0"/>
              <a:t> </a:t>
            </a:r>
            <a:r>
              <a:rPr lang="ru-RU" sz="2000" b="1" dirty="0" smtClean="0">
                <a:solidFill>
                  <a:srgbClr val="FF0000"/>
                </a:solidFill>
                <a:latin typeface="Times New Roman" pitchFamily="18" charset="0"/>
                <a:cs typeface="Times New Roman" pitchFamily="18" charset="0"/>
              </a:rPr>
              <a:t>Структура варианта проверочной работы</a:t>
            </a:r>
            <a:endParaRPr lang="ru-RU" sz="2000" dirty="0" smtClean="0">
              <a:solidFill>
                <a:srgbClr val="FF0000"/>
              </a:solidFill>
              <a:latin typeface="Times New Roman" pitchFamily="18" charset="0"/>
              <a:cs typeface="Times New Roman" pitchFamily="18" charset="0"/>
            </a:endParaRPr>
          </a:p>
          <a:p>
            <a:pPr algn="just">
              <a:lnSpc>
                <a:spcPct val="150000"/>
              </a:lnSpc>
            </a:pPr>
            <a:r>
              <a:rPr lang="ru-RU" dirty="0" smtClean="0">
                <a:latin typeface="Times New Roman" pitchFamily="18" charset="0"/>
                <a:cs typeface="Times New Roman" pitchFamily="18" charset="0"/>
              </a:rPr>
              <a:t>      Вариант проверочной работы состоит из двух частей, которые выполняются в разные дни и различаются по содержанию и количеству заданий. Часть 1 содержит 3 задания: диктант (задание 1) и 2 задания по написанному тексту. Часть 2 содержит 13 заданий, в том числе 10 заданий к приведённому в варианте проверочной работы тексту для чтения.</a:t>
            </a:r>
          </a:p>
          <a:p>
            <a:pPr algn="just">
              <a:lnSpc>
                <a:spcPct val="150000"/>
              </a:lnSpc>
            </a:pPr>
            <a:endParaRPr lang="ru-RU" dirty="0">
              <a:latin typeface="Times New Roman" pitchFamily="18" charset="0"/>
              <a:cs typeface="Times New Roman" pitchFamily="18" charset="0"/>
            </a:endParaRPr>
          </a:p>
        </p:txBody>
      </p:sp>
      <p:pic>
        <p:nvPicPr>
          <p:cNvPr id="4098" name="Picture 2" descr="C:\Users\ASUS\Desktop\04.jpg"/>
          <p:cNvPicPr>
            <a:picLocks noChangeAspect="1" noChangeArrowheads="1"/>
          </p:cNvPicPr>
          <p:nvPr/>
        </p:nvPicPr>
        <p:blipFill>
          <a:blip r:embed="rId2"/>
          <a:srcRect/>
          <a:stretch>
            <a:fillRect/>
          </a:stretch>
        </p:blipFill>
        <p:spPr bwMode="auto">
          <a:xfrm>
            <a:off x="857224" y="6686550"/>
            <a:ext cx="1381125" cy="17145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00100" y="1357298"/>
            <a:ext cx="6929486" cy="3831818"/>
          </a:xfrm>
          <a:prstGeom prst="rect">
            <a:avLst/>
          </a:prstGeom>
          <a:noFill/>
        </p:spPr>
        <p:txBody>
          <a:bodyPr wrap="square" rtlCol="0">
            <a:spAutoFit/>
          </a:bodyPr>
          <a:lstStyle/>
          <a:p>
            <a:pPr algn="just">
              <a:lnSpc>
                <a:spcPct val="150000"/>
              </a:lnSpc>
            </a:pPr>
            <a:r>
              <a:rPr lang="ru-RU" b="1" dirty="0" smtClean="0"/>
              <a:t> </a:t>
            </a:r>
            <a:r>
              <a:rPr lang="ru-RU" b="1" dirty="0" smtClean="0">
                <a:solidFill>
                  <a:srgbClr val="FF0000"/>
                </a:solidFill>
                <a:latin typeface="Times New Roman" pitchFamily="18" charset="0"/>
                <a:cs typeface="Times New Roman" pitchFamily="18" charset="0"/>
              </a:rPr>
              <a:t>Распределение заданий варианта проверочной работы по содержанию, проверяемым умениям и видам деятельности</a:t>
            </a:r>
            <a:endParaRPr lang="ru-RU" dirty="0" smtClean="0">
              <a:solidFill>
                <a:srgbClr val="FF0000"/>
              </a:solidFill>
              <a:latin typeface="Times New Roman" pitchFamily="18" charset="0"/>
              <a:cs typeface="Times New Roman" pitchFamily="18" charset="0"/>
            </a:endParaRPr>
          </a:p>
          <a:p>
            <a:pPr algn="just">
              <a:lnSpc>
                <a:spcPct val="150000"/>
              </a:lnSpc>
            </a:pPr>
            <a:r>
              <a:rPr lang="ru-RU" dirty="0" smtClean="0">
                <a:latin typeface="Times New Roman" pitchFamily="18" charset="0"/>
                <a:cs typeface="Times New Roman" pitchFamily="18" charset="0"/>
              </a:rPr>
              <a:t> </a:t>
            </a:r>
          </a:p>
          <a:p>
            <a:pPr algn="just">
              <a:lnSpc>
                <a:spcPct val="150000"/>
              </a:lnSpc>
            </a:pPr>
            <a:r>
              <a:rPr lang="ru-RU" b="1" dirty="0" smtClean="0">
                <a:latin typeface="Times New Roman" pitchFamily="18" charset="0"/>
                <a:cs typeface="Times New Roman" pitchFamily="18" charset="0"/>
              </a:rPr>
              <a:t>Задания части 1 </a:t>
            </a:r>
            <a:r>
              <a:rPr lang="ru-RU" dirty="0" smtClean="0">
                <a:latin typeface="Times New Roman" pitchFamily="18" charset="0"/>
                <a:cs typeface="Times New Roman" pitchFamily="18" charset="0"/>
              </a:rPr>
              <a:t>проверочной работы  направлены прежде всего на выявление уровня владения обучающимися базовыми предметными правописными и учебно-языковыми синтаксическими и морфологическими умениями, а также логическими, обще- учебными универсальными действиями.</a:t>
            </a:r>
          </a:p>
          <a:p>
            <a:pPr>
              <a:lnSpc>
                <a:spcPct val="150000"/>
              </a:lnSpc>
            </a:pPr>
            <a:endParaRPr lang="ru-RU" dirty="0">
              <a:latin typeface="Times New Roman" pitchFamily="18" charset="0"/>
              <a:cs typeface="Times New Roman" pitchFamily="18" charset="0"/>
            </a:endParaRPr>
          </a:p>
        </p:txBody>
      </p:sp>
      <p:pic>
        <p:nvPicPr>
          <p:cNvPr id="5122" name="Picture 2" descr="C:\Users\ASUS\Desktop\04.jpg"/>
          <p:cNvPicPr>
            <a:picLocks noChangeAspect="1" noChangeArrowheads="1"/>
          </p:cNvPicPr>
          <p:nvPr/>
        </p:nvPicPr>
        <p:blipFill>
          <a:blip r:embed="rId2"/>
          <a:srcRect/>
          <a:stretch>
            <a:fillRect/>
          </a:stretch>
        </p:blipFill>
        <p:spPr bwMode="auto">
          <a:xfrm>
            <a:off x="785786" y="6686550"/>
            <a:ext cx="1381125" cy="17145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71604" y="1500174"/>
            <a:ext cx="6500858" cy="3693319"/>
          </a:xfrm>
          <a:prstGeom prst="rect">
            <a:avLst/>
          </a:prstGeom>
          <a:noFill/>
        </p:spPr>
        <p:txBody>
          <a:bodyPr wrap="square" rtlCol="0">
            <a:spAutoFit/>
          </a:bodyPr>
          <a:lstStyle/>
          <a:p>
            <a:pPr algn="just">
              <a:lnSpc>
                <a:spcPct val="150000"/>
              </a:lnSpc>
            </a:pPr>
            <a:r>
              <a:rPr lang="ru-RU" b="1" dirty="0" smtClean="0">
                <a:latin typeface="Times New Roman" pitchFamily="18" charset="0"/>
                <a:cs typeface="Times New Roman" pitchFamily="18" charset="0"/>
              </a:rPr>
              <a:t>Задание 1</a:t>
            </a:r>
            <a:r>
              <a:rPr lang="ru-RU" dirty="0" smtClean="0">
                <a:latin typeface="Times New Roman" pitchFamily="18" charset="0"/>
                <a:cs typeface="Times New Roman" pitchFamily="18" charset="0"/>
              </a:rPr>
              <a:t> проверяет традиционное базовое правописное умение обучающихся правильно писать текст под диктовку, соблюдая при письме изученные орфографические и пунктуационные нормы. Успешное выполнение задания предусматривает сформированный навык </a:t>
            </a:r>
            <a:r>
              <a:rPr lang="ru-RU" dirty="0" err="1" smtClean="0">
                <a:latin typeface="Times New Roman" pitchFamily="18" charset="0"/>
                <a:cs typeface="Times New Roman" pitchFamily="18" charset="0"/>
              </a:rPr>
              <a:t>аудирования</a:t>
            </a:r>
            <a:r>
              <a:rPr lang="ru-RU" dirty="0" smtClean="0">
                <a:latin typeface="Times New Roman" pitchFamily="18" charset="0"/>
                <a:cs typeface="Times New Roman" pitchFamily="18" charset="0"/>
              </a:rPr>
              <a:t> (адекватное восприятие звучащей речи, понимание на слух информации, содержащейся в предъявляемом тексте) как одного из видов речевой деятельности.</a:t>
            </a:r>
          </a:p>
          <a:p>
            <a:pPr algn="just"/>
            <a:endParaRPr lang="ru-RU" dirty="0"/>
          </a:p>
        </p:txBody>
      </p:sp>
      <p:pic>
        <p:nvPicPr>
          <p:cNvPr id="6146" name="Picture 2" descr="C:\Users\ASUS\Desktop\04.jpg"/>
          <p:cNvPicPr>
            <a:picLocks noChangeAspect="1" noChangeArrowheads="1"/>
          </p:cNvPicPr>
          <p:nvPr/>
        </p:nvPicPr>
        <p:blipFill>
          <a:blip r:embed="rId2"/>
          <a:srcRect/>
          <a:stretch>
            <a:fillRect/>
          </a:stretch>
        </p:blipFill>
        <p:spPr bwMode="auto">
          <a:xfrm>
            <a:off x="785786" y="6686550"/>
            <a:ext cx="1381125" cy="17145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85852" y="928670"/>
            <a:ext cx="6643734" cy="4108817"/>
          </a:xfrm>
          <a:prstGeom prst="rect">
            <a:avLst/>
          </a:prstGeom>
          <a:noFill/>
        </p:spPr>
        <p:txBody>
          <a:bodyPr wrap="square" rtlCol="0">
            <a:spAutoFit/>
          </a:bodyPr>
          <a:lstStyle/>
          <a:p>
            <a:pPr algn="just">
              <a:lnSpc>
                <a:spcPct val="150000"/>
              </a:lnSpc>
            </a:pPr>
            <a:endParaRPr lang="ru-RU" b="1" dirty="0" smtClean="0"/>
          </a:p>
          <a:p>
            <a:pPr algn="just">
              <a:lnSpc>
                <a:spcPct val="150000"/>
              </a:lnSpc>
            </a:pPr>
            <a:r>
              <a:rPr lang="ru-RU" b="1" dirty="0" smtClean="0"/>
              <a:t>Задания 2 и 3</a:t>
            </a:r>
            <a:r>
              <a:rPr lang="ru-RU" dirty="0" smtClean="0"/>
              <a:t> предполагают знание основных языковых единиц. Задание 2  проверяет умение распознавать и подчеркивать однородные члены в предложении (учебно-языковое синтаксическое опознавательное умение); задание 3 п. 1) умение распознавать и графически обозначать главные члены предложения, задание 3 п. 2)–умение распознавать изученные части речи в предложении. </a:t>
            </a:r>
          </a:p>
          <a:p>
            <a:pPr algn="just"/>
            <a:endParaRPr lang="ru-RU" dirty="0"/>
          </a:p>
        </p:txBody>
      </p:sp>
      <p:pic>
        <p:nvPicPr>
          <p:cNvPr id="7170" name="Picture 2" descr="C:\Users\ASUS\Desktop\04.jpg"/>
          <p:cNvPicPr>
            <a:picLocks noChangeAspect="1" noChangeArrowheads="1"/>
          </p:cNvPicPr>
          <p:nvPr/>
        </p:nvPicPr>
        <p:blipFill>
          <a:blip r:embed="rId2"/>
          <a:srcRect/>
          <a:stretch>
            <a:fillRect/>
          </a:stretch>
        </p:blipFill>
        <p:spPr bwMode="auto">
          <a:xfrm>
            <a:off x="857224" y="6686550"/>
            <a:ext cx="1381125" cy="17145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71604" y="1142985"/>
            <a:ext cx="6286544" cy="3785652"/>
          </a:xfrm>
          <a:prstGeom prst="rect">
            <a:avLst/>
          </a:prstGeom>
          <a:noFill/>
        </p:spPr>
        <p:txBody>
          <a:bodyPr wrap="square" rtlCol="0">
            <a:spAutoFit/>
          </a:bodyPr>
          <a:lstStyle/>
          <a:p>
            <a:pPr algn="just">
              <a:lnSpc>
                <a:spcPct val="150000"/>
              </a:lnSpc>
            </a:pPr>
            <a:r>
              <a:rPr lang="ru-RU" sz="2000" b="1" dirty="0" smtClean="0">
                <a:latin typeface="Times New Roman" pitchFamily="18" charset="0"/>
                <a:cs typeface="Times New Roman" pitchFamily="18" charset="0"/>
              </a:rPr>
              <a:t>Задание 4</a:t>
            </a:r>
            <a:r>
              <a:rPr lang="ru-RU" sz="2000" dirty="0" smtClean="0">
                <a:latin typeface="Times New Roman" pitchFamily="18" charset="0"/>
                <a:cs typeface="Times New Roman" pitchFamily="18" charset="0"/>
              </a:rPr>
              <a:t> направлено на проверку умения распознавать правильную  орфоэпическую норму  (</a:t>
            </a:r>
            <a:r>
              <a:rPr lang="ru-RU" sz="2000" dirty="0" err="1" smtClean="0">
                <a:latin typeface="Times New Roman" pitchFamily="18" charset="0"/>
                <a:cs typeface="Times New Roman" pitchFamily="18" charset="0"/>
              </a:rPr>
              <a:t>спо</a:t>
            </a:r>
            <a:r>
              <a:rPr lang="ru-RU" sz="2000" dirty="0" smtClean="0">
                <a:latin typeface="Times New Roman" pitchFamily="18" charset="0"/>
                <a:cs typeface="Times New Roman" pitchFamily="18" charset="0"/>
              </a:rPr>
              <a:t>-</a:t>
            </a:r>
          </a:p>
          <a:p>
            <a:pPr algn="just">
              <a:lnSpc>
                <a:spcPct val="150000"/>
              </a:lnSpc>
            </a:pPr>
            <a:r>
              <a:rPr lang="ru-RU" sz="2000" dirty="0" err="1" smtClean="0">
                <a:latin typeface="Times New Roman" pitchFamily="18" charset="0"/>
                <a:cs typeface="Times New Roman" pitchFamily="18" charset="0"/>
              </a:rPr>
              <a:t>собствует</a:t>
            </a:r>
            <a:r>
              <a:rPr lang="ru-RU" sz="2000" dirty="0" smtClean="0">
                <a:latin typeface="Times New Roman" pitchFamily="18" charset="0"/>
                <a:cs typeface="Times New Roman" pitchFamily="18" charset="0"/>
              </a:rPr>
              <a:t> проверке коммуникативных универсальных учебных действий).</a:t>
            </a:r>
          </a:p>
          <a:p>
            <a:pPr algn="just">
              <a:lnSpc>
                <a:spcPct val="150000"/>
              </a:lnSpc>
            </a:pPr>
            <a:r>
              <a:rPr lang="ru-RU" sz="2000" b="1" dirty="0" smtClean="0">
                <a:latin typeface="Times New Roman" pitchFamily="18" charset="0"/>
                <a:cs typeface="Times New Roman" pitchFamily="18" charset="0"/>
              </a:rPr>
              <a:t>Задание 5</a:t>
            </a:r>
            <a:r>
              <a:rPr lang="ru-RU" sz="2000" dirty="0" smtClean="0">
                <a:latin typeface="Times New Roman" pitchFamily="18" charset="0"/>
                <a:cs typeface="Times New Roman" pitchFamily="18" charset="0"/>
              </a:rPr>
              <a:t> – проверка умения классифицировать согласные звуки в результате частичного фонетического анализа (учебно-языковые опознавательные и классификационные умения)</a:t>
            </a:r>
            <a:endParaRPr lang="ru-RU" sz="2000" dirty="0">
              <a:latin typeface="Times New Roman" pitchFamily="18" charset="0"/>
              <a:cs typeface="Times New Roman" pitchFamily="18" charset="0"/>
            </a:endParaRPr>
          </a:p>
        </p:txBody>
      </p:sp>
      <p:pic>
        <p:nvPicPr>
          <p:cNvPr id="8194" name="Picture 2" descr="C:\Users\ASUS\Desktop\04.jpg"/>
          <p:cNvPicPr>
            <a:picLocks noChangeAspect="1" noChangeArrowheads="1"/>
          </p:cNvPicPr>
          <p:nvPr/>
        </p:nvPicPr>
        <p:blipFill>
          <a:blip r:embed="rId2"/>
          <a:srcRect/>
          <a:stretch>
            <a:fillRect/>
          </a:stretch>
        </p:blipFill>
        <p:spPr bwMode="auto">
          <a:xfrm>
            <a:off x="857224" y="6686550"/>
            <a:ext cx="1381125" cy="17145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Другая 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C00000"/>
      </a:hlink>
      <a:folHlink>
        <a:srgbClr val="FAC08F"/>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Специальное оформление">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1014</TotalTime>
  <Words>1946</Words>
  <Application>Microsoft Office PowerPoint</Application>
  <PresentationFormat>Экран (4:3)</PresentationFormat>
  <Paragraphs>291</Paragraphs>
  <Slides>26</Slides>
  <Notes>3</Notes>
  <HiddenSlides>0</HiddenSlides>
  <MMClips>0</MMClips>
  <ScaleCrop>false</ScaleCrop>
  <HeadingPairs>
    <vt:vector size="4" baseType="variant">
      <vt:variant>
        <vt:lpstr>Тема</vt:lpstr>
      </vt:variant>
      <vt:variant>
        <vt:i4>2</vt:i4>
      </vt:variant>
      <vt:variant>
        <vt:lpstr>Заголовки слайдов</vt:lpstr>
      </vt:variant>
      <vt:variant>
        <vt:i4>26</vt:i4>
      </vt:variant>
    </vt:vector>
  </HeadingPairs>
  <TitlesOfParts>
    <vt:vector size="28" baseType="lpstr">
      <vt:lpstr>Тема Office</vt:lpstr>
      <vt:lpstr>Специальное оформление</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Елена</dc:creator>
  <cp:lastModifiedBy>STAR</cp:lastModifiedBy>
  <cp:revision>107</cp:revision>
  <dcterms:created xsi:type="dcterms:W3CDTF">2013-08-20T22:02:58Z</dcterms:created>
  <dcterms:modified xsi:type="dcterms:W3CDTF">2020-08-03T10:30:24Z</dcterms:modified>
</cp:coreProperties>
</file>