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16E-5E94-431E-A05B-482C8A434E58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80868-B5B9-4FA0-86DC-24E2743FB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403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16E-5E94-431E-A05B-482C8A434E58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80868-B5B9-4FA0-86DC-24E2743FB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239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16E-5E94-431E-A05B-482C8A434E58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80868-B5B9-4FA0-86DC-24E2743FB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482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16E-5E94-431E-A05B-482C8A434E58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80868-B5B9-4FA0-86DC-24E2743FBB2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44516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16E-5E94-431E-A05B-482C8A434E58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80868-B5B9-4FA0-86DC-24E2743FB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54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16E-5E94-431E-A05B-482C8A434E58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80868-B5B9-4FA0-86DC-24E2743FB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839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16E-5E94-431E-A05B-482C8A434E58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80868-B5B9-4FA0-86DC-24E2743FB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9494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16E-5E94-431E-A05B-482C8A434E58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80868-B5B9-4FA0-86DC-24E2743FB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4136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16E-5E94-431E-A05B-482C8A434E58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80868-B5B9-4FA0-86DC-24E2743FB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819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16E-5E94-431E-A05B-482C8A434E58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80868-B5B9-4FA0-86DC-24E2743FB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273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16E-5E94-431E-A05B-482C8A434E58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80868-B5B9-4FA0-86DC-24E2743FB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38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16E-5E94-431E-A05B-482C8A434E58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80868-B5B9-4FA0-86DC-24E2743FB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407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16E-5E94-431E-A05B-482C8A434E58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80868-B5B9-4FA0-86DC-24E2743FB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761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16E-5E94-431E-A05B-482C8A434E58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80868-B5B9-4FA0-86DC-24E2743FB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656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16E-5E94-431E-A05B-482C8A434E58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80868-B5B9-4FA0-86DC-24E2743FB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391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16E-5E94-431E-A05B-482C8A434E58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80868-B5B9-4FA0-86DC-24E2743FB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882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5716E-5E94-431E-A05B-482C8A434E58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80868-B5B9-4FA0-86DC-24E2743FB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12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CC5716E-5E94-431E-A05B-482C8A434E58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80868-B5B9-4FA0-86DC-24E2743FB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4594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Festivals and special days in Britain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79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11353799" cy="1325563"/>
          </a:xfrm>
        </p:spPr>
        <p:txBody>
          <a:bodyPr/>
          <a:lstStyle/>
          <a:p>
            <a:r>
              <a:rPr lang="en-US" dirty="0" smtClean="0"/>
              <a:t>Bonfire Night ( N</a:t>
            </a:r>
            <a:r>
              <a:rPr lang="ru-RU" dirty="0" smtClean="0"/>
              <a:t>о</a:t>
            </a:r>
            <a:r>
              <a:rPr lang="en-US" dirty="0" err="1" smtClean="0"/>
              <a:t>vember</a:t>
            </a:r>
            <a:r>
              <a:rPr lang="en-US" dirty="0" smtClean="0"/>
              <a:t> 5</a:t>
            </a:r>
            <a:r>
              <a:rPr lang="en-US" baseline="30000" dirty="0" smtClean="0"/>
              <a:t>th</a:t>
            </a:r>
            <a:r>
              <a:rPr lang="en-US" dirty="0" smtClean="0"/>
              <a:t> )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1376" y="1"/>
            <a:ext cx="4540624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325564"/>
            <a:ext cx="4800600" cy="3206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3024" y="3200402"/>
            <a:ext cx="7498976" cy="3657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46300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2970" y="143436"/>
            <a:ext cx="9404723" cy="1400530"/>
          </a:xfrm>
        </p:spPr>
        <p:txBody>
          <a:bodyPr/>
          <a:lstStyle/>
          <a:p>
            <a:r>
              <a:rPr lang="en-US" dirty="0" smtClean="0"/>
              <a:t>Burns night ( January 25th ). 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2730" y="1225688"/>
            <a:ext cx="30255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Robert </a:t>
            </a:r>
            <a:r>
              <a:rPr lang="en-US" dirty="0"/>
              <a:t>Burns (1759-1796) </a:t>
            </a:r>
            <a:r>
              <a:rPr lang="en-US" dirty="0" smtClean="0"/>
              <a:t>is Scotland’s national poet. He wrote many poems and songs in Scottish dialect.</a:t>
            </a:r>
          </a:p>
          <a:p>
            <a:r>
              <a:rPr lang="en-US" dirty="0" smtClean="0"/>
              <a:t>His birthday is celebrated in Scotland as Burns Night. Customs include eating haggis (a traditional Scottish</a:t>
            </a:r>
          </a:p>
          <a:p>
            <a:r>
              <a:rPr lang="en-US" dirty="0" smtClean="0"/>
              <a:t> dish of minced meat) and drinking whisky, playing the bagpipes and reciting poems by Burns.</a:t>
            </a:r>
          </a:p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5893" y="843701"/>
            <a:ext cx="7862047" cy="5489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65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98" y="0"/>
            <a:ext cx="121779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778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303" y="114913"/>
            <a:ext cx="9404723" cy="1400530"/>
          </a:xfrm>
        </p:spPr>
        <p:txBody>
          <a:bodyPr/>
          <a:lstStyle/>
          <a:p>
            <a:r>
              <a:rPr lang="en-US" dirty="0" smtClean="0"/>
              <a:t>Valentine’s Day (February 14 th).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74711" y="2684930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2303" y="1084524"/>
            <a:ext cx="62323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latin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</a:rPr>
              <a:t>Valentine's Day </a:t>
            </a:r>
            <a:r>
              <a:rPr lang="en-US" sz="1600" dirty="0">
                <a:latin typeface="Arial" panose="020B0604020202020204" pitchFamily="34" charset="0"/>
              </a:rPr>
              <a:t>is </a:t>
            </a:r>
            <a:r>
              <a:rPr lang="en-US" dirty="0">
                <a:latin typeface="Arial" panose="020B0604020202020204" pitchFamily="34" charset="0"/>
              </a:rPr>
              <a:t>the festival of lovers and</a:t>
            </a:r>
          </a:p>
          <a:p>
            <a:r>
              <a:rPr lang="en-US" sz="1600" dirty="0">
                <a:latin typeface="Arial" panose="020B0604020202020204" pitchFamily="34" charset="0"/>
              </a:rPr>
              <a:t>is </a:t>
            </a:r>
            <a:r>
              <a:rPr lang="en-US" dirty="0">
                <a:latin typeface="Arial" panose="020B0604020202020204" pitchFamily="34" charset="0"/>
              </a:rPr>
              <a:t>celebrated on 14 February. People send</a:t>
            </a:r>
          </a:p>
          <a:p>
            <a:r>
              <a:rPr lang="en-US" dirty="0">
                <a:latin typeface="Arial" panose="020B0604020202020204" pitchFamily="34" charset="0"/>
              </a:rPr>
              <a:t>an anonymous card to the person they</a:t>
            </a:r>
          </a:p>
          <a:p>
            <a:r>
              <a:rPr lang="en-US" dirty="0">
                <a:latin typeface="Arial" panose="020B0604020202020204" pitchFamily="34" charset="0"/>
              </a:rPr>
              <a:t>would like to be their girlfriend or</a:t>
            </a:r>
          </a:p>
          <a:p>
            <a:r>
              <a:rPr lang="en-US" dirty="0">
                <a:latin typeface="Arial" panose="020B0604020202020204" pitchFamily="34" charset="0"/>
              </a:rPr>
              <a:t>boyfriend.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0565" y="782441"/>
            <a:ext cx="7001435" cy="31290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715" y="2891116"/>
            <a:ext cx="4214885" cy="386049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928733" y="4421164"/>
            <a:ext cx="57496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latin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</a:rPr>
              <a:t>St </a:t>
            </a:r>
            <a:r>
              <a:rPr lang="en-US" dirty="0">
                <a:latin typeface="Arial" panose="020B0604020202020204" pitchFamily="34" charset="0"/>
              </a:rPr>
              <a:t>Valentine was an early</a:t>
            </a:r>
          </a:p>
          <a:p>
            <a:r>
              <a:rPr lang="en-US" dirty="0">
                <a:latin typeface="Arial" panose="020B0604020202020204" pitchFamily="34" charset="0"/>
              </a:rPr>
              <a:t>Christian who was put to death for his</a:t>
            </a:r>
          </a:p>
          <a:p>
            <a:r>
              <a:rPr lang="en-US" dirty="0">
                <a:latin typeface="Arial" panose="020B0604020202020204" pitchFamily="34" charset="0"/>
              </a:rPr>
              <a:t>beliefs. He </a:t>
            </a:r>
            <a:r>
              <a:rPr lang="en-US" sz="1600" dirty="0">
                <a:latin typeface="Arial" panose="020B0604020202020204" pitchFamily="34" charset="0"/>
              </a:rPr>
              <a:t>is </a:t>
            </a:r>
            <a:r>
              <a:rPr lang="en-US" dirty="0">
                <a:latin typeface="Arial" panose="020B0604020202020204" pitchFamily="34" charset="0"/>
              </a:rPr>
              <a:t>said to have left a message</a:t>
            </a:r>
          </a:p>
          <a:p>
            <a:r>
              <a:rPr lang="en-US" dirty="0">
                <a:latin typeface="Arial" panose="020B0604020202020204" pitchFamily="34" charset="0"/>
              </a:rPr>
              <a:t>for his beloved on the wall of his prison</a:t>
            </a:r>
          </a:p>
          <a:p>
            <a:r>
              <a:rPr lang="en-US" dirty="0">
                <a:latin typeface="Arial" panose="020B0604020202020204" pitchFamily="34" charset="0"/>
              </a:rPr>
              <a:t>cell, signed 'Your Valentine'.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315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Pancake Day.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4324" y="332509"/>
            <a:ext cx="5390408" cy="360218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1675" y="1376194"/>
            <a:ext cx="645621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Pancake Day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(Pages 51-53)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Pancake Day is the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popular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name for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Shrove Tuesday, the day before Lent starts.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Pancakes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traditional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dish for Shrove Tuesday,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eaten with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lemon juice and sugar.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675" y="3252198"/>
            <a:ext cx="5749635" cy="325673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386945" y="4200605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</a:rPr>
              <a:t>The name Shrove </a:t>
            </a:r>
            <a:r>
              <a:rPr lang="en-US" dirty="0">
                <a:latin typeface="Arial" panose="020B0604020202020204" pitchFamily="34" charset="0"/>
              </a:rPr>
              <a:t>Tuesday comes from the verb 'to</a:t>
            </a:r>
          </a:p>
          <a:p>
            <a:r>
              <a:rPr lang="en-US" dirty="0">
                <a:latin typeface="Arial" panose="020B0604020202020204" pitchFamily="34" charset="0"/>
              </a:rPr>
              <a:t>shrive', which means 'to make a</a:t>
            </a:r>
          </a:p>
          <a:p>
            <a:r>
              <a:rPr lang="en-US" dirty="0">
                <a:latin typeface="Arial" panose="020B0604020202020204" pitchFamily="34" charset="0"/>
              </a:rPr>
              <a:t>confession', as this was the day for people</a:t>
            </a:r>
          </a:p>
          <a:p>
            <a:r>
              <a:rPr lang="en-US" dirty="0">
                <a:latin typeface="Arial" panose="020B0604020202020204" pitchFamily="34" charset="0"/>
              </a:rPr>
              <a:t>to confess their sins before Lent started.</a:t>
            </a:r>
          </a:p>
          <a:p>
            <a:r>
              <a:rPr lang="en-US" dirty="0">
                <a:latin typeface="Arial" panose="020B0604020202020204" pitchFamily="34" charset="0"/>
              </a:rPr>
              <a:t>Although </a:t>
            </a:r>
            <a:r>
              <a:rPr lang="en-US" sz="1600" dirty="0">
                <a:latin typeface="Arial" panose="020B0604020202020204" pitchFamily="34" charset="0"/>
              </a:rPr>
              <a:t>it is </a:t>
            </a:r>
            <a:r>
              <a:rPr lang="en-US" dirty="0">
                <a:latin typeface="Arial" panose="020B0604020202020204" pitchFamily="34" charset="0"/>
              </a:rPr>
              <a:t>unusual for Christians to</a:t>
            </a:r>
          </a:p>
          <a:p>
            <a:r>
              <a:rPr lang="en-US" dirty="0">
                <a:latin typeface="Arial" panose="020B0604020202020204" pitchFamily="34" charset="0"/>
              </a:rPr>
              <a:t>fast during Lent these days, many people</a:t>
            </a:r>
          </a:p>
          <a:p>
            <a:r>
              <a:rPr lang="en-US" dirty="0">
                <a:latin typeface="Arial" panose="020B0604020202020204" pitchFamily="34" charset="0"/>
              </a:rPr>
              <a:t>give up something they enjoy during this</a:t>
            </a:r>
          </a:p>
          <a:p>
            <a:r>
              <a:rPr lang="en-US" dirty="0">
                <a:latin typeface="Arial" panose="020B0604020202020204" pitchFamily="34" charset="0"/>
              </a:rPr>
              <a:t>period, often sweets, chocolate or alcohol.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664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May day.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9095" y="2146449"/>
            <a:ext cx="5679141" cy="461234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7224" y="1130787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</a:rPr>
              <a:t>The </a:t>
            </a:r>
            <a:r>
              <a:rPr lang="en-US" dirty="0">
                <a:latin typeface="Arial" panose="020B0604020202020204" pitchFamily="34" charset="0"/>
              </a:rPr>
              <a:t>first day of May </a:t>
            </a:r>
            <a:r>
              <a:rPr lang="en-US" sz="1600" dirty="0">
                <a:latin typeface="Arial" panose="020B0604020202020204" pitchFamily="34" charset="0"/>
              </a:rPr>
              <a:t>is </a:t>
            </a:r>
            <a:r>
              <a:rPr lang="en-US" dirty="0">
                <a:latin typeface="Arial" panose="020B0604020202020204" pitchFamily="34" charset="0"/>
              </a:rPr>
              <a:t>traditionally </a:t>
            </a:r>
            <a:r>
              <a:rPr lang="en-US" dirty="0" smtClean="0">
                <a:latin typeface="Arial" panose="020B0604020202020204" pitchFamily="34" charset="0"/>
              </a:rPr>
              <a:t>the festival </a:t>
            </a:r>
            <a:r>
              <a:rPr lang="en-US" dirty="0">
                <a:latin typeface="Arial" panose="020B0604020202020204" pitchFamily="34" charset="0"/>
              </a:rPr>
              <a:t>of the coming of spring. It </a:t>
            </a:r>
            <a:r>
              <a:rPr lang="en-US" dirty="0" smtClean="0">
                <a:latin typeface="Arial" panose="020B0604020202020204" pitchFamily="34" charset="0"/>
              </a:rPr>
              <a:t>is usually </a:t>
            </a:r>
            <a:r>
              <a:rPr lang="en-US" dirty="0">
                <a:latin typeface="Arial" panose="020B0604020202020204" pitchFamily="34" charset="0"/>
              </a:rPr>
              <a:t>celebrated with Maypole </a:t>
            </a:r>
            <a:r>
              <a:rPr lang="en-US" dirty="0" smtClean="0">
                <a:latin typeface="Arial" panose="020B0604020202020204" pitchFamily="34" charset="0"/>
              </a:rPr>
              <a:t>dancing and </a:t>
            </a:r>
            <a:r>
              <a:rPr lang="en-US" dirty="0">
                <a:latin typeface="Arial" panose="020B0604020202020204" pitchFamily="34" charset="0"/>
              </a:rPr>
              <a:t>Morris dancing. </a:t>
            </a:r>
            <a:r>
              <a:rPr lang="en-US" dirty="0" smtClean="0">
                <a:latin typeface="Arial" panose="020B0604020202020204" pitchFamily="34" charset="0"/>
              </a:rPr>
              <a:t>In some </a:t>
            </a:r>
            <a:r>
              <a:rPr lang="en-US" dirty="0">
                <a:latin typeface="Arial" panose="020B0604020202020204" pitchFamily="34" charset="0"/>
              </a:rPr>
              <a:t>towns a May Queen </a:t>
            </a:r>
            <a:r>
              <a:rPr lang="en-US" sz="1600" dirty="0">
                <a:latin typeface="Arial" panose="020B0604020202020204" pitchFamily="34" charset="0"/>
              </a:rPr>
              <a:t>is </a:t>
            </a:r>
            <a:r>
              <a:rPr lang="en-US" dirty="0">
                <a:latin typeface="Arial" panose="020B0604020202020204" pitchFamily="34" charset="0"/>
              </a:rPr>
              <a:t>elected. </a:t>
            </a:r>
            <a:r>
              <a:rPr lang="en-US" dirty="0" smtClean="0">
                <a:latin typeface="Arial" panose="020B0604020202020204" pitchFamily="34" charset="0"/>
              </a:rPr>
              <a:t>The May </a:t>
            </a:r>
            <a:r>
              <a:rPr lang="en-US" dirty="0">
                <a:latin typeface="Arial" panose="020B0604020202020204" pitchFamily="34" charset="0"/>
              </a:rPr>
              <a:t>Queen </a:t>
            </a:r>
            <a:r>
              <a:rPr lang="en-US" sz="1600" dirty="0">
                <a:latin typeface="Arial" panose="020B0604020202020204" pitchFamily="34" charset="0"/>
              </a:rPr>
              <a:t>is </a:t>
            </a:r>
            <a:r>
              <a:rPr lang="en-US" dirty="0">
                <a:latin typeface="Arial" panose="020B0604020202020204" pitchFamily="34" charset="0"/>
              </a:rPr>
              <a:t>a beautiful girl who </a:t>
            </a:r>
            <a:r>
              <a:rPr lang="en-US" dirty="0" smtClean="0">
                <a:latin typeface="Arial" panose="020B0604020202020204" pitchFamily="34" charset="0"/>
              </a:rPr>
              <a:t>is crowned </a:t>
            </a:r>
            <a:r>
              <a:rPr lang="en-US" dirty="0">
                <a:latin typeface="Arial" panose="020B0604020202020204" pitchFamily="34" charset="0"/>
              </a:rPr>
              <a:t>with a garland of flowers and</a:t>
            </a:r>
          </a:p>
          <a:p>
            <a:r>
              <a:rPr lang="en-US" dirty="0">
                <a:latin typeface="Arial" panose="020B0604020202020204" pitchFamily="34" charset="0"/>
              </a:rPr>
              <a:t>then goes on a procession around the</a:t>
            </a:r>
          </a:p>
          <a:p>
            <a:r>
              <a:rPr lang="en-US" dirty="0">
                <a:latin typeface="Arial" panose="020B0604020202020204" pitchFamily="34" charset="0"/>
              </a:rPr>
              <a:t>town. </a:t>
            </a:r>
          </a:p>
        </p:txBody>
      </p:sp>
    </p:spTree>
    <p:extLst>
      <p:ext uri="{BB962C8B-B14F-4D97-AF65-F5344CB8AC3E}">
        <p14:creationId xmlns:p14="http://schemas.microsoft.com/office/powerpoint/2010/main" val="231997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413</TotalTime>
  <Words>324</Words>
  <Application>Microsoft Office PowerPoint</Application>
  <PresentationFormat>Широкоэкранный</PresentationFormat>
  <Paragraphs>37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Ион</vt:lpstr>
      <vt:lpstr>Festivals and special days in Britain</vt:lpstr>
      <vt:lpstr>Bonfire Night ( Nоvember 5th )</vt:lpstr>
      <vt:lpstr>Burns night ( January 25th ).  </vt:lpstr>
      <vt:lpstr>Презентация PowerPoint</vt:lpstr>
      <vt:lpstr>Valentine’s Day (February 14 th).</vt:lpstr>
      <vt:lpstr>Pancake Day.</vt:lpstr>
      <vt:lpstr>May day.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Festivals and special days in Britain</dc:title>
  <dc:creator>Мария</dc:creator>
  <cp:lastModifiedBy>Мария</cp:lastModifiedBy>
  <cp:revision>38</cp:revision>
  <dcterms:created xsi:type="dcterms:W3CDTF">2020-02-09T12:52:58Z</dcterms:created>
  <dcterms:modified xsi:type="dcterms:W3CDTF">2020-08-04T13:04:24Z</dcterms:modified>
</cp:coreProperties>
</file>