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2" r:id="rId3"/>
    <p:sldId id="258" r:id="rId4"/>
    <p:sldId id="259" r:id="rId5"/>
    <p:sldId id="260" r:id="rId6"/>
    <p:sldId id="261" r:id="rId7"/>
    <p:sldId id="263" r:id="rId8"/>
    <p:sldId id="265" r:id="rId9"/>
    <p:sldId id="273" r:id="rId10"/>
    <p:sldId id="275" r:id="rId11"/>
    <p:sldId id="276" r:id="rId12"/>
    <p:sldId id="277" r:id="rId13"/>
    <p:sldId id="278" r:id="rId14"/>
    <p:sldId id="279" r:id="rId15"/>
    <p:sldId id="274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F2ED-F3F5-4FEC-88EC-1818AF68A32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A0B3-0E38-4E85-8BB6-AA222AAF2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F2ED-F3F5-4FEC-88EC-1818AF68A32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A0B3-0E38-4E85-8BB6-AA222AAF2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F2ED-F3F5-4FEC-88EC-1818AF68A32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A0B3-0E38-4E85-8BB6-AA222AAF2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F2ED-F3F5-4FEC-88EC-1818AF68A32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A0B3-0E38-4E85-8BB6-AA222AAF2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F2ED-F3F5-4FEC-88EC-1818AF68A32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A0B3-0E38-4E85-8BB6-AA222AAF2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F2ED-F3F5-4FEC-88EC-1818AF68A32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A0B3-0E38-4E85-8BB6-AA222AAF2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F2ED-F3F5-4FEC-88EC-1818AF68A32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A0B3-0E38-4E85-8BB6-AA222AAF2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F2ED-F3F5-4FEC-88EC-1818AF68A32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A0B3-0E38-4E85-8BB6-AA222AAF2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F2ED-F3F5-4FEC-88EC-1818AF68A32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A0B3-0E38-4E85-8BB6-AA222AAF2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F2ED-F3F5-4FEC-88EC-1818AF68A32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A0B3-0E38-4E85-8BB6-AA222AAF2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F2ED-F3F5-4FEC-88EC-1818AF68A32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A0B3-0E38-4E85-8BB6-AA222AAF2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3F2ED-F3F5-4FEC-88EC-1818AF68A32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FA0B3-0E38-4E85-8BB6-AA222AAF2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3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12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kubnews.ru/obshchestvo/2017/01/31/kak-osvobozhdali-kubani-fotoletopis-tuapsinskogo-rayona/" TargetMode="External"/><Relationship Id="rId3" Type="http://schemas.openxmlformats.org/officeDocument/2006/relationships/hyperlink" Target="https://admtuapse.ru/city/tuapse-gorod-voinskoy-slavy/" TargetMode="External"/><Relationship Id="rId7" Type="http://schemas.openxmlformats.org/officeDocument/2006/relationships/hyperlink" Target="http://kidsclever.ru/content/stihi-pro-tuaps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cherno-morie.ru/forum/thread254.html" TargetMode="External"/><Relationship Id="rId5" Type="http://schemas.openxmlformats.org/officeDocument/2006/relationships/hyperlink" Target="https://topwar.ru/132331-gorod-ne-pokorivshiysya-vragam-oborona-tuapse.html" TargetMode="External"/><Relationship Id="rId4" Type="http://schemas.openxmlformats.org/officeDocument/2006/relationships/hyperlink" Target="https://function.mil.ru/rss_feeds/article.htm?id=11133510@cmsArticl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up/datai/145612/0012-018-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691680" y="116632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№ 33 «ЖУРАВЛИК» г. Т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УАПСЕ МУНИЦИПАЛЬНОГО ОБРАЗОВАНИЯ ТУАПСИНСКИЙ РАЙОН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340768"/>
            <a:ext cx="770485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ПРОЕКТ ПО ТЕМЕ: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Лэпбук  «Туапсе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город воинской славы».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ryasnenko.ru/wp-content/uploads/2017/07/jemblema-goroda-tuaps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276872"/>
            <a:ext cx="6365082" cy="3147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7308304" y="4653136"/>
            <a:ext cx="18356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Автор проекта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Москвина С.И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07904" y="5877272"/>
            <a:ext cx="10081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2020 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up/datai/145612/0012-018-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7" name="Picture 1" descr="D:\ВСЁ, ВСЁ, ВСЁ\вов\Новая папка\IMG_20200401_201439.jpg"/>
          <p:cNvPicPr>
            <a:picLocks noChangeAspect="1" noChangeArrowheads="1"/>
          </p:cNvPicPr>
          <p:nvPr/>
        </p:nvPicPr>
        <p:blipFill>
          <a:blip r:embed="rId3" cstate="print"/>
          <a:srcRect l="6128" t="2724" r="6543"/>
          <a:stretch>
            <a:fillRect/>
          </a:stretch>
        </p:blipFill>
        <p:spPr bwMode="auto">
          <a:xfrm>
            <a:off x="4499992" y="548680"/>
            <a:ext cx="4104456" cy="2571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698" name="Picture 2" descr="D:\ВСЁ, ВСЁ, ВСЁ\вов\Новая папка\IMG_20200401_201631.jpg"/>
          <p:cNvPicPr>
            <a:picLocks noChangeAspect="1" noChangeArrowheads="1"/>
          </p:cNvPicPr>
          <p:nvPr/>
        </p:nvPicPr>
        <p:blipFill>
          <a:blip r:embed="rId4" cstate="print"/>
          <a:srcRect l="5032" t="2236"/>
          <a:stretch>
            <a:fillRect/>
          </a:stretch>
        </p:blipFill>
        <p:spPr bwMode="auto">
          <a:xfrm>
            <a:off x="467544" y="3284984"/>
            <a:ext cx="4248472" cy="2593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11560" y="1100644"/>
            <a:ext cx="381642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Рассказы о Туапсинской оборонительной операции:</a:t>
            </a:r>
            <a:r>
              <a:rPr kumimoji="0" lang="ru-RU" i="0" u="none" strike="noStrike" cap="none" normalizeH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«Город, не покорившийся врагам».</a:t>
            </a:r>
            <a:endParaRPr kumimoji="0" lang="ru-RU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932040" y="4226605"/>
            <a:ext cx="327585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Исторические фотографии об обороне Туапсе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 описанием на оборотной стороне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up/datai/145612/0012-018-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3" name="Picture 1" descr="D:\ВСЁ, ВСЁ, ВСЁ\вов\Новая папка\IMG_20200401_201720.jpg"/>
          <p:cNvPicPr>
            <a:picLocks noChangeAspect="1" noChangeArrowheads="1"/>
          </p:cNvPicPr>
          <p:nvPr/>
        </p:nvPicPr>
        <p:blipFill>
          <a:blip r:embed="rId3" cstate="print"/>
          <a:srcRect l="8263" t="2401" r="5113"/>
          <a:stretch>
            <a:fillRect/>
          </a:stretch>
        </p:blipFill>
        <p:spPr bwMode="auto">
          <a:xfrm>
            <a:off x="4139952" y="332656"/>
            <a:ext cx="4447320" cy="28185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4" name="Picture 2" descr="D:\ВСЁ, ВСЁ, ВСЁ\вов\Новая папка\IMG_20200401_201812.jpg"/>
          <p:cNvPicPr>
            <a:picLocks noChangeAspect="1" noChangeArrowheads="1"/>
          </p:cNvPicPr>
          <p:nvPr/>
        </p:nvPicPr>
        <p:blipFill>
          <a:blip r:embed="rId4" cstate="print"/>
          <a:srcRect l="6688" t="1001" r="9838" b="4122"/>
          <a:stretch>
            <a:fillRect/>
          </a:stretch>
        </p:blipFill>
        <p:spPr bwMode="auto">
          <a:xfrm>
            <a:off x="539552" y="3212976"/>
            <a:ext cx="4392488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83568" y="1700808"/>
            <a:ext cx="32758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Медали и ордена Великой Отечественной войны</a:t>
            </a:r>
            <a:endParaRPr kumimoji="0" lang="ru-RU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148064" y="4365104"/>
            <a:ext cx="32758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 краткой информацией на оборотной стороне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900igr.net/up/datai/145612/0012-018-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2" descr="D:\ВСЁ, ВСЁ, ВСЁ\вов\Новая папка\IMG_20200401_201943.jpg"/>
          <p:cNvPicPr>
            <a:picLocks noChangeAspect="1" noChangeArrowheads="1"/>
          </p:cNvPicPr>
          <p:nvPr/>
        </p:nvPicPr>
        <p:blipFill>
          <a:blip r:embed="rId3" cstate="print"/>
          <a:srcRect l="-400" t="22701" r="3334" b="19550"/>
          <a:stretch>
            <a:fillRect/>
          </a:stretch>
        </p:blipFill>
        <p:spPr bwMode="auto">
          <a:xfrm>
            <a:off x="4427984" y="2996952"/>
            <a:ext cx="2304256" cy="2437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771" name="Picture 3" descr="D:\ВСЁ, ВСЁ, ВСЁ\вов\Новая папка\IMG_20200403_165221.jpg"/>
          <p:cNvPicPr>
            <a:picLocks noChangeAspect="1" noChangeArrowheads="1"/>
          </p:cNvPicPr>
          <p:nvPr/>
        </p:nvPicPr>
        <p:blipFill>
          <a:blip r:embed="rId4" cstate="print"/>
          <a:srcRect l="8265" t="918" r="10733"/>
          <a:stretch>
            <a:fillRect/>
          </a:stretch>
        </p:blipFill>
        <p:spPr bwMode="auto">
          <a:xfrm>
            <a:off x="2411760" y="332656"/>
            <a:ext cx="3528392" cy="24277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772" name="Picture 4" descr="D:\ВСЁ, ВСЁ, ВСЁ\вов\Новая папка\IMG_20200403_165323.jpg"/>
          <p:cNvPicPr>
            <a:picLocks noChangeAspect="1" noChangeArrowheads="1"/>
          </p:cNvPicPr>
          <p:nvPr/>
        </p:nvPicPr>
        <p:blipFill>
          <a:blip r:embed="rId5" cstate="print"/>
          <a:srcRect l="6212" t="-2209" r="13036"/>
          <a:stretch>
            <a:fillRect/>
          </a:stretch>
        </p:blipFill>
        <p:spPr bwMode="auto">
          <a:xfrm>
            <a:off x="539552" y="2780928"/>
            <a:ext cx="3168352" cy="22557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39552" y="5024209"/>
            <a:ext cx="388843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Оружие времён ВОВ представлены карточки в виде фотографий с изображением оружия, которым пользовались советские солдаты.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804248" y="2924943"/>
            <a:ext cx="216024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Герои, принимавшие участие в боях за Туапсе, в честь которых названы улицы в городе,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описанием на оборотной стороне их подвигов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up/datai/145612/0012-018-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 descr="D:\ВСЁ, ВСЁ, ВСЁ\вов\Новая папка\IMG_20200403_165501.jpg"/>
          <p:cNvPicPr>
            <a:picLocks noChangeAspect="1" noChangeArrowheads="1"/>
          </p:cNvPicPr>
          <p:nvPr/>
        </p:nvPicPr>
        <p:blipFill>
          <a:blip r:embed="rId3" cstate="print"/>
          <a:srcRect l="16328" t="2419" r="10195"/>
          <a:stretch>
            <a:fillRect/>
          </a:stretch>
        </p:blipFill>
        <p:spPr bwMode="auto">
          <a:xfrm>
            <a:off x="3707904" y="2924944"/>
            <a:ext cx="3240360" cy="2420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795" name="Picture 3" descr="D:\ВСЁ, ВСЁ, ВСЁ\вов\Новая папка\IMG_20200403_165601.jpg"/>
          <p:cNvPicPr>
            <a:picLocks noChangeAspect="1" noChangeArrowheads="1"/>
          </p:cNvPicPr>
          <p:nvPr/>
        </p:nvPicPr>
        <p:blipFill>
          <a:blip r:embed="rId4" cstate="print"/>
          <a:srcRect l="10085" r="7552"/>
          <a:stretch>
            <a:fillRect/>
          </a:stretch>
        </p:blipFill>
        <p:spPr bwMode="auto">
          <a:xfrm>
            <a:off x="4067944" y="404664"/>
            <a:ext cx="3528392" cy="24097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796" name="Picture 4" descr="D:\ВСЁ, ВСЁ, ВСЁ\вов\Новая папка\IMG_20200403_165644.jpg"/>
          <p:cNvPicPr>
            <a:picLocks noChangeAspect="1" noChangeArrowheads="1"/>
          </p:cNvPicPr>
          <p:nvPr/>
        </p:nvPicPr>
        <p:blipFill>
          <a:blip r:embed="rId5" cstate="print"/>
          <a:srcRect l="15320" t="567" r="20846"/>
          <a:stretch>
            <a:fillRect/>
          </a:stretch>
        </p:blipFill>
        <p:spPr bwMode="auto">
          <a:xfrm>
            <a:off x="323528" y="1628800"/>
            <a:ext cx="3024336" cy="26499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51520" y="4298613"/>
            <a:ext cx="327585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Символы ВОВ, опознавательные знаки, представлены карточки в виде фотографий с загадками и стихами на оборотной стороне.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7092280" y="3146485"/>
            <a:ext cx="19077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Представлены карточки со стихотворениями о городе Туапсе, стихотворениями о военных действиях под Туапсе.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up/datai/145612/0012-018-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 descr="D:\ВСЁ, ВСЁ, ВСЁ\вов\Новая папка\IMG_20200403_165755.jpg"/>
          <p:cNvPicPr>
            <a:picLocks noChangeAspect="1" noChangeArrowheads="1"/>
          </p:cNvPicPr>
          <p:nvPr/>
        </p:nvPicPr>
        <p:blipFill>
          <a:blip r:embed="rId3" cstate="print"/>
          <a:srcRect l="10763" r="8514"/>
          <a:stretch>
            <a:fillRect/>
          </a:stretch>
        </p:blipFill>
        <p:spPr bwMode="auto">
          <a:xfrm>
            <a:off x="3707904" y="260648"/>
            <a:ext cx="4320480" cy="3010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820" name="Picture 4" descr="D:\ВСЁ, ВСЁ, ВСЁ\вов\Новая папка\IMG_20200401_202312.jpg"/>
          <p:cNvPicPr>
            <a:picLocks noChangeAspect="1" noChangeArrowheads="1"/>
          </p:cNvPicPr>
          <p:nvPr/>
        </p:nvPicPr>
        <p:blipFill>
          <a:blip r:embed="rId4" cstate="print"/>
          <a:srcRect l="3142" r="8894"/>
          <a:stretch>
            <a:fillRect/>
          </a:stretch>
        </p:blipFill>
        <p:spPr bwMode="auto">
          <a:xfrm>
            <a:off x="395536" y="3356992"/>
            <a:ext cx="4246956" cy="2715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932040" y="3578535"/>
            <a:ext cx="190770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Представлены карточки в виде фотографий мемориалов и памятников в городе Туапсе.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up/datai/145612/0012-018-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016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27584" y="404664"/>
            <a:ext cx="4608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этап – Завершающий: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Результат проекта: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7" name="Рисунок 1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3645024"/>
            <a:ext cx="2088232" cy="15219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26" name="Рисунок 2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3" y="4643879"/>
            <a:ext cx="2016223" cy="14689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24" name="Рисунок 4" descr="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7296150"/>
            <a:ext cx="2762250" cy="1943100"/>
          </a:xfrm>
          <a:prstGeom prst="rect">
            <a:avLst/>
          </a:prstGeom>
          <a:noFill/>
        </p:spPr>
      </p:pic>
      <p:pic>
        <p:nvPicPr>
          <p:cNvPr id="30723" name="Рисунок 5" descr="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9239250"/>
            <a:ext cx="2667000" cy="1943100"/>
          </a:xfrm>
          <a:prstGeom prst="rect">
            <a:avLst/>
          </a:prstGeom>
          <a:noFill/>
        </p:spPr>
      </p:pic>
      <p:pic>
        <p:nvPicPr>
          <p:cNvPr id="30722" name="Рисунок 6" descr="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1182350"/>
            <a:ext cx="2676525" cy="1943100"/>
          </a:xfrm>
          <a:prstGeom prst="rect">
            <a:avLst/>
          </a:prstGeom>
          <a:noFill/>
        </p:spPr>
      </p:pic>
      <p:pic>
        <p:nvPicPr>
          <p:cNvPr id="30721" name="Рисунок 7" descr="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3125450"/>
            <a:ext cx="2714625" cy="1933575"/>
          </a:xfrm>
          <a:prstGeom prst="rect">
            <a:avLst/>
          </a:prstGeom>
          <a:noFill/>
        </p:spPr>
      </p:pic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0" y="250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0" y="4448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0" y="7296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0" y="9239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0" y="11182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0" y="1312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7" name="Рисунок 5" descr="5"/>
          <p:cNvPicPr>
            <a:picLocks noChangeAspect="1" noChangeArrowheads="1"/>
          </p:cNvPicPr>
          <p:nvPr/>
        </p:nvPicPr>
        <p:blipFill>
          <a:blip r:embed="rId9" cstate="print"/>
          <a:srcRect l="6851" t="9403" r="4092" b="5973"/>
          <a:stretch>
            <a:fillRect/>
          </a:stretch>
        </p:blipFill>
        <p:spPr bwMode="auto">
          <a:xfrm>
            <a:off x="2339752" y="3068960"/>
            <a:ext cx="2008224" cy="13903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36" name="Рисунок 6" descr="6"/>
          <p:cNvPicPr>
            <a:picLocks noChangeAspect="1" noChangeArrowheads="1"/>
          </p:cNvPicPr>
          <p:nvPr/>
        </p:nvPicPr>
        <p:blipFill>
          <a:blip r:embed="rId10" cstate="print"/>
          <a:srcRect t="4698"/>
          <a:stretch>
            <a:fillRect/>
          </a:stretch>
        </p:blipFill>
        <p:spPr bwMode="auto">
          <a:xfrm>
            <a:off x="2339752" y="4653136"/>
            <a:ext cx="2111296" cy="14607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35" name="Рисунок 7" descr="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44008" y="3789040"/>
            <a:ext cx="1987136" cy="14153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39" name="Rectangle 19"/>
          <p:cNvSpPr>
            <a:spLocks noChangeArrowheads="1"/>
          </p:cNvSpPr>
          <p:nvPr/>
        </p:nvSpPr>
        <p:spPr bwMode="auto">
          <a:xfrm>
            <a:off x="0" y="2400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0" name="Rectangle 20"/>
          <p:cNvSpPr>
            <a:spLocks noChangeArrowheads="1"/>
          </p:cNvSpPr>
          <p:nvPr/>
        </p:nvSpPr>
        <p:spPr bwMode="auto">
          <a:xfrm>
            <a:off x="0" y="434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Рисунок 23" descr="D:\ВСЁ, ВСЁ, ВСЁ\вов\4.jp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512" y="2996952"/>
            <a:ext cx="1944216" cy="14756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D:\ВСЁ, ВСЁ, ВСЁ\вов\фото\IMG_20200403_230225.jpg"/>
          <p:cNvPicPr>
            <a:picLocks noChangeAspect="1" noChangeArrowheads="1"/>
          </p:cNvPicPr>
          <p:nvPr/>
        </p:nvPicPr>
        <p:blipFill>
          <a:blip r:embed="rId13" cstate="print"/>
          <a:srcRect l="4317" t="2558" r="7904"/>
          <a:stretch>
            <a:fillRect/>
          </a:stretch>
        </p:blipFill>
        <p:spPr bwMode="auto">
          <a:xfrm>
            <a:off x="4499992" y="548680"/>
            <a:ext cx="4104456" cy="25629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Прямоугольник 25"/>
          <p:cNvSpPr/>
          <p:nvPr/>
        </p:nvSpPr>
        <p:spPr>
          <a:xfrm>
            <a:off x="4644008" y="5229200"/>
            <a:ext cx="4104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Выставка детских рисунков по художественным произведениям</a:t>
            </a:r>
            <a:r>
              <a:rPr lang="ru-RU" i="1" dirty="0"/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043608" y="1700808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Лэпбук «Туапсе - город воинской славы».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up/datai/145612/0012-018-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683568" y="512676"/>
            <a:ext cx="8064896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Используемая литература: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   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Примерная основная общеобразовательная программа дошкольного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образования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«От рождения до школы»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Под редакцией Н. Е. Вераксы,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 С. Комаровой, М. А. Васильевой. Издание 2 – е, исправленное и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дополненное. Москва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«Москва – Синтез»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2011.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    Алешина Н. В. Патриотическое воспитание дошкольников. М., 2005г.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    Детям о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Великой Победе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Беседы о Второй мировой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войне / А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П. Казаков, Т. А. Шорыгина, М, 2009г.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    Кондрыкинская Л. А. С чего начинается Родина? М, 2004 г.</a:t>
            </a:r>
            <a:endParaRPr kumimoji="0" lang="ru-RU" sz="1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Гружинская М., Е. Сидоренко, М. Корнилова, В. Стержнева.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«День</a:t>
            </a:r>
            <a:r>
              <a:rPr kumimoji="0" lang="ru-RU" sz="1400" i="1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Победы</a:t>
            </a:r>
            <a:r>
              <a:rPr kumimoji="0" lang="ru-RU" sz="14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//Ребенок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детском саду, №2, 2008г.</a:t>
            </a: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«Мой Туапсе». Сборник стихов.</a:t>
            </a: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Э. Пятигорский  «Туапсинская оборонительная операция», Туапсе 1993г.</a:t>
            </a: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Туапсе – город воинской славы. «Рубежи мужества. Города боевой славы.»</a:t>
            </a: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«Этот маленький город». Ю. </a:t>
            </a:r>
            <a:r>
              <a:rPr kumimoji="0" lang="ru-RU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Авдиенко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611560" y="3680157"/>
            <a:ext cx="81724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Интернет-ресурсы:</a:t>
            </a:r>
          </a:p>
          <a:p>
            <a:pPr marL="0" marR="0" lvl="0" indent="2270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https://admtuapse.ru/city/tuapse-gorod-voinskoy-slavy/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https://function.mil.ru/rss_feeds/article.htm?id=11133510%40cmsArticle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https://topwar.ru/132331-gorod-ne-pokorivshiysya-vragam-oborona-tuapse.html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https://www.cherno-morie.ru/forum/thread254.html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http://kidsclever.ru/content/stihi-pro-tuapse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8"/>
              </a:rPr>
              <a:t>https://kubnews.ru/obshchestvo/2017/01/31/kak-osvobozhdali-kubani-fotoletopis-tuapsinskogo-rayona/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up/datai/145612/0012-018-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331640" y="1582341"/>
            <a:ext cx="66247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Тип проекта: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информационно-познавательный, творческий.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Вид проекта: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внешний, групповой.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 количеству участников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коллективный.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воспитатель, дети 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старшего дошкольного возраста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родители.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Продолжительность проекта: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краткосрочный.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Продукт проекта: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лэпбук «Туапсе - город воинской славы».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up/datai/145612/0012-018-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1207786"/>
            <a:ext cx="345638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Туапсе.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Стойкостью прославился былинной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Город, о котором знают все.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Небо пламенело над руинами-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День и ночь сражался Туапсе.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когда сквозь огненное зарево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Рвался враг к прибрежной полосе,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Грудью восемнадцатая армия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Заслонила город Туапсе.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теперь земля в цвету каштановом,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Солнце отражается в росе,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Словно ты на свет родился заново,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Победивший город Туапсе!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Зеленеть твоим садам и улицам,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стареть живой твоей красе!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Никогда твой подвиг не забудется,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Легендарный город Туапсе!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Максим Геттуев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Рисунок 3" descr="https://ic.pics.livejournal.com/svenika/13645305/265904/265904_original.png"/>
          <p:cNvPicPr/>
          <p:nvPr/>
        </p:nvPicPr>
        <p:blipFill>
          <a:blip r:embed="rId3" cstate="print"/>
          <a:srcRect l="18155" t="9774" r="5358" b="8691"/>
          <a:stretch>
            <a:fillRect/>
          </a:stretch>
        </p:blipFill>
        <p:spPr bwMode="auto">
          <a:xfrm>
            <a:off x="4499992" y="620688"/>
            <a:ext cx="3402965" cy="48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up/datai/145612/0012-018-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67544" y="1556792"/>
            <a:ext cx="806489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  Как известно,  2020 год  в Российской Федерации был объявлен годом Памяти и Славы в честь 75-летия Победы в Великой Отечественной войне.  И  это событие в жизни нашей страны стало основанием организации целенаправленной работы по ознакомлению старших дошкольников с событиями Великой Отечественной войны средствами художественной литературы. 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  Написано много книг о Великой Отечественной войне, в том числе книг, которые рассказывают о военном подвиге детей. Такая литература является надежной опорой в работе по формированию основ патриотизма.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  Дети в дошкольном возрасте плохо знают историю   нашей страны, у них не сформированы такие понятия, как ветераны, оборона, захватчики, , фашистская  Германия. И  поэтому  о войне надо читать и  рассказывать детям, начиная с дошкольного возраста.  </a:t>
            </a: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987824" y="744379"/>
            <a:ext cx="23042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Актуальность:</a:t>
            </a:r>
            <a:endParaRPr kumimoji="0" lang="ru-RU" sz="20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up/datai/145612/0012-018-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987824" y="404664"/>
            <a:ext cx="23042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1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467544" y="980728"/>
            <a:ext cx="7956376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5 мая 2008 года Указом Президента РФ городу Туапсе присвоено почетное звание Российской Федерации «Город воинской славы».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В ходе бесед с детьми, обратила внимание на то, что старшие дошкольники не имеют достаточных знаний об освобождении родного города от немецко-фашистских захватчиков, об участии старших членов семьи в Великой Отечественной войне, что дети не знают названия улиц нашего города, памятные места. Возникли вопросы: Как научить детей </a:t>
            </a:r>
            <a:r>
              <a:rPr kumimoji="0" lang="ru-RU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помнить защитников Родины</a:t>
            </a: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отстоявших родную землю, гордится мужеством, героизмом, стойкостью советских солдат и офицеров, самоотверженностью тружеников тыла – женщин, стариков и детей? Где взять эти знания, </a:t>
            </a:r>
            <a:r>
              <a:rPr kumimoji="0" lang="ru-RU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передать детям</a:t>
            </a: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Читая       произведения писателей     о  жизни и подвигах наших дедушек бабушек  во время  ВОВ, мы воспитываем  у  детей любовь  к  Родине.  Ведь  с каждым годом на планете ветеранов становится меньше.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если дети   будут знать, что такое война, то будут милосердны,  добры  и тогда войн будет меньше.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Мною было решено разработать проект на тему - лэпбук «Туапсе - Город Воинской Славы», который окажет помощь учащимся в изучении этой темы, заинтересует их.</a:t>
            </a:r>
            <a:endParaRPr lang="ru-RU" dirty="0"/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up/datai/145612/0012-018-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987824" y="744379"/>
            <a:ext cx="23042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Новизна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1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628800"/>
            <a:ext cx="78488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Почему мы выбрали форму - лэпбук?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Лэпбук – новая форма организации образовательной деятельности для развития познавательной активности детей и развития самостоятельности.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1. Он помогает ребенку по своему желанию организовать информацию по изучаемой теме и лучше понять и запомнить материал.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2. Это отличный способ для повторения пройденного.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3. Дети учатся самостоятельно собирать и организовывать информацию.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4. Лэпбук хорошо подходит для занятий в группах, где одновременно будут заняты несколько детей, в индивидуальной работе с детьми или детьми в самостоятельной и игровой деятельности.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5. И создание лэпбука - это просто интересно!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up/datai/145612/0012-018-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851920" y="260648"/>
            <a:ext cx="23042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1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611560" y="540986"/>
            <a:ext cx="828092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1. Формировать у детей старшего дошкольного возраста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патриотизм, чувство гордости за подвиг нашего народа в Великой Отечественной войне через произведения советских писателей о войне. </a:t>
            </a:r>
            <a:endParaRPr kumimoji="0" 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Вызвать интерес к военной истории </a:t>
            </a: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освобождения родного города от немецко-фашистских захватчиков, к истории нашей </a:t>
            </a:r>
            <a:r>
              <a:rPr kumimoji="0" lang="ru-RU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Родины, армии, народа.</a:t>
            </a:r>
            <a:r>
              <a:rPr lang="ru-RU" sz="1500" i="1" dirty="0"/>
              <a:t> </a:t>
            </a:r>
            <a:endParaRPr kumimoji="0" lang="ru-RU" sz="15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Воспитание чувства гордости за победу наших героев - защитников Родины на основе ярких впечатлений, конкретных исторических фактов, уважение к ветеранам,</a:t>
            </a:r>
            <a:r>
              <a:rPr kumimoji="0" lang="ru-RU" sz="15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любовь к Родине.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4.   Побудить интерес к художественной литературе.</a:t>
            </a:r>
            <a:endParaRPr kumimoji="0" 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Формировать </a:t>
            </a:r>
            <a:r>
              <a:rPr kumimoji="0" lang="ru-RU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интерес к коллективной, познавательно-исследовательской деятельности.</a:t>
            </a:r>
            <a:endParaRPr kumimoji="0" 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491880" y="2708920"/>
            <a:ext cx="23042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1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23528" y="2996952"/>
            <a:ext cx="8568952" cy="309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1. Сформировать у старших дошкольников основы представлений о событиях Великой Отечественной войны на базе детских произведений.</a:t>
            </a:r>
          </a:p>
          <a:p>
            <a:pPr algn="just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2. Вызвать у детей интерес к истории родного города; Раскрыть значение города Туапсе как Города Воинской Славы; Расширить знания о том, как защищали воины и жители наш город, о событиях героической истории нашего края; </a:t>
            </a:r>
          </a:p>
          <a:p>
            <a:pPr algn="just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4.   Пополнить знания о памятниках и улицах, названных в честь героев-освободителей; </a:t>
            </a:r>
          </a:p>
          <a:p>
            <a:pPr algn="just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5.  Воспитывать уважительное и благодарное отношение к воинам-героям, чувство гордости за свой народ, победивший врага. </a:t>
            </a:r>
          </a:p>
          <a:p>
            <a:pPr algn="just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6.  Способствовать возрождению традиций семейных чтений и повышению культуры чтения в семье.</a:t>
            </a:r>
          </a:p>
          <a:p>
            <a:pPr algn="just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7. Пополнить групповую библиотеку новинками художественно – публицистических изданий о Великой Отечественной войне.</a:t>
            </a:r>
          </a:p>
          <a:p>
            <a:pPr algn="just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8. Создать лэпбук «Туапсе город воинской славы», как информационно – методическое пособие для детей.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up/datai/145612/0012-018-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11560" y="2795349"/>
            <a:ext cx="74168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/>
          </a:p>
          <a:p>
            <a:endParaRPr lang="ru-RU" sz="1200" dirty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b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/>
          </a:p>
          <a:p>
            <a:endParaRPr lang="ru-RU" sz="1200" b="1" dirty="0"/>
          </a:p>
          <a:p>
            <a:endParaRPr lang="ru-RU" dirty="0"/>
          </a:p>
          <a:p>
            <a:endParaRPr lang="ru-RU" b="1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260648"/>
            <a:ext cx="35288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Этапы реализации проекта: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692696"/>
            <a:ext cx="82089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этап –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Организационно-подготовительный: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  Знакомство с событиями Великой Отечественной войны через чтение художественных произведений, рассматривание иллюстраций, презентаций; беседы, объяснение, рассказы воспитателя об обороне Туапсе в годы войны, демонстрация наглядного материала; накопление и подбор материала по теме проекта для создания лэпбука.</a:t>
            </a:r>
            <a:r>
              <a:rPr lang="ru-RU" dirty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Подборка художественной литературы – рассказов, стихов, пословиц и поговорок о войне, празднике 9 мая, военных, о мире.</a:t>
            </a:r>
          </a:p>
          <a:p>
            <a:pPr algn="just"/>
            <a:endParaRPr lang="ru-RU" dirty="0"/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Рисунок 9" descr="IMG_20200327_1140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852936"/>
            <a:ext cx="2808313" cy="1580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3" name="Рисунок 10" descr="IMG_20200327_1147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581128"/>
            <a:ext cx="2808312" cy="15769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8" name="Рисунок 11" descr="IMG_20200327_115437"/>
          <p:cNvPicPr>
            <a:picLocks noChangeAspect="1" noChangeArrowheads="1"/>
          </p:cNvPicPr>
          <p:nvPr/>
        </p:nvPicPr>
        <p:blipFill>
          <a:blip r:embed="rId5" cstate="print"/>
          <a:srcRect l="14226" b="-2402"/>
          <a:stretch>
            <a:fillRect/>
          </a:stretch>
        </p:blipFill>
        <p:spPr bwMode="auto">
          <a:xfrm rot="5400000">
            <a:off x="6667104" y="3710160"/>
            <a:ext cx="2602076" cy="17517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7" name="Рисунок 12" descr="IMG_20200327_115934"/>
          <p:cNvPicPr>
            <a:picLocks noChangeAspect="1" noChangeArrowheads="1"/>
          </p:cNvPicPr>
          <p:nvPr/>
        </p:nvPicPr>
        <p:blipFill>
          <a:blip r:embed="rId6" cstate="print"/>
          <a:srcRect l="-803" t="7530"/>
          <a:stretch>
            <a:fillRect/>
          </a:stretch>
        </p:blipFill>
        <p:spPr bwMode="auto">
          <a:xfrm>
            <a:off x="3419872" y="2780928"/>
            <a:ext cx="1595903" cy="2592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6" name="Рисунок 13" descr="IMG_20200327_121426"/>
          <p:cNvPicPr>
            <a:picLocks noChangeAspect="1" noChangeArrowheads="1"/>
          </p:cNvPicPr>
          <p:nvPr/>
        </p:nvPicPr>
        <p:blipFill>
          <a:blip r:embed="rId7" cstate="print"/>
          <a:srcRect r="-63" b="12849"/>
          <a:stretch>
            <a:fillRect/>
          </a:stretch>
        </p:blipFill>
        <p:spPr bwMode="auto">
          <a:xfrm>
            <a:off x="5220072" y="3068960"/>
            <a:ext cx="1679881" cy="2603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up/datai/145612/0012-018-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476672"/>
            <a:ext cx="6012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2 этап –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Основной, д</a:t>
            </a:r>
            <a:r>
              <a:rPr lang="ru-RU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еятельностный: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Создание лэпбука: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340768"/>
            <a:ext cx="2022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Разделы лэпбука: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95536" y="1695872"/>
            <a:ext cx="47880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Обложка и развороты лэпбука:</a:t>
            </a:r>
            <a:endParaRPr kumimoji="0" lang="ru-RU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D:\ВСЁ, ВСЁ, ВСЁ\вов\Новая папка\IMG_20200401_201323.jpg"/>
          <p:cNvPicPr>
            <a:picLocks noChangeAspect="1" noChangeArrowheads="1"/>
          </p:cNvPicPr>
          <p:nvPr/>
        </p:nvPicPr>
        <p:blipFill>
          <a:blip r:embed="rId3" cstate="print"/>
          <a:srcRect l="9051" t="1001" r="11413"/>
          <a:stretch>
            <a:fillRect/>
          </a:stretch>
        </p:blipFill>
        <p:spPr bwMode="auto">
          <a:xfrm>
            <a:off x="323528" y="2060848"/>
            <a:ext cx="4063438" cy="2845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47" name="Picture 3" descr="D:\ВСЁ, ВСЁ, ВСЁ\вов\Новая папка\IMG_20200401_201347.jpg"/>
          <p:cNvPicPr>
            <a:picLocks noChangeAspect="1" noChangeArrowheads="1"/>
          </p:cNvPicPr>
          <p:nvPr/>
        </p:nvPicPr>
        <p:blipFill>
          <a:blip r:embed="rId4" cstate="print"/>
          <a:srcRect l="5426" t="1" r="9110"/>
          <a:stretch>
            <a:fillRect/>
          </a:stretch>
        </p:blipFill>
        <p:spPr bwMode="auto">
          <a:xfrm>
            <a:off x="4499992" y="3068960"/>
            <a:ext cx="4320480" cy="28436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1133</TotalTime>
  <Words>899</Words>
  <Application>Microsoft Office PowerPoint</Application>
  <PresentationFormat>Экран (4:3)</PresentationFormat>
  <Paragraphs>124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Иван Иванов</cp:lastModifiedBy>
  <cp:revision>68</cp:revision>
  <dcterms:created xsi:type="dcterms:W3CDTF">2020-04-01T12:15:53Z</dcterms:created>
  <dcterms:modified xsi:type="dcterms:W3CDTF">2020-04-04T12:35:36Z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796913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