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76"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79" r:id="rId25"/>
    <p:sldId id="280" r:id="rId26"/>
    <p:sldId id="287" r:id="rId27"/>
    <p:sldId id="288" r:id="rId28"/>
    <p:sldId id="289" r:id="rId29"/>
    <p:sldId id="290" r:id="rId30"/>
    <p:sldId id="291" r:id="rId31"/>
    <p:sldId id="292" r:id="rId32"/>
    <p:sldId id="293" r:id="rId33"/>
    <p:sldId id="294" r:id="rId34"/>
    <p:sldId id="295" r:id="rId35"/>
    <p:sldId id="281" r:id="rId36"/>
    <p:sldId id="282" r:id="rId37"/>
    <p:sldId id="283" r:id="rId38"/>
    <p:sldId id="284" r:id="rId39"/>
    <p:sldId id="285" r:id="rId40"/>
    <p:sldId id="286"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B20F5369-9EEE-4981-BE5C-D8C4264683DC}" type="datetimeFigureOut">
              <a:rPr lang="ru-RU" smtClean="0"/>
              <a:t>03.08.2020</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C6DE82D-E596-4ED0-878B-E169FA5BBF9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0F5369-9EEE-4981-BE5C-D8C4264683DC}" type="datetimeFigureOut">
              <a:rPr lang="ru-RU" smtClean="0"/>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0F5369-9EEE-4981-BE5C-D8C4264683DC}" type="datetimeFigureOut">
              <a:rPr lang="ru-RU" smtClean="0"/>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0F5369-9EEE-4981-BE5C-D8C4264683DC}" type="datetimeFigureOut">
              <a:rPr lang="ru-RU" smtClean="0"/>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20F5369-9EEE-4981-BE5C-D8C4264683DC}" type="datetimeFigureOut">
              <a:rPr lang="ru-RU" smtClean="0"/>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20F5369-9EEE-4981-BE5C-D8C4264683DC}" type="datetimeFigureOut">
              <a:rPr lang="ru-RU" smtClean="0"/>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B20F5369-9EEE-4981-BE5C-D8C4264683DC}" type="datetimeFigureOut">
              <a:rPr lang="ru-RU" smtClean="0"/>
              <a:t>03.08.2020</a:t>
            </a:fld>
            <a:endParaRPr lang="ru-RU"/>
          </a:p>
        </p:txBody>
      </p:sp>
      <p:sp>
        <p:nvSpPr>
          <p:cNvPr id="27" name="Номер слайда 26"/>
          <p:cNvSpPr>
            <a:spLocks noGrp="1"/>
          </p:cNvSpPr>
          <p:nvPr>
            <p:ph type="sldNum" sz="quarter" idx="11"/>
          </p:nvPr>
        </p:nvSpPr>
        <p:spPr/>
        <p:txBody>
          <a:bodyPr rtlCol="0"/>
          <a:lstStyle/>
          <a:p>
            <a:fld id="{9C6DE82D-E596-4ED0-878B-E169FA5BBF93}"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B20F5369-9EEE-4981-BE5C-D8C4264683DC}" type="datetimeFigureOut">
              <a:rPr lang="ru-RU" smtClean="0"/>
              <a:t>03.08.2020</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9C6DE82D-E596-4ED0-878B-E169FA5BBF9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0F5369-9EEE-4981-BE5C-D8C4264683DC}" type="datetimeFigureOut">
              <a:rPr lang="ru-RU" smtClean="0"/>
              <a:t>03.08.2020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20F5369-9EEE-4981-BE5C-D8C4264683DC}" type="datetimeFigureOut">
              <a:rPr lang="ru-RU" smtClean="0"/>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20F5369-9EEE-4981-BE5C-D8C4264683DC}" type="datetimeFigureOut">
              <a:rPr lang="ru-RU" smtClean="0"/>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6DE82D-E596-4ED0-878B-E169FA5BBF93}"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20F5369-9EEE-4981-BE5C-D8C4264683DC}" type="datetimeFigureOut">
              <a:rPr lang="ru-RU" smtClean="0"/>
              <a:t>03.08.2020</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C6DE82D-E596-4ED0-878B-E169FA5BBF9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Посуда у тебя дома.</a:t>
            </a:r>
            <a:endParaRPr lang="ru-RU" dirty="0"/>
          </a:p>
        </p:txBody>
      </p:sp>
      <p:sp>
        <p:nvSpPr>
          <p:cNvPr id="3" name="Подзаголовок 2"/>
          <p:cNvSpPr>
            <a:spLocks noGrp="1"/>
          </p:cNvSpPr>
          <p:nvPr>
            <p:ph type="subTitle" idx="1"/>
          </p:nvPr>
        </p:nvSpPr>
        <p:spPr/>
        <p:txBody>
          <a:bodyPr>
            <a:normAutofit/>
          </a:bodyPr>
          <a:lstStyle/>
          <a:p>
            <a:r>
              <a:rPr lang="ru-RU" dirty="0" smtClean="0"/>
              <a:t>. </a:t>
            </a:r>
            <a:r>
              <a:rPr lang="ru-RU" dirty="0" smtClean="0"/>
              <a:t>Простые геометрические формы. </a:t>
            </a:r>
            <a:r>
              <a:rPr lang="ru-RU" dirty="0" smtClean="0"/>
              <a:t>Изобразить </a:t>
            </a:r>
            <a:r>
              <a:rPr lang="ru-RU" dirty="0" smtClean="0"/>
              <a:t>сервиз из нескольких предметов. </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r>
              <a:rPr lang="ru-RU" dirty="0" smtClean="0"/>
              <a:t>В Тверской губернии были популярны ковши-конюхи. Их изготавливали из корневища дерева. По форме напоминали чашу с загнутыми внутрь краями. На носу ковша изображали голову коня.</a:t>
            </a:r>
          </a:p>
          <a:p>
            <a:r>
              <a:rPr lang="ru-RU" dirty="0" smtClean="0"/>
              <a:t>Маленькие ковши — </a:t>
            </a:r>
            <a:r>
              <a:rPr lang="ru-RU" dirty="0" err="1" smtClean="0"/>
              <a:t>налевки</a:t>
            </a:r>
            <a:r>
              <a:rPr lang="ru-RU" dirty="0" smtClean="0"/>
              <a:t> — использовали для того, чтобы налить напитки из </a:t>
            </a:r>
            <a:r>
              <a:rPr lang="ru-RU" dirty="0" err="1" smtClean="0"/>
              <a:t>ковшей-стопкарей</a:t>
            </a:r>
            <a:r>
              <a:rPr lang="ru-RU" dirty="0" smtClean="0"/>
              <a:t>. Их подвешивали на большие ковши. Делались в форме ладьи с круглым дном.</a:t>
            </a:r>
          </a:p>
          <a:p>
            <a:r>
              <a:rPr lang="ru-RU" dirty="0" smtClean="0"/>
              <a:t>Все ковши расписывали узорами, украшали резьбой, орнаментами.</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5058" name="Picture 2" descr="Братина. Фото: uniport.pro"/>
          <p:cNvPicPr>
            <a:picLocks noChangeAspect="1" noChangeArrowheads="1"/>
          </p:cNvPicPr>
          <p:nvPr/>
        </p:nvPicPr>
        <p:blipFill>
          <a:blip r:embed="rId2"/>
          <a:srcRect/>
          <a:stretch>
            <a:fillRect/>
          </a:stretch>
        </p:blipFill>
        <p:spPr bwMode="auto">
          <a:xfrm>
            <a:off x="714348" y="857232"/>
            <a:ext cx="7715304" cy="571504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4818" name="Picture 2" descr="https://homyrouz.ru/wp-content/uploads/posuda-drevnih-lyudej-kartinki_1.jpg"/>
          <p:cNvPicPr>
            <a:picLocks noChangeAspect="1" noChangeArrowheads="1"/>
          </p:cNvPicPr>
          <p:nvPr/>
        </p:nvPicPr>
        <p:blipFill>
          <a:blip r:embed="rId2"/>
          <a:srcRect/>
          <a:stretch>
            <a:fillRect/>
          </a:stretch>
        </p:blipFill>
        <p:spPr bwMode="auto">
          <a:xfrm>
            <a:off x="1285852" y="785794"/>
            <a:ext cx="6357982" cy="578647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Хлебница.</a:t>
            </a:r>
            <a:endParaRPr lang="ru-RU" dirty="0"/>
          </a:p>
        </p:txBody>
      </p:sp>
      <p:sp>
        <p:nvSpPr>
          <p:cNvPr id="3" name="Содержимое 2"/>
          <p:cNvSpPr>
            <a:spLocks noGrp="1"/>
          </p:cNvSpPr>
          <p:nvPr>
            <p:ph idx="1"/>
          </p:nvPr>
        </p:nvSpPr>
        <p:spPr/>
        <p:txBody>
          <a:bodyPr/>
          <a:lstStyle/>
          <a:p>
            <a:r>
              <a:rPr lang="ru-RU" dirty="0" smtClean="0"/>
              <a:t>Поскольку хлеб всегда почитали, хранили его в коробках-хлебницах. Их изготавливали из луба, что защищало продукт от плесени и </a:t>
            </a:r>
            <a:r>
              <a:rPr lang="ru-RU" dirty="0" smtClean="0"/>
              <a:t>очерствения</a:t>
            </a:r>
            <a:r>
              <a:rPr lang="ru-RU" dirty="0" smtClean="0"/>
              <a:t>.</a:t>
            </a:r>
            <a:endParaRPr lang="ru-RU" dirty="0"/>
          </a:p>
        </p:txBody>
      </p:sp>
      <p:sp>
        <p:nvSpPr>
          <p:cNvPr id="36866" name="AutoShape 2" descr="Хлебница короб / коробка для рукоделия из бересты &quot;Белочка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 name="Рисунок 4" descr="Хлебница короб / коробка для рукоделия из бересты &quot;Белочка ..."/>
          <p:cNvPicPr/>
          <p:nvPr/>
        </p:nvPicPr>
        <p:blipFill>
          <a:blip r:embed="rId2" cstate="print"/>
          <a:srcRect/>
          <a:stretch>
            <a:fillRect/>
          </a:stretch>
        </p:blipFill>
        <p:spPr bwMode="auto">
          <a:xfrm>
            <a:off x="4500562" y="3786190"/>
            <a:ext cx="2891128" cy="245695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Солоница</a:t>
            </a:r>
            <a:r>
              <a:rPr lang="ru-RU" dirty="0" smtClean="0"/>
              <a:t>.</a:t>
            </a:r>
            <a:endParaRPr lang="ru-RU" dirty="0"/>
          </a:p>
        </p:txBody>
      </p:sp>
      <p:sp>
        <p:nvSpPr>
          <p:cNvPr id="3" name="Содержимое 2"/>
          <p:cNvSpPr>
            <a:spLocks noGrp="1"/>
          </p:cNvSpPr>
          <p:nvPr>
            <p:ph idx="1"/>
          </p:nvPr>
        </p:nvSpPr>
        <p:spPr/>
        <p:txBody>
          <a:bodyPr/>
          <a:lstStyle/>
          <a:p>
            <a:r>
              <a:rPr lang="ru-RU" dirty="0" smtClean="0"/>
              <a:t>Для хранения соли использовали </a:t>
            </a:r>
            <a:r>
              <a:rPr lang="ru-RU" dirty="0" err="1" smtClean="0"/>
              <a:t>солоницы</a:t>
            </a:r>
            <a:r>
              <a:rPr lang="ru-RU" dirty="0" smtClean="0"/>
              <a:t> в форме стульчика или уточки. Ее украшали резьбой, узорами, росписью. Сейчас старинная </a:t>
            </a:r>
            <a:r>
              <a:rPr lang="ru-RU" dirty="0" err="1" smtClean="0"/>
              <a:t>солоница</a:t>
            </a:r>
            <a:r>
              <a:rPr lang="ru-RU" dirty="0" smtClean="0"/>
              <a:t> относится к антиквариату и очень ценится.</a:t>
            </a:r>
            <a:endParaRPr lang="ru-RU" dirty="0"/>
          </a:p>
        </p:txBody>
      </p:sp>
      <p:pic>
        <p:nvPicPr>
          <p:cNvPr id="4" name="Рисунок 3" descr="Резная деревянная посуда и домашняя утварь - Тайны старого сундука"/>
          <p:cNvPicPr/>
          <p:nvPr/>
        </p:nvPicPr>
        <p:blipFill>
          <a:blip r:embed="rId2"/>
          <a:srcRect/>
          <a:stretch>
            <a:fillRect/>
          </a:stretch>
        </p:blipFill>
        <p:spPr bwMode="auto">
          <a:xfrm>
            <a:off x="1285852" y="4500570"/>
            <a:ext cx="2119851" cy="1963973"/>
          </a:xfrm>
          <a:prstGeom prst="rect">
            <a:avLst/>
          </a:prstGeom>
          <a:noFill/>
          <a:ln w="9525">
            <a:noFill/>
            <a:miter lim="800000"/>
            <a:headEnd/>
            <a:tailEnd/>
          </a:ln>
        </p:spPr>
      </p:pic>
      <p:pic>
        <p:nvPicPr>
          <p:cNvPr id="5" name="Рисунок 4" descr="10392"/>
          <p:cNvPicPr/>
          <p:nvPr/>
        </p:nvPicPr>
        <p:blipFill>
          <a:blip r:embed="rId3" cstate="print"/>
          <a:srcRect/>
          <a:stretch>
            <a:fillRect/>
          </a:stretch>
        </p:blipFill>
        <p:spPr bwMode="auto">
          <a:xfrm>
            <a:off x="4357686" y="4500570"/>
            <a:ext cx="2215267" cy="2003729"/>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642918"/>
            <a:ext cx="8229600" cy="1066800"/>
          </a:xfrm>
        </p:spPr>
        <p:txBody>
          <a:bodyPr/>
          <a:lstStyle/>
          <a:p>
            <a:r>
              <a:rPr lang="ru-RU" dirty="0" smtClean="0"/>
              <a:t>Плошка.</a:t>
            </a:r>
            <a:endParaRPr lang="ru-RU" dirty="0"/>
          </a:p>
        </p:txBody>
      </p:sp>
      <p:sp>
        <p:nvSpPr>
          <p:cNvPr id="3" name="Содержимое 2"/>
          <p:cNvSpPr>
            <a:spLocks noGrp="1"/>
          </p:cNvSpPr>
          <p:nvPr>
            <p:ph idx="1"/>
          </p:nvPr>
        </p:nvSpPr>
        <p:spPr>
          <a:xfrm>
            <a:off x="428596" y="1714488"/>
            <a:ext cx="8229600" cy="4325112"/>
          </a:xfrm>
        </p:spPr>
        <p:txBody>
          <a:bodyPr/>
          <a:lstStyle/>
          <a:p>
            <a:r>
              <a:rPr lang="ru-RU" dirty="0" smtClean="0"/>
              <a:t>Широкая, продолговатая посуда с небольшими краями называлась плошкой. В них подавали жареные, запеченные блюда, а также караваи, пироги. В современном мире плошка известна как сковородка.</a:t>
            </a:r>
            <a:endParaRPr lang="ru-RU" dirty="0"/>
          </a:p>
        </p:txBody>
      </p:sp>
      <p:pic>
        <p:nvPicPr>
          <p:cNvPr id="4" name="Рисунок 3" descr="Плошка с танцующими людьми: lishigushi — LiveJournal"/>
          <p:cNvPicPr/>
          <p:nvPr/>
        </p:nvPicPr>
        <p:blipFill>
          <a:blip r:embed="rId2"/>
          <a:srcRect/>
          <a:stretch>
            <a:fillRect/>
          </a:stretch>
        </p:blipFill>
        <p:spPr bwMode="auto">
          <a:xfrm>
            <a:off x="3428992" y="4286256"/>
            <a:ext cx="3460447" cy="2369489"/>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Ендова и кубки.</a:t>
            </a:r>
            <a:endParaRPr lang="ru-RU" dirty="0"/>
          </a:p>
        </p:txBody>
      </p:sp>
      <p:sp>
        <p:nvSpPr>
          <p:cNvPr id="3" name="Содержимое 2"/>
          <p:cNvSpPr>
            <a:spLocks noGrp="1"/>
          </p:cNvSpPr>
          <p:nvPr>
            <p:ph idx="1"/>
          </p:nvPr>
        </p:nvSpPr>
        <p:spPr/>
        <p:txBody>
          <a:bodyPr>
            <a:normAutofit lnSpcReduction="10000"/>
          </a:bodyPr>
          <a:lstStyle/>
          <a:p>
            <a:r>
              <a:rPr lang="ru-RU" dirty="0" smtClean="0"/>
              <a:t>Одним из сосудов для питья была круглая чаша, которая называлась ендовой. Их вытачивали на станке, а носик делали вручную. Позже начали изготавливать кубки, которые использовались во время праздников. Это очень красивая посуда, разукрашена росписью, резьбой, необычными рисунками. Ендовы делали из дуба, липы, березы, клена, а более дорогие изготавливались из капа.</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7890" name="Picture 2" descr="Виртуальная выставка одного экспоната «Медная ендова» 2020 в месте ..."/>
          <p:cNvPicPr>
            <a:picLocks noChangeAspect="1" noChangeArrowheads="1"/>
          </p:cNvPicPr>
          <p:nvPr/>
        </p:nvPicPr>
        <p:blipFill>
          <a:blip r:embed="rId2"/>
          <a:srcRect/>
          <a:stretch>
            <a:fillRect/>
          </a:stretch>
        </p:blipFill>
        <p:spPr bwMode="auto">
          <a:xfrm>
            <a:off x="357158" y="0"/>
            <a:ext cx="8610600" cy="6858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1986" name="Picture 2" descr="Аукцион: Пара русских серебряных кубков — купить онлайн на сайте ..."/>
          <p:cNvPicPr>
            <a:picLocks noChangeAspect="1" noChangeArrowheads="1"/>
          </p:cNvPicPr>
          <p:nvPr/>
        </p:nvPicPr>
        <p:blipFill>
          <a:blip r:embed="rId2"/>
          <a:srcRect/>
          <a:stretch>
            <a:fillRect/>
          </a:stretch>
        </p:blipFill>
        <p:spPr bwMode="auto">
          <a:xfrm>
            <a:off x="1857356" y="785794"/>
            <a:ext cx="5362575" cy="536257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Ставцы.</a:t>
            </a:r>
            <a:endParaRPr lang="ru-RU" dirty="0"/>
          </a:p>
        </p:txBody>
      </p:sp>
      <p:sp>
        <p:nvSpPr>
          <p:cNvPr id="3" name="Содержимое 2"/>
          <p:cNvSpPr>
            <a:spLocks noGrp="1"/>
          </p:cNvSpPr>
          <p:nvPr>
            <p:ph idx="1"/>
          </p:nvPr>
        </p:nvSpPr>
        <p:spPr/>
        <p:txBody>
          <a:bodyPr/>
          <a:lstStyle/>
          <a:p>
            <a:r>
              <a:rPr lang="ru-RU" dirty="0" smtClean="0"/>
              <a:t>Ставцы вытачивали на станке. Этот тип посуды представлял собой две чаши, одна из которых служила чашей или тарелкой. В них подавали фрукты и овощи.</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2500314"/>
          </a:xfrm>
        </p:spPr>
        <p:txBody>
          <a:bodyPr>
            <a:normAutofit fontScale="90000"/>
          </a:bodyPr>
          <a:lstStyle/>
          <a:p>
            <a:r>
              <a:rPr lang="ru-RU" dirty="0" smtClean="0"/>
              <a:t>Посудой называют предметы обихода для приготовления, хранения и сервировки продуктов и готовых блюд.</a:t>
            </a:r>
            <a:endParaRPr lang="ru-RU" dirty="0"/>
          </a:p>
        </p:txBody>
      </p:sp>
      <p:sp>
        <p:nvSpPr>
          <p:cNvPr id="3" name="Содержимое 2"/>
          <p:cNvSpPr>
            <a:spLocks noGrp="1"/>
          </p:cNvSpPr>
          <p:nvPr>
            <p:ph idx="1"/>
          </p:nvPr>
        </p:nvSpPr>
        <p:spPr>
          <a:xfrm>
            <a:off x="457200" y="4000504"/>
            <a:ext cx="8229600" cy="2574032"/>
          </a:xfrm>
        </p:spPr>
        <p:txBody>
          <a:bodyPr>
            <a:normAutofit lnSpcReduction="10000"/>
          </a:bodyPr>
          <a:lstStyle/>
          <a:p>
            <a:r>
              <a:rPr lang="ru-RU" dirty="0" smtClean="0"/>
              <a:t>Впервые посуда появилась больше двух тысяч лет назад. Более точную дату ученые историки затрудняются дать, так как не сохранилось целых экземпляров посуды. Конечно же, первые экземпляры посуды были сделаны из глины.</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3010" name="Picture 2" descr="Фото: ok.ru"/>
          <p:cNvPicPr>
            <a:picLocks noChangeAspect="1" noChangeArrowheads="1"/>
          </p:cNvPicPr>
          <p:nvPr/>
        </p:nvPicPr>
        <p:blipFill>
          <a:blip r:embed="rId2"/>
          <a:srcRect/>
          <a:stretch>
            <a:fillRect/>
          </a:stretch>
        </p:blipFill>
        <p:spPr bwMode="auto">
          <a:xfrm>
            <a:off x="285720" y="1214422"/>
            <a:ext cx="8643998" cy="507209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Современная посуда.</a:t>
            </a:r>
            <a:endParaRPr lang="ru-RU" dirty="0"/>
          </a:p>
        </p:txBody>
      </p:sp>
      <p:sp>
        <p:nvSpPr>
          <p:cNvPr id="3" name="Содержимое 2"/>
          <p:cNvSpPr>
            <a:spLocks noGrp="1"/>
          </p:cNvSpPr>
          <p:nvPr>
            <p:ph idx="1"/>
          </p:nvPr>
        </p:nvSpPr>
        <p:spPr/>
        <p:txBody>
          <a:bodyPr/>
          <a:lstStyle/>
          <a:p>
            <a:r>
              <a:rPr lang="ru-RU" b="1" dirty="0" smtClean="0"/>
              <a:t>Кухонная посуда</a:t>
            </a:r>
            <a:r>
              <a:rPr lang="ru-RU" dirty="0" smtClean="0"/>
              <a:t> – предназначена для приготовления пищи. Это кастрюли, сковороды, пароварки, чайники, формы для выпечки и прочая утварь, используемая для приготовления. Сюда же можно отнести приборы для готовки – половники, шумовки, </a:t>
            </a:r>
            <a:r>
              <a:rPr lang="ru-RU" dirty="0" err="1" smtClean="0"/>
              <a:t>толкушки</a:t>
            </a:r>
            <a:r>
              <a:rPr lang="ru-RU" dirty="0" smtClean="0"/>
              <a:t>.</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7106" name="Picture 2" descr="Набор кухонной посуды"/>
          <p:cNvPicPr>
            <a:picLocks noChangeAspect="1" noChangeArrowheads="1"/>
          </p:cNvPicPr>
          <p:nvPr/>
        </p:nvPicPr>
        <p:blipFill>
          <a:blip r:embed="rId2"/>
          <a:srcRect/>
          <a:stretch>
            <a:fillRect/>
          </a:stretch>
        </p:blipFill>
        <p:spPr bwMode="auto">
          <a:xfrm>
            <a:off x="1428728" y="1428736"/>
            <a:ext cx="6096000" cy="404812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b="1" dirty="0" smtClean="0"/>
              <a:t>Столовая посуда</a:t>
            </a:r>
            <a:r>
              <a:rPr lang="ru-RU" dirty="0" smtClean="0"/>
              <a:t> – используется для сервировки стола и подачи приготовленных блюд. К группе относят супники, тарелки, блюда, чайные и кофейные чашки и сервизы, стаканы, рюмки, все то, что оказывается на столе во время </a:t>
            </a:r>
            <a:r>
              <a:rPr lang="ru-RU" dirty="0" smtClean="0"/>
              <a:t>обеда, а также столовые приборы: </a:t>
            </a:r>
            <a:r>
              <a:rPr lang="ru-RU" dirty="0" smtClean="0"/>
              <a:t>ложки, вилки, ножи.</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8130" name="Picture 2" descr="Столовая посуда. Виды и применение. Материал и особенности"/>
          <p:cNvPicPr>
            <a:picLocks noChangeAspect="1" noChangeArrowheads="1"/>
          </p:cNvPicPr>
          <p:nvPr/>
        </p:nvPicPr>
        <p:blipFill>
          <a:blip r:embed="rId2"/>
          <a:srcRect/>
          <a:stretch>
            <a:fillRect/>
          </a:stretch>
        </p:blipFill>
        <p:spPr bwMode="auto">
          <a:xfrm>
            <a:off x="714348" y="928670"/>
            <a:ext cx="7643866" cy="592933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Практическая работа.</a:t>
            </a:r>
            <a:endParaRPr lang="ru-RU" dirty="0"/>
          </a:p>
        </p:txBody>
      </p:sp>
      <p:sp>
        <p:nvSpPr>
          <p:cNvPr id="3" name="Содержимое 2"/>
          <p:cNvSpPr>
            <a:spLocks noGrp="1"/>
          </p:cNvSpPr>
          <p:nvPr>
            <p:ph idx="1"/>
          </p:nvPr>
        </p:nvSpPr>
        <p:spPr/>
        <p:txBody>
          <a:bodyPr/>
          <a:lstStyle/>
          <a:p>
            <a:r>
              <a:rPr lang="ru-RU" dirty="0" smtClean="0"/>
              <a:t>Придумай и нарисуй праздничный сервиз красками на белой или цветной бумаге.</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6322" name="Picture 2" descr="Чайно-столовый сервиз &quot;Луковый рисунок&quot;"/>
          <p:cNvPicPr>
            <a:picLocks noChangeAspect="1" noChangeArrowheads="1"/>
          </p:cNvPicPr>
          <p:nvPr/>
        </p:nvPicPr>
        <p:blipFill>
          <a:blip r:embed="rId2"/>
          <a:srcRect/>
          <a:stretch>
            <a:fillRect/>
          </a:stretch>
        </p:blipFill>
        <p:spPr bwMode="auto">
          <a:xfrm>
            <a:off x="285720" y="1071546"/>
            <a:ext cx="8501122" cy="5500726"/>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8370" name="Picture 2" descr="Столовые сервизы, какие они бывают?"/>
          <p:cNvPicPr>
            <a:picLocks noChangeAspect="1" noChangeArrowheads="1"/>
          </p:cNvPicPr>
          <p:nvPr/>
        </p:nvPicPr>
        <p:blipFill>
          <a:blip r:embed="rId2"/>
          <a:srcRect/>
          <a:stretch>
            <a:fillRect/>
          </a:stretch>
        </p:blipFill>
        <p:spPr bwMode="auto">
          <a:xfrm>
            <a:off x="500034" y="1071546"/>
            <a:ext cx="8143932" cy="5786454"/>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9394" name="Picture 2" descr="Конспект урока по ИЗО, 2 класс. Работа в группах. Сервиз для чаепития"/>
          <p:cNvPicPr>
            <a:picLocks noChangeAspect="1" noChangeArrowheads="1"/>
          </p:cNvPicPr>
          <p:nvPr/>
        </p:nvPicPr>
        <p:blipFill>
          <a:blip r:embed="rId2"/>
          <a:srcRect/>
          <a:stretch>
            <a:fillRect/>
          </a:stretch>
        </p:blipFill>
        <p:spPr bwMode="auto">
          <a:xfrm>
            <a:off x="500034" y="1071546"/>
            <a:ext cx="8215370" cy="5786454"/>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0418" name="Picture 2" descr="Кофейный сервиз форма Тюльпан рисунок Кобальтовая сетка 6/20 ..."/>
          <p:cNvPicPr>
            <a:picLocks noChangeAspect="1" noChangeArrowheads="1"/>
          </p:cNvPicPr>
          <p:nvPr/>
        </p:nvPicPr>
        <p:blipFill>
          <a:blip r:embed="rId2"/>
          <a:srcRect/>
          <a:stretch>
            <a:fillRect/>
          </a:stretch>
        </p:blipFill>
        <p:spPr bwMode="auto">
          <a:xfrm>
            <a:off x="357158" y="928670"/>
            <a:ext cx="8358246" cy="592933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descr="Древняя посуда из глины"/>
          <p:cNvPicPr>
            <a:picLocks noChangeAspect="1" noChangeArrowheads="1"/>
          </p:cNvPicPr>
          <p:nvPr/>
        </p:nvPicPr>
        <p:blipFill>
          <a:blip r:embed="rId2"/>
          <a:srcRect/>
          <a:stretch>
            <a:fillRect/>
          </a:stretch>
        </p:blipFill>
        <p:spPr bwMode="auto">
          <a:xfrm>
            <a:off x="1428728" y="1428736"/>
            <a:ext cx="5715000" cy="428625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1442" name="Picture 2" descr="Столовые сервизы Чехия"/>
          <p:cNvPicPr>
            <a:picLocks noChangeAspect="1" noChangeArrowheads="1"/>
          </p:cNvPicPr>
          <p:nvPr/>
        </p:nvPicPr>
        <p:blipFill>
          <a:blip r:embed="rId2"/>
          <a:srcRect/>
          <a:stretch>
            <a:fillRect/>
          </a:stretch>
        </p:blipFill>
        <p:spPr bwMode="auto">
          <a:xfrm>
            <a:off x="428596" y="1214422"/>
            <a:ext cx="7620000" cy="47625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2466" name="Picture 2" descr="Сервиз чайный Дулевский Фарфор &quot;Голубая роза. Праздничный&quot;, 16 ..."/>
          <p:cNvPicPr>
            <a:picLocks noChangeAspect="1" noChangeArrowheads="1"/>
          </p:cNvPicPr>
          <p:nvPr/>
        </p:nvPicPr>
        <p:blipFill>
          <a:blip r:embed="rId2"/>
          <a:srcRect/>
          <a:stretch>
            <a:fillRect/>
          </a:stretch>
        </p:blipFill>
        <p:spPr bwMode="auto">
          <a:xfrm>
            <a:off x="428596" y="928670"/>
            <a:ext cx="7929618" cy="535785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3490" name="Picture 2" descr="Столовый сервиз: виды, как выбрать, производители"/>
          <p:cNvPicPr>
            <a:picLocks noChangeAspect="1" noChangeArrowheads="1"/>
          </p:cNvPicPr>
          <p:nvPr/>
        </p:nvPicPr>
        <p:blipFill>
          <a:blip r:embed="rId2"/>
          <a:srcRect/>
          <a:stretch>
            <a:fillRect/>
          </a:stretch>
        </p:blipFill>
        <p:spPr bwMode="auto">
          <a:xfrm>
            <a:off x="1357290" y="571480"/>
            <a:ext cx="6238875" cy="571500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4514" name="Picture 2" descr="Как выбрать сервиз — статья в Журнале Маркета"/>
          <p:cNvPicPr>
            <a:picLocks noChangeAspect="1" noChangeArrowheads="1"/>
          </p:cNvPicPr>
          <p:nvPr/>
        </p:nvPicPr>
        <p:blipFill>
          <a:blip r:embed="rId2"/>
          <a:srcRect/>
          <a:stretch>
            <a:fillRect/>
          </a:stretch>
        </p:blipFill>
        <p:spPr bwMode="auto">
          <a:xfrm>
            <a:off x="-58771" y="1000108"/>
            <a:ext cx="9202771" cy="5857892"/>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5538" name="Picture 2" descr="Роспись фарфора Сервиз столовый Петухи и ромашки | Сервизы, Фарфор ..."/>
          <p:cNvPicPr>
            <a:picLocks noChangeAspect="1" noChangeArrowheads="1"/>
          </p:cNvPicPr>
          <p:nvPr/>
        </p:nvPicPr>
        <p:blipFill>
          <a:blip r:embed="rId2"/>
          <a:srcRect/>
          <a:stretch>
            <a:fillRect/>
          </a:stretch>
        </p:blipFill>
        <p:spPr bwMode="auto">
          <a:xfrm>
            <a:off x="785786" y="714356"/>
            <a:ext cx="7631135" cy="5929354"/>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0178" name="Picture 2" descr="Чайный сервиз рисунок 3 класс"/>
          <p:cNvPicPr>
            <a:picLocks noChangeAspect="1" noChangeArrowheads="1"/>
          </p:cNvPicPr>
          <p:nvPr/>
        </p:nvPicPr>
        <p:blipFill>
          <a:blip r:embed="rId2"/>
          <a:srcRect/>
          <a:stretch>
            <a:fillRect/>
          </a:stretch>
        </p:blipFill>
        <p:spPr bwMode="auto">
          <a:xfrm>
            <a:off x="1000100" y="1000108"/>
            <a:ext cx="6667500" cy="4667251"/>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2226" name="Picture 2" descr="Чайный сервиз рисунок 3 класс"/>
          <p:cNvPicPr>
            <a:picLocks noChangeAspect="1" noChangeArrowheads="1"/>
          </p:cNvPicPr>
          <p:nvPr/>
        </p:nvPicPr>
        <p:blipFill>
          <a:blip r:embed="rId2"/>
          <a:srcRect/>
          <a:stretch>
            <a:fillRect/>
          </a:stretch>
        </p:blipFill>
        <p:spPr bwMode="auto">
          <a:xfrm>
            <a:off x="1142976" y="190500"/>
            <a:ext cx="6667500" cy="66675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3250" name="Picture 2" descr="Чайный сервиз рисунок 3 класс"/>
          <p:cNvPicPr>
            <a:picLocks noChangeAspect="1" noChangeArrowheads="1"/>
          </p:cNvPicPr>
          <p:nvPr/>
        </p:nvPicPr>
        <p:blipFill>
          <a:blip r:embed="rId2"/>
          <a:srcRect/>
          <a:stretch>
            <a:fillRect/>
          </a:stretch>
        </p:blipFill>
        <p:spPr bwMode="auto">
          <a:xfrm>
            <a:off x="1142976" y="857232"/>
            <a:ext cx="6667500" cy="5305426"/>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4274" name="Picture 2" descr="Чайный сервиз рисунок 3 класс"/>
          <p:cNvPicPr>
            <a:picLocks noChangeAspect="1" noChangeArrowheads="1"/>
          </p:cNvPicPr>
          <p:nvPr/>
        </p:nvPicPr>
        <p:blipFill>
          <a:blip r:embed="rId2"/>
          <a:srcRect/>
          <a:stretch>
            <a:fillRect/>
          </a:stretch>
        </p:blipFill>
        <p:spPr bwMode="auto">
          <a:xfrm>
            <a:off x="1071538" y="1000108"/>
            <a:ext cx="6667500" cy="4638676"/>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5298" name="Picture 2" descr="Чайный набор. Фото № 66948. Июль 2014. Конкурс детского рисунка ..."/>
          <p:cNvPicPr>
            <a:picLocks noChangeAspect="1" noChangeArrowheads="1"/>
          </p:cNvPicPr>
          <p:nvPr/>
        </p:nvPicPr>
        <p:blipFill>
          <a:blip r:embed="rId2"/>
          <a:srcRect/>
          <a:stretch>
            <a:fillRect/>
          </a:stretch>
        </p:blipFill>
        <p:spPr bwMode="auto">
          <a:xfrm>
            <a:off x="1571604" y="1428736"/>
            <a:ext cx="5514975" cy="41338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t>Первые тарелки насчитывают около 600 лет, и впервые они появились при дворе французских королей. Кстати тарелки пятнадцатого века были квадратными и предназначались лишь для праздников, либо для торжественных случаев. Детская посуда была актуальна уже в том время. В Лувре хранится комплект посуды предназначенной для королевских детей. Такая посуда включала в себя небольшие тарелки, ложки и крохотные кубки для воды и вина.</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071810"/>
            <a:ext cx="8229600" cy="1066800"/>
          </a:xfrm>
        </p:spPr>
        <p:txBody>
          <a:bodyPr/>
          <a:lstStyle/>
          <a:p>
            <a:r>
              <a:rPr lang="ru-RU" dirty="0" smtClean="0"/>
              <a:t>Спасибо за внимание.</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8674" name="Picture 2" descr="Глиняная тарелка"/>
          <p:cNvPicPr>
            <a:picLocks noChangeAspect="1" noChangeArrowheads="1"/>
          </p:cNvPicPr>
          <p:nvPr/>
        </p:nvPicPr>
        <p:blipFill>
          <a:blip r:embed="rId2"/>
          <a:srcRect/>
          <a:stretch>
            <a:fillRect/>
          </a:stretch>
        </p:blipFill>
        <p:spPr bwMode="auto">
          <a:xfrm>
            <a:off x="2214546" y="1071546"/>
            <a:ext cx="5214974" cy="557216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931618"/>
          </a:xfrm>
        </p:spPr>
        <p:txBody>
          <a:bodyPr>
            <a:normAutofit fontScale="92500" lnSpcReduction="10000"/>
          </a:bodyPr>
          <a:lstStyle/>
          <a:p>
            <a:r>
              <a:rPr lang="ru-RU" dirty="0" smtClean="0"/>
              <a:t>Ложка известна человечеству очень давно. В Европе в древности ложки были деревянными, но, например, в Греции часто пользовались морскими ракушками подходящей формы. Собственно, использование ракушек в качестве ложек было распространено еще задолго до греков. Египтяне делали ложки из слоновой кости, дерева и даже из камня. Римляне – часто из бронзы и серебра (так же, как и античные греки).</a:t>
            </a:r>
          </a:p>
          <a:p>
            <a:r>
              <a:rPr lang="ru-RU" dirty="0" smtClean="0"/>
              <a:t>Для средних веков характерны ложки роговые и деревянные. В XV веке их стали также делать из латуни, олова и меди. Наиболее обеспеченная часть населения (в той же Европе), конечно, предпочитала ложки серебряные или золотые.</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22" name="Picture 2" descr="Старые столовые ложки"/>
          <p:cNvPicPr>
            <a:picLocks noChangeAspect="1" noChangeArrowheads="1"/>
          </p:cNvPicPr>
          <p:nvPr/>
        </p:nvPicPr>
        <p:blipFill>
          <a:blip r:embed="rId2"/>
          <a:srcRect/>
          <a:stretch>
            <a:fillRect/>
          </a:stretch>
        </p:blipFill>
        <p:spPr bwMode="auto">
          <a:xfrm>
            <a:off x="1000100" y="1142984"/>
            <a:ext cx="6572296" cy="542928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t>В давние времена ковш считался праздничной посудой, украшением стола. Его использовали для питья, в нем подавался мед, пиво, квас. На Севере изготавливали </a:t>
            </a:r>
            <a:r>
              <a:rPr lang="ru-RU" dirty="0" err="1" smtClean="0"/>
              <a:t>ковши-стопкари</a:t>
            </a:r>
            <a:r>
              <a:rPr lang="ru-RU" dirty="0" smtClean="0"/>
              <a:t>. Их делали из корня дерева в форме чаши с двумя рукоятями. Последние были выполнены в виде водоплавающей птицы. Для подачи напитков использовали большие и средние ковши, а для распития использовали маленькие ковши.</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2770" name="Picture 2" descr="Какие мастера расписывали деревянную посуду. Народные промыслы ..."/>
          <p:cNvPicPr>
            <a:picLocks noChangeAspect="1" noChangeArrowheads="1"/>
          </p:cNvPicPr>
          <p:nvPr/>
        </p:nvPicPr>
        <p:blipFill>
          <a:blip r:embed="rId2"/>
          <a:srcRect/>
          <a:stretch>
            <a:fillRect/>
          </a:stretch>
        </p:blipFill>
        <p:spPr bwMode="auto">
          <a:xfrm>
            <a:off x="357158" y="1071546"/>
            <a:ext cx="8286808" cy="578645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48</TotalTime>
  <Words>596</Words>
  <Application>Microsoft Office PowerPoint</Application>
  <PresentationFormat>Экран (4:3)</PresentationFormat>
  <Paragraphs>27</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Городская</vt:lpstr>
      <vt:lpstr>Посуда у тебя дома.</vt:lpstr>
      <vt:lpstr>Посудой называют предметы обихода для приготовления, хранения и сервировки продуктов и готовых блюд.</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Хлебница.</vt:lpstr>
      <vt:lpstr>Солоница.</vt:lpstr>
      <vt:lpstr>Плошка.</vt:lpstr>
      <vt:lpstr>Ендова и кубки.</vt:lpstr>
      <vt:lpstr>Слайд 17</vt:lpstr>
      <vt:lpstr>Слайд 18</vt:lpstr>
      <vt:lpstr>Ставцы.</vt:lpstr>
      <vt:lpstr>Слайд 20</vt:lpstr>
      <vt:lpstr>Современная посуда.</vt:lpstr>
      <vt:lpstr>Слайд 22</vt:lpstr>
      <vt:lpstr>Слайд 23</vt:lpstr>
      <vt:lpstr>Слайд 24</vt:lpstr>
      <vt:lpstr>Практическая работа.</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Спасибо за внимание.</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Посуда у тебя дома.</dc:title>
  <dc:creator>Пользователь</dc:creator>
  <cp:lastModifiedBy>Пользователь</cp:lastModifiedBy>
  <cp:revision>7</cp:revision>
  <dcterms:created xsi:type="dcterms:W3CDTF">2020-08-03T07:04:09Z</dcterms:created>
  <dcterms:modified xsi:type="dcterms:W3CDTF">2020-08-03T07:52:58Z</dcterms:modified>
</cp:coreProperties>
</file>