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0553928342485911E-2"/>
          <c:w val="0.61231698597637274"/>
          <c:h val="0.925651131372109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отличное</c:v>
                </c:pt>
                <c:pt idx="1">
                  <c:v>хорошее</c:v>
                </c:pt>
                <c:pt idx="2">
                  <c:v>удовлетворительное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0.25</c:v>
                </c:pt>
                <c:pt idx="1">
                  <c:v>0.5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830780230672976"/>
          <c:y val="0.31432571369107498"/>
          <c:w val="0.39169219769327018"/>
          <c:h val="0.490591002115924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502345150055791E-2"/>
          <c:y val="3.5927078061285374E-2"/>
          <c:w val="0.4882232288199862"/>
          <c:h val="0.741978257559859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высокая учебная нагрузка</c:v>
                </c:pt>
                <c:pt idx="1">
                  <c:v>завышенные требования учителя</c:v>
                </c:pt>
                <c:pt idx="2">
                  <c:v>плохое состояние здоровья</c:v>
                </c:pt>
                <c:pt idx="3">
                  <c:v>трудности в общении с учителями</c:v>
                </c:pt>
                <c:pt idx="4">
                  <c:v>не испытывает трудностей</c:v>
                </c:pt>
                <c:pt idx="5">
                  <c:v>другое (проблемы с математикой)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0.15</c:v>
                </c:pt>
                <c:pt idx="1">
                  <c:v>0.03</c:v>
                </c:pt>
                <c:pt idx="2">
                  <c:v>0.03</c:v>
                </c:pt>
                <c:pt idx="3">
                  <c:v>0.05</c:v>
                </c:pt>
                <c:pt idx="4">
                  <c:v>0.71</c:v>
                </c:pt>
                <c:pt idx="5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112279191200978"/>
          <c:y val="6.4938772235183739E-2"/>
          <c:w val="0.48877208087990226"/>
          <c:h val="0.870122455529632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026921344419387E-2"/>
          <c:y val="8.716944743140588E-2"/>
          <c:w val="0.53833053610442716"/>
          <c:h val="0.755176523639390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хорошие отношения со всеми учителями</c:v>
                </c:pt>
                <c:pt idx="1">
                  <c:v>хорошие отношения только с некоторыми учителями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0.57999999999999996</c:v>
                </c:pt>
                <c:pt idx="1">
                  <c:v>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70434083982716"/>
          <c:y val="0.12289208782822852"/>
          <c:w val="0.429565916017284"/>
          <c:h val="0.754215546845190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46D70C7-4F34-440C-8531-487BECBB5846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0E1FA99-5E0C-4BB6-8B18-9606C91A41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0&amp;img_url=http://www.fisnyak.ru/_nw/7/34824476.jpg&amp;text=%D0%BA%D0%B0%D1%80%D1%82%D0%B8%D0%BD%D0%BA%D0%B8%20%D0%BE%20%D1%81%D0%B5%D0%BC%D1%8C%D0%B5&amp;noreask=1&amp;pos=18&amp;lr=55&amp;rpt=simage&amp;nojs=1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8362" y="1340768"/>
            <a:ext cx="5764038" cy="3744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Педагогическое взаимодействие – важнейшее условие эффективности образовательного процесса.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5157192"/>
            <a:ext cx="5712179" cy="10343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4" descr="C:\Users\Admin\Desktop\medium_pedsov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26" y="404664"/>
            <a:ext cx="241946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31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Как бы Вы оценили качество образования, которое дает Вашему ребенку школа сегодня: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8055227"/>
              </p:ext>
            </p:extLst>
          </p:nvPr>
        </p:nvGraphicFramePr>
        <p:xfrm>
          <a:off x="1403648" y="2276872"/>
          <a:ext cx="6400056" cy="3757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691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96752"/>
            <a:ext cx="7272808" cy="4526317"/>
          </a:xfrm>
        </p:spPr>
        <p:txBody>
          <a:bodyPr>
            <a:normAutofit/>
          </a:bodyPr>
          <a:lstStyle/>
          <a:p>
            <a:r>
              <a:rPr lang="ru-RU" sz="2800" dirty="0"/>
              <a:t>Удовлетворены ли Вы организацией воспитательного процесса и дополнительного образования?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Да – 100%</a:t>
            </a:r>
          </a:p>
          <a:p>
            <a:pPr marL="0" indent="0">
              <a:buNone/>
            </a:pPr>
            <a:endParaRPr lang="ru-RU" sz="2800" dirty="0" smtClean="0"/>
          </a:p>
          <a:p>
            <a:r>
              <a:rPr lang="ru-RU" sz="2800" dirty="0"/>
              <a:t>Удовлетворены ли Вы содержанием и качеством проводимых мероприятий</a:t>
            </a:r>
            <a:r>
              <a:rPr lang="ru-RU" sz="2800" dirty="0" smtClean="0"/>
              <a:t>?</a:t>
            </a:r>
          </a:p>
          <a:p>
            <a:pPr marL="0" indent="0">
              <a:buNone/>
            </a:pPr>
            <a:r>
              <a:rPr lang="ru-RU" sz="2800" dirty="0" smtClean="0"/>
              <a:t>                  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Да – 100%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Испытывает ли Ваш ребенок трудности в процессе обучения, какие</a:t>
            </a:r>
            <a:r>
              <a:rPr lang="ru-RU" sz="3200" dirty="0"/>
              <a:t>?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476483"/>
              </p:ext>
            </p:extLst>
          </p:nvPr>
        </p:nvGraphicFramePr>
        <p:xfrm>
          <a:off x="1475656" y="2276872"/>
          <a:ext cx="662473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53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Каков характер взаимоотношений Вашего сына (дочери) с </a:t>
            </a:r>
            <a:r>
              <a:rPr lang="ru-RU" sz="3200" dirty="0" smtClean="0"/>
              <a:t>учителями?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851521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88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526317"/>
          </a:xfrm>
        </p:spPr>
        <p:txBody>
          <a:bodyPr>
            <a:normAutofit/>
          </a:bodyPr>
          <a:lstStyle/>
          <a:p>
            <a:r>
              <a:rPr lang="ru-RU" sz="3200" dirty="0"/>
              <a:t>Удовлетворены ли Вы работой администрации школы</a:t>
            </a:r>
            <a:r>
              <a:rPr lang="ru-RU" sz="3200" dirty="0" smtClean="0"/>
              <a:t>?</a:t>
            </a:r>
          </a:p>
          <a:p>
            <a:pPr marL="0" indent="0">
              <a:buNone/>
            </a:pPr>
            <a:r>
              <a:rPr lang="ru-RU" sz="3200" dirty="0" smtClean="0"/>
              <a:t>             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Да – 100%</a:t>
            </a:r>
          </a:p>
          <a:p>
            <a:r>
              <a:rPr lang="ru-RU" sz="3200" dirty="0"/>
              <a:t>Удовлетворены ли Вы классным руководством</a:t>
            </a:r>
            <a:r>
              <a:rPr lang="ru-RU" sz="3200" dirty="0" smtClean="0"/>
              <a:t>?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Да –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97%       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31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Решение педсовета: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6"/>
            <a:ext cx="6196405" cy="431029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Каждому учителю, классному руководителю проанализировать свое педагогическое взаимодействие с учениками, внести необходимые коррективы с целью улучшения его качества</a:t>
            </a:r>
            <a:r>
              <a:rPr lang="ru-RU" dirty="0" smtClean="0"/>
              <a:t>.</a:t>
            </a:r>
          </a:p>
          <a:p>
            <a:r>
              <a:rPr lang="ru-RU" dirty="0"/>
              <a:t>Педагогическому коллективу создавать условия для создания благоприятного психологического климата в </a:t>
            </a:r>
            <a:r>
              <a:rPr lang="ru-RU" dirty="0" smtClean="0"/>
              <a:t>классе.</a:t>
            </a:r>
          </a:p>
          <a:p>
            <a:r>
              <a:rPr lang="ru-RU" dirty="0" smtClean="0"/>
              <a:t>Рекомендовать каждому учителю применять в своей работе приемы и методы бесконфликтного общения.</a:t>
            </a:r>
          </a:p>
          <a:p>
            <a:r>
              <a:rPr lang="ru-RU" dirty="0"/>
              <a:t>Педагогическому коллективу продолжить работу по использованию разнообразных форм и методов в совместной работе школы и </a:t>
            </a:r>
            <a:r>
              <a:rPr lang="ru-RU" dirty="0" smtClean="0"/>
              <a:t>семьи,</a:t>
            </a:r>
            <a:r>
              <a:rPr lang="ru-RU" dirty="0"/>
              <a:t> </a:t>
            </a:r>
            <a:r>
              <a:rPr lang="ru-RU" dirty="0" smtClean="0"/>
              <a:t>обеспечению </a:t>
            </a:r>
            <a:r>
              <a:rPr lang="ru-RU" dirty="0"/>
              <a:t>благоприятного психологического комфорта во время учебно-воспитательной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6314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36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Повестка педсовета: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Педагогическое взаимодействие. Стили педагогического взаимодействия.</a:t>
            </a:r>
          </a:p>
          <a:p>
            <a:pPr marL="457200" indent="-457200">
              <a:buAutoNum type="arabicPeriod"/>
            </a:pPr>
            <a:r>
              <a:rPr lang="ru-RU" dirty="0" smtClean="0"/>
              <a:t>Взаимодействие педагогов и детей с целью создания благоприятного психологического климата.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Учитель и ученик: как построить бесконфликтное общение.</a:t>
            </a:r>
          </a:p>
          <a:p>
            <a:pPr marL="457200" indent="-457200">
              <a:buAutoNum type="arabicPeriod"/>
            </a:pPr>
            <a:r>
              <a:rPr lang="ru-RU" dirty="0" smtClean="0"/>
              <a:t>Взаимодействие семьи и школы в интересах личности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14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403506"/>
          </a:xfrm>
        </p:spPr>
        <p:txBody>
          <a:bodyPr>
            <a:normAutofit/>
          </a:bodyPr>
          <a:lstStyle/>
          <a:p>
            <a:r>
              <a:rPr lang="ru-RU" dirty="0" smtClean="0"/>
              <a:t>«Взаимодействие </a:t>
            </a:r>
            <a:r>
              <a:rPr lang="ru-RU" dirty="0"/>
              <a:t>семьи и школы в интересах личности </a:t>
            </a:r>
            <a:r>
              <a:rPr lang="ru-RU" dirty="0" smtClean="0"/>
              <a:t>ребенка».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нас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22037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17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251378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solidFill>
                  <a:schemeClr val="tx2"/>
                </a:solidFill>
              </a:rPr>
              <a:t>Семья</a:t>
            </a:r>
            <a:r>
              <a:rPr lang="ru-RU" sz="6600" dirty="0">
                <a:solidFill>
                  <a:srgbClr val="7030A0"/>
                </a:solidFill>
              </a:rPr>
              <a:t> </a:t>
            </a:r>
            <a:r>
              <a:rPr lang="ru-RU" dirty="0">
                <a:latin typeface="Cambria Math" pitchFamily="18" charset="0"/>
                <a:ea typeface="Cambria Math" pitchFamily="18" charset="0"/>
              </a:rPr>
              <a:t>– это первая общественная ступень в жизни человека. </a:t>
            </a:r>
            <a:br>
              <a:rPr lang="ru-RU" dirty="0">
                <a:latin typeface="Cambria Math" pitchFamily="18" charset="0"/>
                <a:ea typeface="Cambria Math" pitchFamily="18" charset="0"/>
              </a:rPr>
            </a:br>
            <a:endParaRPr lang="ru-RU" dirty="0"/>
          </a:p>
        </p:txBody>
      </p:sp>
      <p:pic>
        <p:nvPicPr>
          <p:cNvPr id="3" name="Picture 2" descr="http://im6-tub-ru.yandex.net/i?id=146049515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954" y="2852936"/>
            <a:ext cx="2857520" cy="3078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06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44979" y="1052736"/>
            <a:ext cx="6254044" cy="720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456267" y="1556792"/>
            <a:ext cx="6231467" cy="3478053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«Воспитание есть процесс социальный в самом широком смысле. Воспитывает все: люди, вещи, явления, но прежде всего и больше всего – люди. Из них на первом месте – родители и педагоги»</a:t>
            </a:r>
          </a:p>
          <a:p>
            <a:r>
              <a:rPr lang="ru-RU" dirty="0"/>
              <a:t> </a:t>
            </a:r>
            <a:r>
              <a:rPr lang="ru-RU" sz="3500" dirty="0" smtClean="0"/>
              <a:t>А.С. Макаренко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140062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>
                <a:solidFill>
                  <a:schemeClr val="bg2">
                    <a:lumMod val="50000"/>
                  </a:schemeClr>
                </a:solidFill>
              </a:rPr>
              <a:t>Задачи </a:t>
            </a:r>
            <a:r>
              <a:rPr lang="ru-RU" sz="5300" dirty="0" smtClean="0">
                <a:solidFill>
                  <a:schemeClr val="bg2">
                    <a:lumMod val="50000"/>
                  </a:schemeClr>
                </a:solidFill>
              </a:rPr>
              <a:t>школы: 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556792"/>
            <a:ext cx="7128792" cy="4608512"/>
          </a:xfrm>
        </p:spPr>
        <p:txBody>
          <a:bodyPr>
            <a:normAutofit fontScale="92500"/>
          </a:bodyPr>
          <a:lstStyle/>
          <a:p>
            <a:r>
              <a:rPr lang="ru-RU" dirty="0"/>
              <a:t>Единство процесса воспитания в школе и семье с целью </a:t>
            </a:r>
            <a:r>
              <a:rPr lang="ru-RU" dirty="0" smtClean="0"/>
              <a:t>всестороннего </a:t>
            </a:r>
            <a:r>
              <a:rPr lang="ru-RU" dirty="0"/>
              <a:t>развития личности каждого ребенка.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Изучение воспитательных возможностей семей.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Повышение педагогической культуры родителей.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Общая заинтересованность учителей и родителей в организации гуманной педагогической </a:t>
            </a:r>
            <a:r>
              <a:rPr lang="ru-RU" i="1" dirty="0"/>
              <a:t>Среды </a:t>
            </a:r>
            <a:r>
              <a:rPr lang="ru-RU" dirty="0"/>
              <a:t>вокруг каждого ребенка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2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2318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Sylfaen" pitchFamily="18" charset="0"/>
              </a:rPr>
              <a:t>Принципы взаимодействие </a:t>
            </a:r>
            <a:br>
              <a:rPr lang="ru-RU" sz="3200" b="1" dirty="0">
                <a:solidFill>
                  <a:schemeClr val="bg2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Sylfaen" pitchFamily="18" charset="0"/>
              </a:rPr>
              <a:t>семьи и школы 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416824" cy="43204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/>
              <a:t>Первый -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принцип согласия</a:t>
            </a:r>
            <a:r>
              <a:rPr lang="ru-RU" dirty="0"/>
              <a:t>, обеспечивающий обоюдное понимание воспитательной цели и взаимное доверие партнеров.</a:t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b="1" i="1" dirty="0"/>
              <a:t>Второй –</a:t>
            </a:r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принцип сопряжения</a:t>
            </a:r>
            <a:r>
              <a:rPr lang="ru-RU" dirty="0"/>
              <a:t>, благодаря которому сохраняется гармоничность школьных и семейных норм жизни и требований к ребенку.</a:t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b="1" i="1" dirty="0"/>
              <a:t>Третий –</a:t>
            </a:r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принцип сопереживания</a:t>
            </a:r>
            <a:r>
              <a:rPr lang="ru-RU" dirty="0"/>
              <a:t>, уровень доброжелательности двух сторон при взаимодействии.</a:t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b="1" i="1" dirty="0"/>
              <a:t>Четвертый –</a:t>
            </a:r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принцип сопричастности</a:t>
            </a:r>
            <a:r>
              <a:rPr lang="ru-RU" dirty="0"/>
              <a:t>. Взаимная информация о ребенке всегда должна помогать в работе и в воспитании детей.</a:t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b="1" i="1" dirty="0"/>
              <a:t>Пятый –</a:t>
            </a:r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принцип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содеянности</a:t>
            </a:r>
            <a:r>
              <a:rPr lang="ru-RU" dirty="0"/>
              <a:t>, допускающий совместную деятельность представителей двух разных сфер в едином деле с детьми. </a:t>
            </a:r>
            <a:br>
              <a:rPr lang="ru-RU" dirty="0"/>
            </a:b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9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  <a:latin typeface="Sylfaen" pitchFamily="18" charset="0"/>
              </a:rPr>
              <a:t>Формы взаимодействия педагогов и </a:t>
            </a:r>
            <a:r>
              <a:rPr lang="ru-RU" dirty="0" smtClean="0">
                <a:solidFill>
                  <a:srgbClr val="0070C0"/>
                </a:solidFill>
                <a:latin typeface="Sylfaen" pitchFamily="18" charset="0"/>
              </a:rPr>
              <a:t>родителей:</a:t>
            </a:r>
            <a:r>
              <a:rPr lang="ru-RU" dirty="0">
                <a:solidFill>
                  <a:srgbClr val="0070C0"/>
                </a:solidFill>
                <a:latin typeface="Sylfae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Sylfae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916832"/>
            <a:ext cx="6196405" cy="3806237"/>
          </a:xfrm>
        </p:spPr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одительские собрания;</a:t>
            </a:r>
            <a:endParaRPr lang="ru-RU" dirty="0" smtClean="0"/>
          </a:p>
          <a:p>
            <a:r>
              <a:rPr lang="ru-RU" dirty="0"/>
              <a:t>о</a:t>
            </a:r>
            <a:r>
              <a:rPr lang="ru-RU" dirty="0" smtClean="0"/>
              <a:t>бщешкольные </a:t>
            </a:r>
            <a:r>
              <a:rPr lang="ru-RU" dirty="0" smtClean="0"/>
              <a:t>родительские </a:t>
            </a:r>
            <a:r>
              <a:rPr lang="ru-RU" dirty="0" smtClean="0"/>
              <a:t>собрания;</a:t>
            </a:r>
            <a:endParaRPr lang="ru-RU" dirty="0" smtClean="0"/>
          </a:p>
          <a:p>
            <a:r>
              <a:rPr lang="ru-RU" dirty="0"/>
              <a:t>з</a:t>
            </a:r>
            <a:r>
              <a:rPr lang="ru-RU" dirty="0" smtClean="0"/>
              <a:t>аседания </a:t>
            </a:r>
            <a:r>
              <a:rPr lang="ru-RU" dirty="0" smtClean="0"/>
              <a:t>родительского </a:t>
            </a:r>
            <a:r>
              <a:rPr lang="ru-RU" dirty="0" smtClean="0"/>
              <a:t>комитета;</a:t>
            </a:r>
            <a:endParaRPr lang="ru-RU" dirty="0" smtClean="0"/>
          </a:p>
          <a:p>
            <a:r>
              <a:rPr lang="ru-RU" dirty="0"/>
              <a:t>д</a:t>
            </a:r>
            <a:r>
              <a:rPr lang="ru-RU" dirty="0" smtClean="0"/>
              <a:t>истанционное информирование;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ндивидуальное </a:t>
            </a:r>
            <a:r>
              <a:rPr lang="ru-RU" dirty="0" smtClean="0"/>
              <a:t>консультирование </a:t>
            </a:r>
            <a:r>
              <a:rPr lang="ru-RU" dirty="0" smtClean="0"/>
              <a:t>педагогом;</a:t>
            </a:r>
            <a:endParaRPr lang="ru-RU" dirty="0" smtClean="0"/>
          </a:p>
          <a:p>
            <a:r>
              <a:rPr lang="ru-RU" dirty="0"/>
              <a:t>с</a:t>
            </a:r>
            <a:r>
              <a:rPr lang="ru-RU" dirty="0" smtClean="0"/>
              <a:t>овместные </a:t>
            </a:r>
            <a:r>
              <a:rPr lang="ru-RU" dirty="0" smtClean="0"/>
              <a:t>выезды на </a:t>
            </a:r>
            <a:r>
              <a:rPr lang="ru-RU" dirty="0" smtClean="0"/>
              <a:t>экскурсии.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69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Calibri" pitchFamily="18"/>
                <a:ea typeface="Microsoft YaHei" pitchFamily="2"/>
                <a:cs typeface="Mangal" pitchFamily="2"/>
              </a:rPr>
              <a:t>Задачи классного руководителя с целью вовлечения родителей в воспитательный процесс: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  <a:latin typeface="Calibri" pitchFamily="18"/>
                <a:ea typeface="Microsoft YaHei" pitchFamily="2"/>
                <a:cs typeface="Mangal" pitchFamily="2"/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19256"/>
            <a:ext cx="7056784" cy="404604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Sylfaen" pitchFamily="18" charset="0"/>
              </a:rPr>
              <a:t>Установить доброжелательные отношения с </a:t>
            </a:r>
            <a:r>
              <a:rPr lang="ru-RU" dirty="0" smtClean="0">
                <a:latin typeface="Sylfaen" pitchFamily="18" charset="0"/>
              </a:rPr>
              <a:t>родителями.</a:t>
            </a:r>
            <a:endParaRPr lang="ru-RU" dirty="0">
              <a:latin typeface="Sylfaen" pitchFamily="18" charset="0"/>
            </a:endParaRPr>
          </a:p>
          <a:p>
            <a:pPr lvl="0"/>
            <a:r>
              <a:rPr lang="ru-RU" dirty="0">
                <a:latin typeface="Sylfaen" pitchFamily="18" charset="0"/>
              </a:rPr>
              <a:t>Помнить, что для них сын или дочь – самые лучшие дети в </a:t>
            </a:r>
            <a:r>
              <a:rPr lang="ru-RU" dirty="0" smtClean="0">
                <a:latin typeface="Sylfaen" pitchFamily="18" charset="0"/>
              </a:rPr>
              <a:t>мире.</a:t>
            </a:r>
            <a:endParaRPr lang="ru-RU" dirty="0">
              <a:latin typeface="Sylfaen" pitchFamily="18" charset="0"/>
            </a:endParaRPr>
          </a:p>
          <a:p>
            <a:pPr lvl="0"/>
            <a:r>
              <a:rPr lang="ru-RU" dirty="0">
                <a:latin typeface="Sylfaen" pitchFamily="18" charset="0"/>
              </a:rPr>
              <a:t>Совместно с родителями выработать единый взгляд на ребенка, основанный на доверии к его личности.</a:t>
            </a:r>
          </a:p>
          <a:p>
            <a:pPr lvl="0"/>
            <a:r>
              <a:rPr lang="ru-RU" dirty="0">
                <a:latin typeface="Sylfaen" pitchFamily="18" charset="0"/>
              </a:rPr>
              <a:t>Определить совместные требованиях к ребенку, не ущемляя его </a:t>
            </a:r>
            <a:r>
              <a:rPr lang="ru-RU" dirty="0" smtClean="0">
                <a:latin typeface="Sylfaen" pitchFamily="18" charset="0"/>
              </a:rPr>
              <a:t>права. </a:t>
            </a:r>
            <a:endParaRPr lang="ru-RU" dirty="0">
              <a:latin typeface="Sylfaen" pitchFamily="18" charset="0"/>
            </a:endParaRPr>
          </a:p>
          <a:p>
            <a:pPr lvl="0"/>
            <a:r>
              <a:rPr lang="ru-RU" dirty="0">
                <a:latin typeface="Sylfaen" pitchFamily="18" charset="0"/>
              </a:rPr>
              <a:t>Постоянно информировать родителей о процессе воспитания (чем живет школа) и успехах, продвижении в развитии ребенка.</a:t>
            </a:r>
          </a:p>
          <a:p>
            <a:pPr lvl="0"/>
            <a:r>
              <a:rPr lang="ru-RU" dirty="0">
                <a:latin typeface="Sylfaen" pitchFamily="18" charset="0"/>
              </a:rPr>
              <a:t>Выявлять причины </a:t>
            </a:r>
            <a:r>
              <a:rPr lang="ru-RU" dirty="0" err="1">
                <a:latin typeface="Sylfaen" pitchFamily="18" charset="0"/>
              </a:rPr>
              <a:t>дезадаптации</a:t>
            </a:r>
            <a:r>
              <a:rPr lang="ru-RU" dirty="0">
                <a:latin typeface="Sylfaen" pitchFamily="18" charset="0"/>
              </a:rPr>
              <a:t> ребенка к школе и совместно с родителями стремиться к их устранению.</a:t>
            </a:r>
          </a:p>
          <a:p>
            <a:pPr lvl="0"/>
            <a:r>
              <a:rPr lang="ru-RU" dirty="0">
                <a:latin typeface="Sylfaen" pitchFamily="18" charset="0"/>
              </a:rPr>
              <a:t>Организовывать педагогическое просвещение родителей, стремясь к повышению их педагогической культуры</a:t>
            </a:r>
            <a:r>
              <a:rPr lang="ru-RU" dirty="0" smtClean="0">
                <a:latin typeface="Sylfaen" pitchFamily="18" charset="0"/>
              </a:rPr>
              <a:t>.</a:t>
            </a:r>
            <a:r>
              <a:rPr lang="ru-RU" dirty="0">
                <a:latin typeface="Sylfaen" pitchFamily="18" charset="0"/>
              </a:rPr>
              <a:t/>
            </a:r>
            <a:br>
              <a:rPr lang="ru-RU" dirty="0">
                <a:latin typeface="Sylfaen" pitchFamily="18" charset="0"/>
              </a:rPr>
            </a:br>
            <a:endParaRPr lang="ru-RU" dirty="0">
              <a:latin typeface="Sylfae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86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709</TotalTime>
  <Words>476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Педагогическое взаимодействие – важнейшее условие эффективности образовательного процесса.</vt:lpstr>
      <vt:lpstr>Повестка педсовета:</vt:lpstr>
      <vt:lpstr>«Взаимодействие семьи и школы в интересах личности ребенка». </vt:lpstr>
      <vt:lpstr>Семья – это первая общественная ступень в жизни человека.  </vt:lpstr>
      <vt:lpstr>Презентация PowerPoint</vt:lpstr>
      <vt:lpstr>Задачи школы:  </vt:lpstr>
      <vt:lpstr>Принципы взаимодействие  семьи и школы </vt:lpstr>
      <vt:lpstr>Формы взаимодействия педагогов и родителей: </vt:lpstr>
      <vt:lpstr>Задачи классного руководителя с целью вовлечения родителей в воспитательный процесс: </vt:lpstr>
      <vt:lpstr>Как бы Вы оценили качество образования, которое дает Вашему ребенку школа сегодня: </vt:lpstr>
      <vt:lpstr>Презентация PowerPoint</vt:lpstr>
      <vt:lpstr>Испытывает ли Ваш ребенок трудности в процессе обучения, какие?</vt:lpstr>
      <vt:lpstr>Каков характер взаимоотношений Вашего сына (дочери) с учителями?</vt:lpstr>
      <vt:lpstr>Презентация PowerPoint</vt:lpstr>
      <vt:lpstr>Решение педсовета: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Педагогическое взаимодействие – условие эффективности образовательного процесса.</dc:title>
  <dc:creator>Пользователь Windows</dc:creator>
  <cp:lastModifiedBy>Пользователь Windows</cp:lastModifiedBy>
  <cp:revision>20</cp:revision>
  <dcterms:created xsi:type="dcterms:W3CDTF">2017-04-16T06:57:45Z</dcterms:created>
  <dcterms:modified xsi:type="dcterms:W3CDTF">2017-04-18T17:33:24Z</dcterms:modified>
</cp:coreProperties>
</file>