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7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7243"/>
    <a:srgbClr val="BBD28C"/>
    <a:srgbClr val="798A58"/>
    <a:srgbClr val="E1E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>
      <p:cViewPr varScale="1">
        <p:scale>
          <a:sx n="85" d="100"/>
          <a:sy n="85" d="100"/>
        </p:scale>
        <p:origin x="15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ilona.ru/_ph/97/725785527.png" TargetMode="External"/><Relationship Id="rId3" Type="http://schemas.openxmlformats.org/officeDocument/2006/relationships/hyperlink" Target="http://energyru.com/vector-clipart/objects-and-things/226-svitki-pero-chernilnica-i-knigi-v-vektore.html" TargetMode="External"/><Relationship Id="rId7" Type="http://schemas.openxmlformats.org/officeDocument/2006/relationships/hyperlink" Target="http://papillondereve.p.a.pic.centerblog.net/5f5774e4.png" TargetMode="External"/><Relationship Id="rId2" Type="http://schemas.openxmlformats.org/officeDocument/2006/relationships/hyperlink" Target="http://img-fotki.yandex.ru/get/5634/136487634.a3b/0_d5b7c_44e066c2_X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429/28257045.10db/0_a8b1a_e5c00db1_XL.png" TargetMode="External"/><Relationship Id="rId5" Type="http://schemas.openxmlformats.org/officeDocument/2006/relationships/hyperlink" Target="http://img-fotki.yandex.ru/get/6703/28257045.10db/0_a8b06_ba691d72_XL.png" TargetMode="External"/><Relationship Id="rId4" Type="http://schemas.openxmlformats.org/officeDocument/2006/relationships/hyperlink" Target="http://img-fotki.yandex.ru/get/6703/28257045.10da/0_a8af5_549a1244_XL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908720"/>
            <a:ext cx="662473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Периоды обучения грамоте</a:t>
            </a: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4176464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Нилова Наталья Михайловна</a:t>
            </a:r>
          </a:p>
          <a:p>
            <a:pPr>
              <a:spcBef>
                <a:spcPts val="0"/>
              </a:spcBef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– логопед МДОУ №53 </a:t>
            </a:r>
          </a:p>
          <a:p>
            <a:pPr>
              <a:spcBef>
                <a:spcPts val="0"/>
              </a:spcBef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д/с «Чебурашка»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792088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/>
          </a:p>
          <a:p>
            <a:pPr lvl="0" algn="ctr"/>
            <a:r>
              <a:rPr lang="ru-RU" dirty="0">
                <a:hlinkClick r:id="rId2"/>
              </a:rPr>
              <a:t>http://img-fotki.yandex.ru/get/5634/136487634.a3b/0_d5b7c_44e066c2_XL.png</a:t>
            </a:r>
            <a:r>
              <a:rPr lang="ru-RU" dirty="0"/>
              <a:t>  </a:t>
            </a:r>
            <a:r>
              <a:rPr lang="ru-RU" sz="2400" i="1" dirty="0"/>
              <a:t>тетрадь</a:t>
            </a:r>
          </a:p>
          <a:p>
            <a:pPr lvl="0" algn="ctr"/>
            <a:endParaRPr lang="ru-RU" sz="800" i="1" dirty="0"/>
          </a:p>
          <a:p>
            <a:pPr algn="ctr"/>
            <a:r>
              <a:rPr lang="ru-RU" dirty="0">
                <a:hlinkClick r:id="rId3"/>
              </a:rPr>
              <a:t>http://energyru.com/vector-clipart/objects-and-things/226-svitki-pero-chernilnica-i-knigi-v-vektore.html</a:t>
            </a:r>
            <a:r>
              <a:rPr lang="ru-RU" dirty="0"/>
              <a:t> </a:t>
            </a:r>
          </a:p>
          <a:p>
            <a:pPr algn="ctr"/>
            <a:r>
              <a:rPr lang="ru-RU" sz="2400" i="1" dirty="0"/>
              <a:t>чернильница</a:t>
            </a:r>
          </a:p>
          <a:p>
            <a:pPr algn="ctr"/>
            <a:r>
              <a:rPr lang="ru-RU" sz="800" dirty="0"/>
              <a:t> </a:t>
            </a:r>
          </a:p>
          <a:p>
            <a:pPr lvl="0" algn="ctr"/>
            <a:r>
              <a:rPr lang="ru-RU" u="sng" dirty="0">
                <a:hlinkClick r:id="rId4"/>
              </a:rPr>
              <a:t>http://img-fotki.yandex.ru/get/6703/28257045.10da/0_a8af5_549a1244_XL.png</a:t>
            </a:r>
            <a:r>
              <a:rPr lang="ru-RU" u="sng" dirty="0"/>
              <a:t> </a:t>
            </a:r>
            <a:endParaRPr lang="ru-RU" i="1" dirty="0"/>
          </a:p>
          <a:p>
            <a:pPr lvl="0" algn="ctr"/>
            <a:r>
              <a:rPr lang="ru-RU" u="sng" dirty="0">
                <a:hlinkClick r:id="rId5"/>
              </a:rPr>
              <a:t>http://img-fotki.yandex.ru/get/6703/28257045.10db/0_a8b06_ba691d72_XL.png</a:t>
            </a:r>
            <a:endParaRPr lang="ru-RU" u="sng" dirty="0"/>
          </a:p>
          <a:p>
            <a:pPr lvl="0" algn="ctr"/>
            <a:r>
              <a:rPr lang="ru-RU" u="sng" dirty="0">
                <a:hlinkClick r:id="rId6"/>
              </a:rPr>
              <a:t>http://img-fotki.yandex.ru/get/6429/28257045.10db/0_a8b1a_e5c00db1_XL.png</a:t>
            </a:r>
            <a:endParaRPr lang="ru-RU" u="sng" dirty="0"/>
          </a:p>
          <a:p>
            <a:pPr lvl="0" algn="ctr"/>
            <a:r>
              <a:rPr lang="ru-RU" sz="2400" i="1" dirty="0"/>
              <a:t>зеленые ленточки</a:t>
            </a:r>
          </a:p>
          <a:p>
            <a:pPr algn="ctr"/>
            <a:endParaRPr lang="ru-RU" sz="800" dirty="0"/>
          </a:p>
          <a:p>
            <a:pPr algn="ctr"/>
            <a:r>
              <a:rPr lang="ru-RU" u="sng" dirty="0">
                <a:hlinkClick r:id="rId7"/>
              </a:rPr>
              <a:t>http://papillondereve.p.a.pic.centerblog.net/5f5774e4.png </a:t>
            </a:r>
            <a:endParaRPr lang="ru-RU" u="sng" dirty="0"/>
          </a:p>
          <a:p>
            <a:pPr algn="ctr"/>
            <a:r>
              <a:rPr lang="ru-RU" sz="2400" i="1" dirty="0"/>
              <a:t>бабочка</a:t>
            </a:r>
          </a:p>
          <a:p>
            <a:pPr algn="ctr"/>
            <a:r>
              <a:rPr lang="ru-RU" u="sng" dirty="0">
                <a:hlinkClick r:id="rId8"/>
              </a:rPr>
              <a:t>http://www.ailona.ru/_ph/97/725785527.png</a:t>
            </a:r>
            <a:endParaRPr lang="ru-RU" u="sng" dirty="0"/>
          </a:p>
          <a:p>
            <a:pPr algn="ctr"/>
            <a:r>
              <a:rPr lang="ru-RU" sz="2400" i="1" dirty="0"/>
              <a:t>зеленое перо</a:t>
            </a:r>
          </a:p>
          <a:p>
            <a:pPr algn="ctr"/>
            <a:endParaRPr lang="ru-RU" sz="2400" i="1" dirty="0"/>
          </a:p>
          <a:p>
            <a:pPr algn="ctr"/>
            <a:endParaRPr lang="ru-RU" sz="700" i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CD3E9-D04E-4ED1-B828-EB1239998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 </a:t>
            </a:r>
            <a:r>
              <a:rPr lang="ru-RU" dirty="0"/>
              <a:t>периода обучения грамоте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B3B19-999D-4AD5-9782-8455EAF90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I  -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подготовительный (или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добукварный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i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/>
              <a:t>       II - </a:t>
            </a:r>
            <a:r>
              <a:rPr lang="ru-RU" i="1" dirty="0"/>
              <a:t> букварный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74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4414D-FBC2-422A-8A55-1D2334ADE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задачи </a:t>
            </a:r>
            <a:br>
              <a:rPr lang="ru-RU" dirty="0"/>
            </a:br>
            <a:r>
              <a:rPr lang="ru-RU" dirty="0" err="1"/>
              <a:t>добукварного</a:t>
            </a:r>
            <a:r>
              <a:rPr lang="ru-RU" dirty="0"/>
              <a:t> периода: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F3ADB1-A7D1-4B35-9215-49B83BB7E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ru-RU" dirty="0"/>
              <a:t>- коррекция дефектов произношения;</a:t>
            </a:r>
            <a:br>
              <a:rPr lang="ru-RU" dirty="0"/>
            </a:br>
            <a:r>
              <a:rPr lang="ru-RU" dirty="0"/>
              <a:t> - развитие фонематического слуха и восприятия;</a:t>
            </a:r>
            <a:br>
              <a:rPr lang="ru-RU" dirty="0"/>
            </a:br>
            <a:r>
              <a:rPr lang="ru-RU" dirty="0"/>
              <a:t> - нормализация оптико-пространственных ориентировок;</a:t>
            </a:r>
            <a:br>
              <a:rPr lang="ru-RU" dirty="0"/>
            </a:br>
            <a:r>
              <a:rPr lang="ru-RU" dirty="0"/>
              <a:t> - формирование графо-моторных навыков;</a:t>
            </a:r>
            <a:br>
              <a:rPr lang="ru-RU" dirty="0"/>
            </a:br>
            <a:r>
              <a:rPr lang="ru-RU" dirty="0"/>
              <a:t> - развитие психических функций, которые являются базой речи (слуховое и зрительное восприятие, мышление и память).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073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A3D8AB-DC47-46B5-BE60-7B68A5F95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задачи  </a:t>
            </a:r>
            <a:br>
              <a:rPr lang="ru-RU" dirty="0"/>
            </a:br>
            <a:r>
              <a:rPr lang="ru-RU" dirty="0"/>
              <a:t>букварного периода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072BB1-886F-4296-8274-A2FEE71ED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формирование фонематического восприятия;</a:t>
            </a:r>
          </a:p>
          <a:p>
            <a:r>
              <a:rPr lang="ru-RU" dirty="0"/>
              <a:t>первоначальные навыки звукового и слогового анализа и синтеза;</a:t>
            </a:r>
          </a:p>
          <a:p>
            <a:r>
              <a:rPr lang="ru-RU" dirty="0"/>
              <a:t>графо – моторные навыки;</a:t>
            </a:r>
          </a:p>
          <a:p>
            <a:r>
              <a:rPr lang="ru-RU" dirty="0"/>
              <a:t>элементарные навыки письма и чтения        ( печатание букв, слогов, слов, коротких                            предложений)</a:t>
            </a:r>
          </a:p>
        </p:txBody>
      </p:sp>
    </p:spTree>
    <p:extLst>
      <p:ext uri="{BB962C8B-B14F-4D97-AF65-F5344CB8AC3E}">
        <p14:creationId xmlns:p14="http://schemas.microsoft.com/office/powerpoint/2010/main" val="244067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7E054-9061-4A8A-9EF2-A278CE71F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Л.Ф. Спирова и Р.И. </a:t>
            </a:r>
            <a:r>
              <a:rPr lang="ru-RU" dirty="0" err="1"/>
              <a:t>Шуйфер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A4987C3-7705-4FCC-B468-16BF4B508A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6981342"/>
              </p:ext>
            </p:extLst>
          </p:nvPr>
        </p:nvGraphicFramePr>
        <p:xfrm>
          <a:off x="457200" y="1196752"/>
          <a:ext cx="8363272" cy="51038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4307">
                  <a:extLst>
                    <a:ext uri="{9D8B030D-6E8A-4147-A177-3AD203B41FA5}">
                      <a16:colId xmlns:a16="http://schemas.microsoft.com/office/drawing/2014/main" val="187008100"/>
                    </a:ext>
                  </a:extLst>
                </a:gridCol>
                <a:gridCol w="2100396">
                  <a:extLst>
                    <a:ext uri="{9D8B030D-6E8A-4147-A177-3AD203B41FA5}">
                      <a16:colId xmlns:a16="http://schemas.microsoft.com/office/drawing/2014/main" val="748324352"/>
                    </a:ext>
                  </a:extLst>
                </a:gridCol>
                <a:gridCol w="2132352">
                  <a:extLst>
                    <a:ext uri="{9D8B030D-6E8A-4147-A177-3AD203B41FA5}">
                      <a16:colId xmlns:a16="http://schemas.microsoft.com/office/drawing/2014/main" val="4264040528"/>
                    </a:ext>
                  </a:extLst>
                </a:gridCol>
                <a:gridCol w="1966217">
                  <a:extLst>
                    <a:ext uri="{9D8B030D-6E8A-4147-A177-3AD203B41FA5}">
                      <a16:colId xmlns:a16="http://schemas.microsoft.com/office/drawing/2014/main" val="3278413695"/>
                    </a:ext>
                  </a:extLst>
                </a:gridCol>
              </a:tblGrid>
              <a:tr h="390531"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I этап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II этап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III этап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IV этап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089126"/>
                  </a:ext>
                </a:extLst>
              </a:tr>
              <a:tr h="4713324">
                <a:tc>
                  <a:txBody>
                    <a:bodyPr/>
                    <a:lstStyle/>
                    <a:p>
                      <a:pPr indent="-50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изучение звуков а, у, м, х, о, п, к, с, н, ы, в, т, л и соответствующих букв;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сознательное усвоение артикуляции;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усвоение слогового структурирования;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анализ слова с последующим прочитывание;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составление слова из разрезной азбуки;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различение буквы и звука, гласного и согласного;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ознакомление с предложением, вычленение предложений из потока речи;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деление предложений на слова;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раздельное написание слов;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- заглавная буква, точка.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изучение букв ш, р, з, ж, и, э, мягких согласных звуков </a:t>
                      </a:r>
                      <a:r>
                        <a:rPr lang="ru-RU" sz="1200" b="1" dirty="0" err="1">
                          <a:effectLst/>
                        </a:rPr>
                        <a:t>мь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нь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пь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кь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сь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вь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ть</a:t>
                      </a:r>
                      <a:r>
                        <a:rPr lang="ru-RU" sz="1200" b="1" dirty="0">
                          <a:effectLst/>
                        </a:rPr>
                        <a:t>, ль, </a:t>
                      </a:r>
                      <a:r>
                        <a:rPr lang="ru-RU" sz="1200" b="1" dirty="0" err="1">
                          <a:effectLst/>
                        </a:rPr>
                        <a:t>хь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рь</a:t>
                      </a:r>
                      <a:r>
                        <a:rPr lang="ru-RU" sz="1200" b="1" dirty="0">
                          <a:effectLst/>
                        </a:rPr>
                        <a:t>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 - правописание твердых и мягких согласных;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объединение мягких звуков и гласными;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работа по звуковому анализу и синтезу слов;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вставка пропущенных букв,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составление слов из слогов, предлагаемых вразбивку;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списывание, письмо под диктовку;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правописание </a:t>
                      </a:r>
                      <a:r>
                        <a:rPr lang="ru-RU" sz="1200" b="1" dirty="0" err="1">
                          <a:effectLst/>
                        </a:rPr>
                        <a:t>жи</a:t>
                      </a:r>
                      <a:r>
                        <a:rPr lang="ru-RU" sz="1200" b="1" dirty="0">
                          <a:effectLst/>
                        </a:rPr>
                        <a:t>, ши, перенос слов;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написание имен, фамилий, названий городов.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изучение букв й, ё, ю, е, я;</a:t>
                      </a:r>
                    </a:p>
                    <a:p>
                      <a:pPr indent="-1651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 - конечное положение звука й;</a:t>
                      </a:r>
                    </a:p>
                    <a:p>
                      <a:pPr indent="-1651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правописание таких слов, как змей - змеи, сарай - сараи;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правописание мягкого знака;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буквы е, ю, я, ё, сопоставление с дифтонгами </a:t>
                      </a:r>
                      <a:r>
                        <a:rPr lang="ru-RU" sz="1200" b="1" dirty="0" err="1">
                          <a:effectLst/>
                        </a:rPr>
                        <a:t>йэ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йу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йа</a:t>
                      </a:r>
                      <a:r>
                        <a:rPr lang="ru-RU" sz="1200" b="1" dirty="0">
                          <a:effectLst/>
                        </a:rPr>
                        <a:t>, </a:t>
                      </a:r>
                      <a:r>
                        <a:rPr lang="ru-RU" sz="1200" b="1" dirty="0" err="1">
                          <a:effectLst/>
                        </a:rPr>
                        <a:t>йо</a:t>
                      </a:r>
                      <a:r>
                        <a:rPr lang="ru-RU" sz="1200" b="1" dirty="0">
                          <a:effectLst/>
                        </a:rPr>
                        <a:t>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усвоение слоговой структуры 4 - 5-сложных слов;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плавное слоговое чтение;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понимание прочитанного;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слуховые и зрительные диктанты.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изучение букв ц, ч, щ, звонких согласных;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различение и выделение звонких согласных;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-правописание сомнительных согласных;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чтение целыми словами;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различение слов, близких по звучанию и написанию;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  обучение чтению «про себя» и шепотом.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95" marR="68495" marT="68495" marB="6849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770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161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A61C4-E79C-4E63-8D06-31E44437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Т.А. Ткаченко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139EEC-45E5-4F39-AFF9-F84F4FFF9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 </a:t>
            </a:r>
            <a:r>
              <a:rPr lang="ru-RU" sz="2800" dirty="0"/>
              <a:t>год приобретают четкие представления о каждом звуке, совершенствуют навык звукового анализа и синтеза.</a:t>
            </a:r>
          </a:p>
          <a:p>
            <a:r>
              <a:rPr lang="en-US" sz="2800" dirty="0"/>
              <a:t>II </a:t>
            </a:r>
            <a:r>
              <a:rPr lang="ru-RU" sz="2800" dirty="0"/>
              <a:t>год </a:t>
            </a:r>
          </a:p>
          <a:p>
            <a:pPr marL="0" indent="0">
              <a:buNone/>
            </a:pPr>
            <a:r>
              <a:rPr lang="ru-RU" sz="2800" dirty="0"/>
              <a:t>-  буквенное изображение изучаемых звуков ;</a:t>
            </a:r>
          </a:p>
          <a:p>
            <a:pPr marL="0" indent="0">
              <a:buNone/>
            </a:pPr>
            <a:r>
              <a:rPr lang="ru-RU" sz="2800" dirty="0"/>
              <a:t>- усвоение слоговых структур слов происходит посредством звукобуквенного анализа и синтеза;</a:t>
            </a:r>
          </a:p>
          <a:p>
            <a:pPr marL="0" indent="0">
              <a:buNone/>
            </a:pPr>
            <a:r>
              <a:rPr lang="ru-RU" sz="2800" dirty="0"/>
              <a:t>- выработка навыка </a:t>
            </a:r>
            <a:r>
              <a:rPr lang="ru-RU" sz="2800" dirty="0" err="1"/>
              <a:t>послогового</a:t>
            </a:r>
            <a:r>
              <a:rPr lang="ru-RU" sz="2800" dirty="0"/>
              <a:t> чтения.</a:t>
            </a:r>
          </a:p>
          <a:p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346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FC1743-B3D7-43CC-8FBE-92A8A11D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Т.Б. Филичева, Г.В. Чиркина.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3C957B5-8975-4B6D-A34A-C59FAAB04A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997877"/>
              </p:ext>
            </p:extLst>
          </p:nvPr>
        </p:nvGraphicFramePr>
        <p:xfrm>
          <a:off x="827584" y="1124744"/>
          <a:ext cx="7632848" cy="5078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7389">
                  <a:extLst>
                    <a:ext uri="{9D8B030D-6E8A-4147-A177-3AD203B41FA5}">
                      <a16:colId xmlns:a16="http://schemas.microsoft.com/office/drawing/2014/main" val="1766941239"/>
                    </a:ext>
                  </a:extLst>
                </a:gridCol>
                <a:gridCol w="5935459">
                  <a:extLst>
                    <a:ext uri="{9D8B030D-6E8A-4147-A177-3AD203B41FA5}">
                      <a16:colId xmlns:a16="http://schemas.microsoft.com/office/drawing/2014/main" val="2563108363"/>
                    </a:ext>
                  </a:extLst>
                </a:gridCol>
              </a:tblGrid>
              <a:tr h="369861">
                <a:tc>
                  <a:txBody>
                    <a:bodyPr/>
                    <a:lstStyle/>
                    <a:p>
                      <a:pPr indent="44958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Периоды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Содержание обучения грамоте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extLst>
                  <a:ext uri="{0D108BD9-81ED-4DB2-BD59-A6C34878D82A}">
                    <a16:rowId xmlns:a16="http://schemas.microsoft.com/office/drawing/2014/main" val="6471070"/>
                  </a:ext>
                </a:extLst>
              </a:tr>
              <a:tr h="991386"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Завершение работы по формированию готовности к обучению грамоте, начатой в старшей группе на занятиях по формированию звуковой культуры речи.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extLst>
                  <a:ext uri="{0D108BD9-81ED-4DB2-BD59-A6C34878D82A}">
                    <a16:rowId xmlns:a16="http://schemas.microsoft.com/office/drawing/2014/main" val="2326199933"/>
                  </a:ext>
                </a:extLst>
              </a:tr>
              <a:tr h="1405736"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Начало обучение грамоте. Знакомство с гласными буквами, с согласными; складывание из букв разрезной азбуки слогов, слов по следам звукового анализа и синтеза; преобразование слов путем добавления, перестановки, замены звуков; осмысленное чтение.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extLst>
                  <a:ext uri="{0D108BD9-81ED-4DB2-BD59-A6C34878D82A}">
                    <a16:rowId xmlns:a16="http://schemas.microsoft.com/office/drawing/2014/main" val="3095269911"/>
                  </a:ext>
                </a:extLst>
              </a:tr>
              <a:tr h="2234436"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Обучение грамоте. Расширение объема изучаемых звуков и букв; анализ и синтез односложных слов со стечением согласных, двусложных слов, трехсложных слов; упражнения на определение пропущенной буквы в слове; чтение слогов, составление слов из слогов; обучение слитному чтению с объяснением смысла прочитанного; членение предложений на слова, определение порядка и количества слов в предложении.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225" marR="78225" marT="78225" marB="78225" anchor="ctr"/>
                </a:tc>
                <a:extLst>
                  <a:ext uri="{0D108BD9-81ED-4DB2-BD59-A6C34878D82A}">
                    <a16:rowId xmlns:a16="http://schemas.microsoft.com/office/drawing/2014/main" val="3641596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19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48BC4F-FD17-4CB0-88EC-0663006E4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Н.В. </a:t>
            </a:r>
            <a:r>
              <a:rPr lang="ru-RU" dirty="0" err="1"/>
              <a:t>Нищева</a:t>
            </a:r>
            <a:r>
              <a:rPr lang="ru-RU" dirty="0"/>
              <a:t>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27CDA03-6FF4-4443-BE7B-6D3DEF0BC0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697834"/>
              </p:ext>
            </p:extLst>
          </p:nvPr>
        </p:nvGraphicFramePr>
        <p:xfrm>
          <a:off x="611560" y="1844824"/>
          <a:ext cx="8095833" cy="3096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05841858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9592222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277281714"/>
                    </a:ext>
                  </a:extLst>
                </a:gridCol>
                <a:gridCol w="1831137">
                  <a:extLst>
                    <a:ext uri="{9D8B030D-6E8A-4147-A177-3AD203B41FA5}">
                      <a16:colId xmlns:a16="http://schemas.microsoft.com/office/drawing/2014/main" val="133016669"/>
                    </a:ext>
                  </a:extLst>
                </a:gridCol>
              </a:tblGrid>
              <a:tr h="774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Группа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квартал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  квартал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 квартал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:a16="http://schemas.microsoft.com/office/drawing/2014/main" val="836890672"/>
                  </a:ext>
                </a:extLst>
              </a:tr>
              <a:tr h="774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Средняя 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 а, у, о, 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п, т, к, м, н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:a16="http://schemas.microsoft.com/office/drawing/2014/main" val="3070052381"/>
                  </a:ext>
                </a:extLst>
              </a:tr>
              <a:tr h="774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Старшая 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ы, б, д, г, х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 в, ф, ш, ж, э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с, з, ч, щ, л, р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:a16="http://schemas.microsoft.com/office/drawing/2014/main" val="1235554167"/>
                  </a:ext>
                </a:extLst>
              </a:tr>
              <a:tr h="774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Подготовительная 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ц, й, е, ё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ю, я, ь, ъ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:a16="http://schemas.microsoft.com/office/drawing/2014/main" val="74492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995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79104" y="5205322"/>
            <a:ext cx="8064896" cy="14465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>
                <a:solidFill>
                  <a:srgbClr val="637243"/>
                </a:solidFill>
                <a:latin typeface="Times New Roman" pitchFamily="18" charset="0"/>
                <a:cs typeface="Arial" pitchFamily="34" charset="0"/>
              </a:rPr>
              <a:t>Спасибо за внимание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rgbClr val="637243"/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C81360-D766-42CF-A7C4-C204188BB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692696"/>
            <a:ext cx="5521796" cy="4176688"/>
          </a:xfrm>
          <a:prstGeom prst="rect">
            <a:avLst/>
          </a:prstGeom>
          <a:ln w="76200">
            <a:solidFill>
              <a:srgbClr val="BBD28C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898</Words>
  <Application>Microsoft Office PowerPoint</Application>
  <PresentationFormat>Экран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II периода обучения грамоте</vt:lpstr>
      <vt:lpstr>Основные задачи  добукварного периода:</vt:lpstr>
      <vt:lpstr>Основные задачи   букварного периода</vt:lpstr>
      <vt:lpstr>Л.Ф. Спирова и Р.И. Шуйфер</vt:lpstr>
      <vt:lpstr>Т.А. Ткаченко</vt:lpstr>
      <vt:lpstr>Т.Б. Филичева, Г.В. Чиркина. </vt:lpstr>
      <vt:lpstr>Н.В. Нищева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14</cp:revision>
  <dcterms:created xsi:type="dcterms:W3CDTF">2013-08-18T05:10:05Z</dcterms:created>
  <dcterms:modified xsi:type="dcterms:W3CDTF">2019-11-13T14:01:23Z</dcterms:modified>
</cp:coreProperties>
</file>