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9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50B57-3E61-4AC8-A302-D6116B3027F3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text=%D1%81%D1%82%D0%BE%D0%BF%D0%BA%D0%B0%20%D0%BA%D0%BD%D0%B8%D0%B3%20%D0%BA%D0%B0%D1%80%D1%82%D0%B8%D0%BD%D0%BA%D0%B0&amp;noreask=1&amp;pos=26&amp;rpt=simage&amp;lr=213&amp;uinfo=sw-1038-sh-518-fw-813-fh-448-pd-1&amp;img_url=http://webdesignledger.com/wp-content/uploads/2010/06/books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yazyki.prosv.ru/wp-content/uploads/2016/11/filippova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60648"/>
            <a:ext cx="7772400" cy="280831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egoe Script" pitchFamily="34" charset="0"/>
              </a:rPr>
              <a:t>Обучение смысловому чтению на уроках английского языка.</a:t>
            </a:r>
            <a:endParaRPr lang="ru-RU" sz="4800" b="1" i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284984"/>
            <a:ext cx="4536504" cy="2448272"/>
          </a:xfrm>
        </p:spPr>
        <p:txBody>
          <a:bodyPr>
            <a:noAutofit/>
          </a:bodyPr>
          <a:lstStyle/>
          <a:p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  <a:cs typeface="Segoe UI Light" pitchFamily="34" charset="0"/>
              </a:rPr>
              <a:t>Кудренко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  <a:cs typeface="Segoe UI Light" pitchFamily="34" charset="0"/>
              </a:rPr>
              <a:t> Т.С.</a:t>
            </a:r>
          </a:p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  <a:cs typeface="Segoe UI Light" pitchFamily="34" charset="0"/>
              </a:rPr>
              <a:t>у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  <a:cs typeface="Segoe UI Light" pitchFamily="34" charset="0"/>
              </a:rPr>
              <a:t>читель английского языка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  <a:cs typeface="Segoe UI Light" pitchFamily="34" charset="0"/>
              </a:rPr>
              <a:t>МКОУ Белоярская СОШ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pic>
        <p:nvPicPr>
          <p:cNvPr id="2052" name="Picture 4" descr="http://webdesignledger.com/wp-content/uploads/2010/06/book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1731" y="4291009"/>
            <a:ext cx="5012269" cy="25669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354162"/>
          </a:xfrm>
        </p:spPr>
        <p:txBody>
          <a:bodyPr>
            <a:noAutofit/>
          </a:bodyPr>
          <a:lstStyle/>
          <a:p>
            <a:r>
              <a:rPr lang="ru-RU" sz="3200" b="1" dirty="0"/>
              <a:t>Рекомендации по использованию</a:t>
            </a:r>
            <a:r>
              <a:rPr lang="ru-RU" sz="3200" dirty="0"/>
              <a:t> </a:t>
            </a:r>
            <a:r>
              <a:rPr lang="ru-RU" sz="3200" b="1" dirty="0"/>
              <a:t>толстых и тонких вопросов.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1</a:t>
            </a:r>
            <a:r>
              <a:rPr lang="ru-RU" sz="2400" dirty="0"/>
              <a:t>. После того как дети заполнят таблицу, необходимо сразу же обсудить ее содержание. </a:t>
            </a:r>
            <a:endParaRPr lang="ru-RU" sz="2400" dirty="0" smtClean="0"/>
          </a:p>
          <a:p>
            <a:r>
              <a:rPr lang="ru-RU" sz="2400" dirty="0" smtClean="0"/>
              <a:t>2</a:t>
            </a:r>
            <a:r>
              <a:rPr lang="ru-RU" sz="2400" dirty="0"/>
              <a:t>. При обсуждении таблицы необходимо акцентировать внимание детей на том факте, что на толстые вопросы возможно несколько ответов, а на тонкие - только один.</a:t>
            </a:r>
          </a:p>
          <a:p>
            <a:r>
              <a:rPr lang="ru-RU" sz="2400" dirty="0"/>
              <a:t>3. Окончанием работы с этим приемом должна стать таблица ответов на толстые и тонкие вопросы. </a:t>
            </a:r>
            <a:endParaRPr lang="ru-RU" sz="2400" dirty="0" smtClean="0"/>
          </a:p>
          <a:p>
            <a:r>
              <a:rPr lang="ru-RU" sz="2400" dirty="0" smtClean="0"/>
              <a:t>4</a:t>
            </a:r>
            <a:r>
              <a:rPr lang="ru-RU" sz="2400" dirty="0"/>
              <a:t>. Не все ученики одинаково легко заполняют таблицу. Не стоит настаивать - необходимо поощрять даже незначительные успехи.</a:t>
            </a:r>
          </a:p>
          <a:p>
            <a:r>
              <a:rPr lang="ru-RU" sz="2400" dirty="0"/>
              <a:t>5. При чтении текста можно разделить учеников на специалистов по тонким и толстым вопросам. </a:t>
            </a:r>
          </a:p>
        </p:txBody>
      </p:sp>
    </p:spTree>
    <p:extLst>
      <p:ext uri="{BB962C8B-B14F-4D97-AF65-F5344CB8AC3E}">
        <p14:creationId xmlns:p14="http://schemas.microsoft.com/office/powerpoint/2010/main" val="332867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715200" cy="868958"/>
          </a:xfrm>
        </p:spPr>
        <p:txBody>
          <a:bodyPr>
            <a:noAutofit/>
          </a:bodyPr>
          <a:lstStyle/>
          <a:p>
            <a:r>
              <a:rPr lang="ru-RU" sz="4800" b="1" dirty="0" err="1" smtClean="0"/>
              <a:t>Синквейн</a:t>
            </a:r>
            <a:r>
              <a:rPr lang="ru-RU" sz="4800" b="1" dirty="0" smtClean="0"/>
              <a:t> </a:t>
            </a:r>
            <a:r>
              <a:rPr lang="ru-RU" sz="3200" b="1" dirty="0" smtClean="0"/>
              <a:t>- </a:t>
            </a:r>
            <a:r>
              <a:rPr lang="ru-RU" sz="3200" dirty="0" smtClean="0"/>
              <a:t>«</a:t>
            </a:r>
            <a:r>
              <a:rPr lang="ru-RU" sz="3200" dirty="0"/>
              <a:t>пять строк», которые выстраиваются пирамидой в определённой последовательности. 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31640" y="1700808"/>
            <a:ext cx="4248472" cy="1080120"/>
          </a:xfrm>
        </p:spPr>
        <p:txBody>
          <a:bodyPr>
            <a:normAutofit/>
          </a:bodyPr>
          <a:lstStyle/>
          <a:p>
            <a:r>
              <a:rPr lang="ru-RU" sz="2800" dirty="0"/>
              <a:t>Структура </a:t>
            </a:r>
            <a:r>
              <a:rPr lang="ru-RU" sz="2800" dirty="0" err="1"/>
              <a:t>синквейна</a:t>
            </a:r>
            <a:r>
              <a:rPr lang="ru-RU" sz="2800" dirty="0"/>
              <a:t>.</a:t>
            </a:r>
          </a:p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259632" y="1772816"/>
            <a:ext cx="36004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 Существительное (тема).</a:t>
            </a:r>
          </a:p>
          <a:p>
            <a:pPr marL="0" indent="0">
              <a:buNone/>
            </a:pPr>
            <a:r>
              <a:rPr lang="ru-RU" dirty="0"/>
              <a:t>2. Два прилагательных (описание).</a:t>
            </a:r>
          </a:p>
          <a:p>
            <a:pPr marL="0" indent="0">
              <a:buNone/>
            </a:pPr>
            <a:r>
              <a:rPr lang="ru-RU" dirty="0"/>
              <a:t>3. Три глагола (действие).</a:t>
            </a:r>
          </a:p>
          <a:p>
            <a:pPr marL="0" indent="0">
              <a:buNone/>
            </a:pPr>
            <a:r>
              <a:rPr lang="ru-RU" dirty="0"/>
              <a:t>4. Фраза из </a:t>
            </a:r>
            <a:r>
              <a:rPr lang="ru-RU" dirty="0" smtClean="0"/>
              <a:t>4-6 </a:t>
            </a:r>
            <a:r>
              <a:rPr lang="ru-RU" dirty="0"/>
              <a:t>слов (описание).</a:t>
            </a:r>
          </a:p>
          <a:p>
            <a:pPr marL="0" indent="0">
              <a:buNone/>
            </a:pPr>
            <a:r>
              <a:rPr lang="ru-RU" dirty="0"/>
              <a:t>5. Существительное (перефразировка темы).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535113"/>
            <a:ext cx="3394720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2040" y="2204864"/>
            <a:ext cx="4104456" cy="392129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800" dirty="0"/>
              <a:t>The Internet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800" dirty="0"/>
              <a:t>Global, useful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800" dirty="0"/>
              <a:t>To save, to inform, to </a:t>
            </a:r>
            <a:r>
              <a:rPr lang="en-US" sz="2800" dirty="0" smtClean="0"/>
              <a:t>communicate</a:t>
            </a:r>
            <a:endParaRPr lang="ru-RU" sz="2800" dirty="0" smtClean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800" dirty="0" smtClean="0"/>
              <a:t>It </a:t>
            </a:r>
            <a:r>
              <a:rPr lang="en-US" sz="2800" dirty="0"/>
              <a:t>helps me in my studies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800" dirty="0"/>
              <a:t>Network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1668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427168" cy="868958"/>
          </a:xfrm>
        </p:spPr>
        <p:txBody>
          <a:bodyPr>
            <a:noAutofit/>
          </a:bodyPr>
          <a:lstStyle/>
          <a:p>
            <a:r>
              <a:rPr lang="ru-RU" b="1" dirty="0" err="1"/>
              <a:t>Инсерт</a:t>
            </a:r>
            <a:r>
              <a:rPr lang="ru-RU" dirty="0"/>
              <a:t> </a:t>
            </a:r>
            <a:r>
              <a:rPr lang="ru-RU" sz="2800" dirty="0" smtClean="0"/>
              <a:t>- </a:t>
            </a:r>
            <a:r>
              <a:rPr lang="ru-RU" sz="2800" dirty="0"/>
              <a:t>чтение учебного текста с карандашом и </a:t>
            </a:r>
            <a:r>
              <a:rPr lang="ru-RU" sz="2800" dirty="0" smtClean="0"/>
              <a:t>маркировка </a:t>
            </a:r>
            <a:r>
              <a:rPr lang="ru-RU" sz="2800" dirty="0"/>
              <a:t>текста с использованием условных обозначений: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r>
              <a:rPr lang="ru-RU" sz="4000" dirty="0"/>
              <a:t>«V» - уже знал (знала)</a:t>
            </a:r>
          </a:p>
          <a:p>
            <a:r>
              <a:rPr lang="ru-RU" sz="4000" dirty="0"/>
              <a:t>«+» - новое</a:t>
            </a:r>
          </a:p>
          <a:p>
            <a:r>
              <a:rPr lang="ru-RU" sz="4000" dirty="0"/>
              <a:t>«-» - думал иначе</a:t>
            </a:r>
          </a:p>
          <a:p>
            <a:r>
              <a:rPr lang="en-US" sz="4000" dirty="0"/>
              <a:t>«?» - </a:t>
            </a:r>
            <a:r>
              <a:rPr lang="ru-RU" sz="4000" dirty="0"/>
              <a:t>есть</a:t>
            </a:r>
            <a:r>
              <a:rPr lang="en-US" sz="4000" dirty="0"/>
              <a:t> </a:t>
            </a:r>
            <a:r>
              <a:rPr lang="ru-RU" sz="4000" dirty="0"/>
              <a:t>вопрос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2419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«Чтение в кружок»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1736"/>
            <a:ext cx="5776910" cy="4311019"/>
          </a:xfrm>
        </p:spPr>
      </p:pic>
    </p:spTree>
    <p:extLst>
      <p:ext uri="{BB962C8B-B14F-4D97-AF65-F5344CB8AC3E}">
        <p14:creationId xmlns:p14="http://schemas.microsoft.com/office/powerpoint/2010/main" val="43200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48872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«Верные – неверные утверждения»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2400" dirty="0"/>
              <a:t>Choose correct and incorrect sentences about travelling from given statements. Give reasons for your choice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fontAlgn="base"/>
            <a:r>
              <a:rPr lang="en-US" sz="2400" dirty="0" smtClean="0"/>
              <a:t>Travelling </a:t>
            </a:r>
            <a:r>
              <a:rPr lang="en-US" sz="2400" dirty="0"/>
              <a:t>by train is cheaper than travelling by plane.</a:t>
            </a:r>
          </a:p>
          <a:p>
            <a:pPr fontAlgn="base"/>
            <a:r>
              <a:rPr lang="en-US" sz="2400" dirty="0"/>
              <a:t>Weather is important while on holiday.</a:t>
            </a:r>
          </a:p>
          <a:p>
            <a:pPr fontAlgn="base"/>
            <a:r>
              <a:rPr lang="en-US" sz="2400" dirty="0"/>
              <a:t>Deluxe suite is the cheapest one in the hotel.</a:t>
            </a:r>
          </a:p>
          <a:p>
            <a:pPr fontAlgn="base"/>
            <a:r>
              <a:rPr lang="en-US" sz="2400" dirty="0"/>
              <a:t>Coach is a tour bus.</a:t>
            </a:r>
          </a:p>
          <a:p>
            <a:pPr fontAlgn="base"/>
            <a:r>
              <a:rPr lang="en-US" sz="2400" dirty="0"/>
              <a:t>Hitch-hiking holiday is a holiday in the mountains.</a:t>
            </a:r>
          </a:p>
          <a:p>
            <a:pPr fontAlgn="base"/>
            <a:r>
              <a:rPr lang="en-US" sz="2400" dirty="0"/>
              <a:t>Canoeing and kayaking is all about paddling about on water in a long narrow boat.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917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b="1" dirty="0"/>
              <a:t>“Лови ошибку”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Найди ошибку в каждом предложении и исправь её</a:t>
            </a:r>
            <a:r>
              <a:rPr lang="ru-RU" sz="4000" dirty="0" smtClean="0"/>
              <a:t>.</a:t>
            </a:r>
          </a:p>
          <a:p>
            <a:pPr marL="0" indent="0">
              <a:buNone/>
            </a:pPr>
            <a:r>
              <a:rPr lang="en-US" sz="4400" b="1" dirty="0"/>
              <a:t>There are </a:t>
            </a:r>
            <a:r>
              <a:rPr lang="en-US" sz="4400" b="1" dirty="0" err="1"/>
              <a:t>mouses</a:t>
            </a:r>
            <a:r>
              <a:rPr lang="en-US" sz="4400" b="1" dirty="0"/>
              <a:t> in the house</a:t>
            </a:r>
            <a:r>
              <a:rPr lang="en-US" sz="4400" b="1" dirty="0" smtClean="0"/>
              <a:t>.</a:t>
            </a:r>
            <a:endParaRPr lang="ru-RU" sz="4400" b="1" dirty="0" smtClean="0"/>
          </a:p>
          <a:p>
            <a:pPr marL="0" indent="0">
              <a:buNone/>
            </a:pPr>
            <a:r>
              <a:rPr lang="en-US" sz="4400" b="1" dirty="0"/>
              <a:t>He’s got a </a:t>
            </a:r>
            <a:r>
              <a:rPr lang="en-US" sz="4400" b="1" dirty="0" smtClean="0"/>
              <a:t>umbrella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878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-13969"/>
            <a:ext cx="6192688" cy="3761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12976"/>
            <a:ext cx="5328592" cy="341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2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92" y="188640"/>
            <a:ext cx="7731704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33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51216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01008"/>
            <a:ext cx="4083277" cy="2776629"/>
          </a:xfrm>
        </p:spPr>
      </p:pic>
    </p:spTree>
    <p:extLst>
      <p:ext uri="{BB962C8B-B14F-4D97-AF65-F5344CB8AC3E}">
        <p14:creationId xmlns:p14="http://schemas.microsoft.com/office/powerpoint/2010/main" val="8480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28728" y="185736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1124744"/>
            <a:ext cx="7355160" cy="4320480"/>
          </a:xfrm>
        </p:spPr>
        <p:txBody>
          <a:bodyPr>
            <a:normAutofit/>
          </a:bodyPr>
          <a:lstStyle/>
          <a:p>
            <a:r>
              <a:rPr lang="ru-RU" sz="4800" dirty="0"/>
              <a:t>Чтение – это многофункциональный процесс. </a:t>
            </a:r>
            <a:endParaRPr lang="ru-RU" sz="4800" dirty="0" smtClean="0"/>
          </a:p>
          <a:p>
            <a:r>
              <a:rPr lang="ru-RU" sz="4800" dirty="0"/>
              <a:t>Чтение является универсальным навыком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Процесс чтения состоит из трех </a:t>
            </a:r>
            <a:r>
              <a:rPr lang="ru-RU" dirty="0" smtClean="0"/>
              <a:t>фаз: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Восприятие текста</a:t>
            </a:r>
          </a:p>
          <a:p>
            <a:pPr marL="514350" indent="-514350">
              <a:buAutoNum type="arabicPeriod"/>
            </a:pPr>
            <a:r>
              <a:rPr lang="ru-RU" sz="4000" dirty="0"/>
              <a:t>И</a:t>
            </a:r>
            <a:r>
              <a:rPr lang="ru-RU" sz="4000" dirty="0" smtClean="0"/>
              <a:t>звлечение смысла</a:t>
            </a:r>
          </a:p>
          <a:p>
            <a:pPr marL="514350" indent="-514350">
              <a:buAutoNum type="arabicPeriod"/>
            </a:pPr>
            <a:r>
              <a:rPr lang="ru-RU" sz="4000" dirty="0"/>
              <a:t>С</a:t>
            </a:r>
            <a:r>
              <a:rPr lang="ru-RU" sz="4000" dirty="0" smtClean="0"/>
              <a:t>оздание </a:t>
            </a:r>
            <a:r>
              <a:rPr lang="ru-RU" sz="4000" dirty="0"/>
              <a:t>собственного нового смысла</a:t>
            </a:r>
          </a:p>
        </p:txBody>
      </p:sp>
      <p:pic>
        <p:nvPicPr>
          <p:cNvPr id="1026" name="Picture 2" descr="C:\Users\настя\Desktop\26968175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02196"/>
            <a:ext cx="252028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12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Смысловое чтение-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вид чтения, которое нацелено на понимание читающим смыслового содержания текста.</a:t>
            </a:r>
          </a:p>
        </p:txBody>
      </p:sp>
      <p:pic>
        <p:nvPicPr>
          <p:cNvPr id="2050" name="Picture 2" descr="C:\Users\настя\Desktop\detia-68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2448272" cy="221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5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«Ассоциативный куст»</a:t>
            </a:r>
            <a:endParaRPr lang="ru-RU" dirty="0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768752" cy="446449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6896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«Мотивационные загадки»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496" y="1628800"/>
            <a:ext cx="726395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2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«Соревнуемся с писателем»</a:t>
            </a:r>
            <a:endParaRPr lang="ru-RU" dirty="0"/>
          </a:p>
        </p:txBody>
      </p:sp>
      <p:pic>
        <p:nvPicPr>
          <p:cNvPr id="4" name="Объект 3" descr="filippova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04856"/>
            <a:ext cx="4513887" cy="413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8209655" cy="109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7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«Ромашка </a:t>
            </a:r>
            <a:r>
              <a:rPr lang="ru-RU" b="1" dirty="0" err="1" smtClean="0"/>
              <a:t>Блума</a:t>
            </a:r>
            <a:r>
              <a:rPr lang="ru-RU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292080" y="1196752"/>
            <a:ext cx="3600400" cy="7920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Классификация вопросов </a:t>
            </a:r>
            <a:r>
              <a:rPr lang="ru-RU" dirty="0" err="1"/>
              <a:t>Б.Блума</a:t>
            </a:r>
            <a:r>
              <a:rPr lang="ru-RU" dirty="0"/>
              <a:t>: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364088" y="1628800"/>
            <a:ext cx="3672408" cy="460851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Простые </a:t>
            </a:r>
            <a:r>
              <a:rPr lang="ru-RU" sz="2000" dirty="0" smtClean="0"/>
              <a:t>вопросы</a:t>
            </a:r>
          </a:p>
          <a:p>
            <a:pPr marL="0" indent="0">
              <a:buNone/>
            </a:pPr>
            <a:r>
              <a:rPr lang="ru-RU" sz="2000" i="1" dirty="0"/>
              <a:t>Как звали главного героя</a:t>
            </a:r>
            <a:r>
              <a:rPr lang="ru-RU" sz="2000" i="1" dirty="0" smtClean="0"/>
              <a:t>?</a:t>
            </a:r>
          </a:p>
          <a:p>
            <a:r>
              <a:rPr lang="ru-RU" sz="2000" dirty="0"/>
              <a:t>Уточняющие </a:t>
            </a:r>
            <a:r>
              <a:rPr lang="ru-RU" sz="2000" dirty="0" smtClean="0"/>
              <a:t>вопросы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Правда ли, что... </a:t>
            </a:r>
            <a:endParaRPr lang="ru-RU" sz="2000" i="1" dirty="0" smtClean="0"/>
          </a:p>
          <a:p>
            <a:r>
              <a:rPr lang="ru-RU" sz="2000" dirty="0"/>
              <a:t>Творческие </a:t>
            </a:r>
            <a:r>
              <a:rPr lang="ru-RU" sz="2000" dirty="0" smtClean="0"/>
              <a:t>вопросы</a:t>
            </a:r>
            <a:endParaRPr lang="ru-RU" sz="2000" dirty="0"/>
          </a:p>
          <a:p>
            <a:pPr marL="0" lvl="0" indent="0">
              <a:buNone/>
            </a:pPr>
            <a:r>
              <a:rPr lang="ru-RU" sz="2000" i="1" dirty="0"/>
              <a:t>Что бы произошло, если... </a:t>
            </a:r>
            <a:endParaRPr lang="ru-RU" sz="2000" dirty="0"/>
          </a:p>
          <a:p>
            <a:r>
              <a:rPr lang="ru-RU" sz="2000" dirty="0"/>
              <a:t>Оценочные </a:t>
            </a:r>
            <a:r>
              <a:rPr lang="ru-RU" sz="2000" dirty="0" smtClean="0"/>
              <a:t>вопросы</a:t>
            </a:r>
          </a:p>
          <a:p>
            <a:pPr marL="0" indent="0">
              <a:buNone/>
            </a:pPr>
            <a:r>
              <a:rPr lang="ru-RU" sz="2000" i="1" dirty="0"/>
              <a:t>Правильно ли поступил ...?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/>
              <a:t>Объясняющие </a:t>
            </a:r>
            <a:r>
              <a:rPr lang="ru-RU" sz="2000" dirty="0" smtClean="0"/>
              <a:t>вопросы</a:t>
            </a:r>
          </a:p>
          <a:p>
            <a:pPr marL="0" indent="0">
              <a:buNone/>
            </a:pPr>
            <a:r>
              <a:rPr lang="ru-RU" sz="2000" i="1" dirty="0" smtClean="0"/>
              <a:t>Почему…?</a:t>
            </a:r>
          </a:p>
          <a:p>
            <a:r>
              <a:rPr lang="ru-RU" sz="2000" dirty="0"/>
              <a:t>Практические </a:t>
            </a:r>
            <a:r>
              <a:rPr lang="ru-RU" sz="2000" dirty="0" smtClean="0"/>
              <a:t>вопросы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Как бы я поступил на месте героя? 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396044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59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65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437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Обучение смысловому чтению на уроках английского языка.</vt:lpstr>
      <vt:lpstr>Презентация PowerPoint</vt:lpstr>
      <vt:lpstr>Процесс чтения состоит из трех фаз:</vt:lpstr>
      <vt:lpstr>Смысловое чтение-</vt:lpstr>
      <vt:lpstr>«Ассоциативный куст»</vt:lpstr>
      <vt:lpstr>«Мотивационные загадки»</vt:lpstr>
      <vt:lpstr>«Соревнуемся с писателем»</vt:lpstr>
      <vt:lpstr>«Ромашка Блума» </vt:lpstr>
      <vt:lpstr>Презентация PowerPoint</vt:lpstr>
      <vt:lpstr>Рекомендации по использованию толстых и тонких вопросов. </vt:lpstr>
      <vt:lpstr>Синквейн - «пять строк», которые выстраиваются пирамидой в определённой последовательности.  </vt:lpstr>
      <vt:lpstr>Инсерт - чтение учебного текста с карандашом и маркировка текста с использованием условных обозначений: </vt:lpstr>
      <vt:lpstr>«Чтение в кружок» </vt:lpstr>
      <vt:lpstr>«Верные – неверные утверждения»</vt:lpstr>
      <vt:lpstr> “Лови ошибку”</vt:lpstr>
      <vt:lpstr>Презентация PowerPoint</vt:lpstr>
      <vt:lpstr>Презентация PowerPoint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25</cp:revision>
  <dcterms:created xsi:type="dcterms:W3CDTF">2013-06-25T15:10:20Z</dcterms:created>
  <dcterms:modified xsi:type="dcterms:W3CDTF">2017-01-08T10:20:06Z</dcterms:modified>
</cp:coreProperties>
</file>