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6"/>
  </p:notesMasterIdLst>
  <p:sldIdLst>
    <p:sldId id="271" r:id="rId3"/>
    <p:sldId id="302" r:id="rId4"/>
    <p:sldId id="256" r:id="rId5"/>
    <p:sldId id="305" r:id="rId6"/>
    <p:sldId id="272" r:id="rId7"/>
    <p:sldId id="273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4" r:id="rId17"/>
    <p:sldId id="285" r:id="rId18"/>
    <p:sldId id="303" r:id="rId19"/>
    <p:sldId id="291" r:id="rId20"/>
    <p:sldId id="304" r:id="rId21"/>
    <p:sldId id="292" r:id="rId22"/>
    <p:sldId id="293" r:id="rId23"/>
    <p:sldId id="289" r:id="rId24"/>
    <p:sldId id="286" r:id="rId25"/>
    <p:sldId id="300" r:id="rId26"/>
    <p:sldId id="301" r:id="rId27"/>
    <p:sldId id="287" r:id="rId28"/>
    <p:sldId id="288" r:id="rId29"/>
    <p:sldId id="294" r:id="rId30"/>
    <p:sldId id="295" r:id="rId31"/>
    <p:sldId id="296" r:id="rId32"/>
    <p:sldId id="297" r:id="rId33"/>
    <p:sldId id="298" r:id="rId34"/>
    <p:sldId id="29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7445"/>
    <a:srgbClr val="772C03"/>
    <a:srgbClr val="85BD5B"/>
    <a:srgbClr val="F7F5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4" autoAdjust="0"/>
  </p:normalViewPr>
  <p:slideViewPr>
    <p:cSldViewPr>
      <p:cViewPr>
        <p:scale>
          <a:sx n="75" d="100"/>
          <a:sy n="75" d="100"/>
        </p:scale>
        <p:origin x="-123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D8C0B-4135-4470-B80C-8A0EACD30286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A57DD-E96E-4CDB-BEFB-F6A60335A5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27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Видео Сваты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A57DD-E96E-4CDB-BEFB-F6A60335A556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30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Мультфильм </a:t>
            </a:r>
            <a:r>
              <a:rPr lang="ru-RU" dirty="0" err="1" smtClean="0"/>
              <a:t>прастаквашино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A57DD-E96E-4CDB-BEFB-F6A60335A55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928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Мультфильм крокодил Гена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A57DD-E96E-4CDB-BEFB-F6A60335A55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381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A57DD-E96E-4CDB-BEFB-F6A60335A556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31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A57DD-E96E-4CDB-BEFB-F6A60335A556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9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4328-1CB5-4481-B046-663606390ECE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11%20&#1082;&#1083;.%20&#8470;3%20(5-&#1081;%20&#1089;&#1077;&#1079;&#1086;&#1085;,%201-&#1103;%20&#1089;&#1077;&#1088;&#1080;&#1103;)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86;&#1090;&#1082;&#1088;&#1099;&#1090;&#1099;&#1081;%20&#1091;&#1088;&#1086;&#1082;\1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1.mp4" TargetMode="Externa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2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3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964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 </a:t>
            </a:r>
            <a:r>
              <a:rPr lang="ru-RU" sz="27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какой отросли права они принадлежат ?:</a:t>
            </a:r>
            <a:br>
              <a:rPr lang="ru-RU" sz="27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900" i="1" u="sng" dirty="0">
                <a:latin typeface="Cambria"/>
                <a:ea typeface="Times New Roman"/>
              </a:rPr>
              <a:t>1 фраза </a:t>
            </a:r>
            <a:r>
              <a:rPr lang="ru-RU" sz="1900" dirty="0">
                <a:latin typeface="Cambria"/>
                <a:ea typeface="Times New Roman"/>
              </a:rPr>
              <a:t>«Договор дороже денег» </a:t>
            </a:r>
            <a:endParaRPr lang="ru-RU" sz="1900" dirty="0" smtClean="0">
              <a:latin typeface="Cambria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1900" i="1" u="sng" dirty="0" smtClean="0">
                <a:latin typeface="Cambria"/>
                <a:ea typeface="Times New Roman"/>
              </a:rPr>
              <a:t>2 </a:t>
            </a:r>
            <a:r>
              <a:rPr lang="ru-RU" sz="1900" i="1" u="sng" dirty="0">
                <a:latin typeface="Cambria"/>
                <a:ea typeface="Times New Roman"/>
              </a:rPr>
              <a:t>фраза</a:t>
            </a:r>
            <a:r>
              <a:rPr lang="ru-RU" sz="1900" dirty="0">
                <a:latin typeface="Cambria"/>
                <a:ea typeface="Times New Roman"/>
              </a:rPr>
              <a:t> «Без дела жить — небо коптить» </a:t>
            </a:r>
            <a:endParaRPr lang="ru-RU" sz="1900" dirty="0" smtClean="0">
              <a:latin typeface="Cambria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1900" i="1" u="sng" dirty="0" smtClean="0">
                <a:latin typeface="Cambria"/>
                <a:ea typeface="Times New Roman"/>
              </a:rPr>
              <a:t>3 </a:t>
            </a:r>
            <a:r>
              <a:rPr lang="ru-RU" sz="1900" i="1" u="sng" dirty="0">
                <a:latin typeface="Cambria"/>
                <a:ea typeface="Times New Roman"/>
              </a:rPr>
              <a:t>фраза</a:t>
            </a:r>
            <a:r>
              <a:rPr lang="ru-RU" sz="1900" dirty="0">
                <a:latin typeface="Cambria"/>
                <a:ea typeface="Times New Roman"/>
              </a:rPr>
              <a:t> «Весьма трудно управлять, если делать это добросовестно» Наполеон I Бонапарт </a:t>
            </a:r>
            <a:endParaRPr lang="ru-RU" sz="1900" dirty="0" smtClean="0">
              <a:latin typeface="Cambria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1900" i="1" u="sng" dirty="0" smtClean="0">
                <a:latin typeface="Cambria"/>
                <a:ea typeface="Times New Roman"/>
              </a:rPr>
              <a:t>4 </a:t>
            </a:r>
            <a:r>
              <a:rPr lang="ru-RU" sz="1900" i="1" u="sng" dirty="0">
                <a:latin typeface="Cambria"/>
                <a:ea typeface="Times New Roman"/>
              </a:rPr>
              <a:t>фраза</a:t>
            </a:r>
            <a:r>
              <a:rPr lang="ru-RU" sz="1900" dirty="0">
                <a:latin typeface="Cambria"/>
                <a:ea typeface="Times New Roman"/>
              </a:rPr>
              <a:t> «Нашел да не объявил — все равно что утащил</a:t>
            </a:r>
            <a:r>
              <a:rPr lang="ru-RU" sz="1900" dirty="0" smtClean="0">
                <a:latin typeface="Cambria"/>
                <a:ea typeface="Times New Roman"/>
              </a:rPr>
              <a:t>»</a:t>
            </a:r>
            <a:endParaRPr lang="ru-RU" sz="19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sz="1900" i="1" u="sng" dirty="0">
                <a:latin typeface="Cambria"/>
                <a:ea typeface="Times New Roman"/>
              </a:rPr>
              <a:t>5 фраза</a:t>
            </a:r>
            <a:r>
              <a:rPr lang="ru-RU" sz="1900" dirty="0">
                <a:latin typeface="Cambria"/>
                <a:ea typeface="Times New Roman"/>
              </a:rPr>
              <a:t> «Где любовь и совет, там и горя нет</a:t>
            </a:r>
            <a:r>
              <a:rPr lang="ru-RU" sz="1900" dirty="0" smtClean="0">
                <a:latin typeface="Cambria"/>
                <a:ea typeface="Times New Roman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06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Правильные ответы: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sz="1900" i="1" u="sng" dirty="0">
                <a:solidFill>
                  <a:prstClr val="black"/>
                </a:solidFill>
                <a:latin typeface="Cambria"/>
                <a:ea typeface="Times New Roman"/>
              </a:rPr>
              <a:t>1 фраза </a:t>
            </a:r>
            <a:r>
              <a:rPr lang="ru-RU" sz="1900" dirty="0">
                <a:solidFill>
                  <a:prstClr val="black"/>
                </a:solidFill>
                <a:latin typeface="Cambria"/>
                <a:ea typeface="Times New Roman"/>
              </a:rPr>
              <a:t>«Договор дороже денег» (гражданское право)</a:t>
            </a:r>
            <a:endParaRPr lang="ru-RU" sz="1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1900" i="1" u="sng" dirty="0">
                <a:solidFill>
                  <a:prstClr val="black"/>
                </a:solidFill>
                <a:latin typeface="Cambria"/>
                <a:ea typeface="Times New Roman"/>
              </a:rPr>
              <a:t>2 фраза</a:t>
            </a:r>
            <a:r>
              <a:rPr lang="ru-RU" sz="1900" dirty="0">
                <a:solidFill>
                  <a:prstClr val="black"/>
                </a:solidFill>
                <a:latin typeface="Cambria"/>
                <a:ea typeface="Times New Roman"/>
              </a:rPr>
              <a:t> «Без дела жить — небо коптить» (трудовое право)</a:t>
            </a:r>
            <a:endParaRPr lang="ru-RU" sz="1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1900" i="1" u="sng" dirty="0">
                <a:solidFill>
                  <a:prstClr val="black"/>
                </a:solidFill>
                <a:latin typeface="Cambria"/>
                <a:ea typeface="Times New Roman"/>
              </a:rPr>
              <a:t>3 фраза</a:t>
            </a:r>
            <a:r>
              <a:rPr lang="ru-RU" sz="1900" dirty="0">
                <a:solidFill>
                  <a:prstClr val="black"/>
                </a:solidFill>
                <a:latin typeface="Cambria"/>
                <a:ea typeface="Times New Roman"/>
              </a:rPr>
              <a:t> «Весьма трудно управлять, если делать это добросовестно» Наполеон I Бонапарт (административное право)</a:t>
            </a:r>
            <a:endParaRPr lang="ru-RU" sz="1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1900" i="1" u="sng" dirty="0">
                <a:solidFill>
                  <a:prstClr val="black"/>
                </a:solidFill>
                <a:latin typeface="Cambria"/>
                <a:ea typeface="Times New Roman"/>
              </a:rPr>
              <a:t>4 фраза</a:t>
            </a:r>
            <a:r>
              <a:rPr lang="ru-RU" sz="1900" dirty="0">
                <a:solidFill>
                  <a:prstClr val="black"/>
                </a:solidFill>
                <a:latin typeface="Cambria"/>
                <a:ea typeface="Times New Roman"/>
              </a:rPr>
              <a:t> «Нашел да не объявил — все равно что утащил» (уголовное право)</a:t>
            </a:r>
            <a:endParaRPr lang="ru-RU" sz="1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1900" i="1" u="sng" dirty="0">
                <a:solidFill>
                  <a:prstClr val="black"/>
                </a:solidFill>
                <a:latin typeface="Cambria"/>
                <a:ea typeface="Times New Roman"/>
              </a:rPr>
              <a:t>5 фраза</a:t>
            </a:r>
            <a:r>
              <a:rPr lang="ru-RU" sz="1900" dirty="0">
                <a:solidFill>
                  <a:prstClr val="black"/>
                </a:solidFill>
                <a:latin typeface="Cambria"/>
                <a:ea typeface="Times New Roman"/>
              </a:rPr>
              <a:t> «Где любовь и совет, там и горя нет» (семейное право)</a:t>
            </a:r>
            <a:endParaRPr lang="ru-RU" sz="19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16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Определите, к преступлениям или правонарушениям относятся деяния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 1.Ученик </a:t>
            </a:r>
            <a:r>
              <a:rPr lang="ru-RU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переходил улицу на красный сигнал </a:t>
            </a: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светофора.</a:t>
            </a:r>
            <a:endParaRPr lang="ru-RU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2.Подростки </a:t>
            </a:r>
            <a:r>
              <a:rPr lang="ru-RU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поджигали кнопки лифтов жилых домов и писали на стенах нецензурные </a:t>
            </a: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слова.</a:t>
            </a:r>
            <a:endParaRPr lang="ru-RU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3.Гражданка </a:t>
            </a:r>
            <a:r>
              <a:rPr lang="ru-RU" dirty="0" err="1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Коврова</a:t>
            </a:r>
            <a:r>
              <a:rPr lang="ru-RU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 не выполняла свои договорные обязательства о найме </a:t>
            </a: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жилья.</a:t>
            </a:r>
            <a:endParaRPr lang="ru-RU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4.Гражданин </a:t>
            </a:r>
            <a:r>
              <a:rPr lang="ru-RU" dirty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Самохвалов не явился в суд для исполнения обязанностей присяжных </a:t>
            </a: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заседателей.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0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Правильные ответы: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1.Ученик переходил улицу на красный сигнал светофора (административный проступок).</a:t>
            </a:r>
            <a:endParaRPr lang="ru-RU" dirty="0" smtClean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2.Подростки поджигали кнопки лифтов жилых домов и писали на стенах нецензурные слова (административные проступок).</a:t>
            </a:r>
            <a:endParaRPr lang="ru-RU" dirty="0" smtClean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3. Гражданка </a:t>
            </a:r>
            <a:r>
              <a:rPr lang="ru-RU" dirty="0" err="1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Коврова</a:t>
            </a: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 не выполняла свои договорные обязательства о найме жилья (гражданские проступок).</a:t>
            </a:r>
            <a:endParaRPr lang="ru-RU" dirty="0" smtClean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>4. Гражданин Самохвалов не явился в суд для исполнения обязанностей присяжных заседателей (административный проступок).</a:t>
            </a:r>
            <a:endParaRPr lang="ru-RU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99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Закрепляем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Уголовное право- это отрасль права, которая формирует понятия преступления, устанавливает круг преступлений. Вид и размер наказаний за них, а также занимается самыми общественно опасными правонарушениями – преступлениями.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Нормы уголовного права закреплены в уголовном кодексу страны (УК РФ). 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Государственная Дума приняла его 24 мая 1996 года; а вступил в действие с 01.01.1997 года.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u="sng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УК РФ</a:t>
            </a: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это правовой акт, соответствующий потребностям республиканского государства, стремящийся стать демократическим и правовым</a:t>
            </a:r>
            <a:r>
              <a:rPr lang="ru-RU" sz="1800" dirty="0">
                <a:latin typeface="Cambria"/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7244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prstClr val="black"/>
                </a:solidFill>
                <a:latin typeface="Cambria"/>
                <a:ea typeface="Calibri"/>
                <a:cs typeface="Times New Roman"/>
              </a:rPr>
              <a:t>Самостоятельная организация работы в группе: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581964" flipV="1">
            <a:off x="2411756" y="1003596"/>
            <a:ext cx="1549043" cy="4904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1340768"/>
            <a:ext cx="4248472" cy="4968552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а) работа в группе: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- чтение текста с отметками на полях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-совместное обсуждение текста,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Б) извлекая  необходимую  информацию из  учебника, её фиксация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в) обсуждение полученной информации в каждой из групп, отбор наиболее важной информации, её корректировка, фиксация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обсуждение  итоговой информации с учителем, её проверка (по презентации), окончательная фиксация информации в рабочей тетради</a:t>
            </a:r>
          </a:p>
          <a:p>
            <a:pPr marL="0" lvl="0" indent="0" algn="just">
              <a:lnSpc>
                <a:spcPct val="110000"/>
              </a:lnSpc>
              <a:buNone/>
            </a:pP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Каждая группа, используя учебник (параграф 20) должна найти ответы на свои вопросы: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группе происходит мини– обсуждение с целью поиска верного решения.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Группы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работают самостоятельно в течение 5–7 минут. 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4860032" y="1484784"/>
            <a:ext cx="3826768" cy="5032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 группа               Уголовно-правовые отношения 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 группа              Особенности уголовного права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группа              Понятие преступления,  признаки преступления</a:t>
            </a:r>
            <a:r>
              <a:rPr lang="ru-RU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 группа              Уголовное наказание,  соучастники, ответственность несовершеннолетних</a:t>
            </a:r>
            <a:r>
              <a:rPr lang="ru-RU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7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Уголовно-правовые отношения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уголовного права регулируют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уголовно-правовые отношения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вид общественных отношений, возникающих главным образом по поводу преступлений. Примером могут служить убийства, хищения, незаконное производство, и сбыт наркотиков и т.д.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преступлений направлены против кого-то или чего-то, то есть имеют свой объект.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объектам уголовно-правовых отношений можно отнести: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личность, ее права и свободы; собственность; общественный порядок и общественную безопасность; окружающую среду; конституционный строй РФ.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уголовно-правовых отношениях всегда имеются две стороны. С одной стороны, лица, совершившие преступления, с другой, государство в лице правоохранительных органов и суда.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понятиям уголовного права относятся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преступление, уголовная ответственность и наказание. Рассмотрим каждый из них в отдельности.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853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Особенности </a:t>
            </a:r>
            <a:r>
              <a:rPr lang="ru-RU" sz="31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уголовного права</a:t>
            </a:r>
            <a:r>
              <a:rPr lang="ru-RU" sz="31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 РФ выступает единственным источником уголовного права.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 РФ по форме он является Федеральным законом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 РФ по виду систематизации он относиться к кодексу , включающему обширную совокупность норм , которые объединяются в группы – институты.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1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Понятие преступления,  признаки преступления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Преступлением называют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виновно совершенное общественно опасное деяние, запрещенное Уголовным кодексом РФ под угрозой наказания.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Уголовный кодекс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свод законов о наиболее опасных деяниях, в том числе убийстве. Он определяет, какие действия являются преступными, и устанавливает наказание за совершение преступлений.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признаками преступления являются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деяние, которое может быть выражено как действием, так и бездействием;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общественная опасность – нанесение существенного вреда объектам уголовного права;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противоправность – общественно – опасное деяние может быть признано преступлением только в том случае, если оно предусмотрено Уголовным Кодексом РФ;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виновность – выделяют две формы вины: умысел (прямой или косвенный) и неосторожность (легкомыслие и небрежность);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наказуемость – за каждое конкретное преступление предусмотрено конкретное наказание.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Уголовное наказание,  соучастники, ответственность несовершеннолетних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Уголовное наказание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мера принуждения, применяемая от имени государства по приговору суда  к лицу, признанному виновным в совершении преступления.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 предусмотрены обстоятельства, которые  смягчают наказание, это: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Совершение впервые преступления небольшой тяжести вследствие случайного стечения обстоятельств.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Несовершеннолетие виновного. Уголовный закон устанавливает минимальный возраст привлечения к уголовной ответственности - 16 лет, а за ряд преступлений - 14 лет.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Беременность виновной признается обстоятельством, смягчающим наказание, прежде всего из принципа гуманизма и диктуется заботой о здоровье ребенка и самой женщины. 4. Наличие малолетних детей у виновного.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Совершения преступления в силу стечения тяжелых жизненных обстоятельств либо по мотиву сострадания является тесная связь преступления с данными обстоятельствами. (например, отсутствие средств для проживания в случае утраты работы )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Совершение преступления в результате физического или психического принуждения либо в силу материальной, служебной или иной зависимости.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Явка с повинной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3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760"/>
            <a:ext cx="4693700" cy="328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81337"/>
            <a:ext cx="48768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3362"/>
            <a:ext cx="42862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234" y="2667769"/>
            <a:ext cx="38100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16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Уголовное наказание,  соучастники, ответственность несовершеннолетних</a:t>
            </a:r>
            <a:endParaRPr lang="ru-RU" sz="2800" dirty="0"/>
          </a:p>
        </p:txBody>
      </p:sp>
      <p:pic>
        <p:nvPicPr>
          <p:cNvPr id="4097" name="Picture 1" descr="C:\Documents and Settings\User\Мои документы\fa8738475a8958c6f25463145a14612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Ну а теперь попробуем применить теоретические знания для разрешения практических ситуаций</a:t>
            </a:r>
            <a:r>
              <a:rPr lang="en-US" sz="2800" dirty="0" smtClean="0"/>
              <a:t>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БелокрыловаСА\Desktop\89837189_w0_h0_predpriyatiyas__nym_riskom.png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026" y="1600200"/>
            <a:ext cx="50699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БелокрыловаСА\Desktop\89837189_w0_h0_predpriyatiyas__nym_riskom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8327082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БелокрыловаСА\Desktop\89837189_w0_h0_predpriyatiyas__nym_riskom.pn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243408"/>
            <a:ext cx="854310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0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4098" name="Picture 2" descr="C:\Users\БелокрыловаСА\Desktop\89837189_w0_h0_predpriyatiyas__nym_riskom.png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026" y="1600200"/>
            <a:ext cx="50699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11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БелокрыловаСА\Desktop\89837189_w0_h0_predpriyatiyas__nym_riskom.png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026" y="1600200"/>
            <a:ext cx="50699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Правильные ответы: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1.Кража</a:t>
            </a:r>
          </a:p>
          <a:p>
            <a:r>
              <a:rPr lang="ru-RU" dirty="0" smtClean="0"/>
              <a:t>2.Подлог имущества , кража.</a:t>
            </a:r>
          </a:p>
          <a:p>
            <a:r>
              <a:rPr lang="ru-RU" dirty="0" smtClean="0"/>
              <a:t>3. Кража.</a:t>
            </a:r>
          </a:p>
          <a:p>
            <a:r>
              <a:rPr lang="ru-RU" dirty="0" smtClean="0"/>
              <a:t>4. Разбой ,кража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5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Закрепление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акончить высказывания</a:t>
            </a: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Вина человека может быть выражена в форме…..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совершение любых преступлений в нашей стране уголовная ответственность наступает с …. ..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наиболее тяжкие преступления уголовная ответственность может возникнуть с……..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несовершеннолетних лишение свободы ограничивается… ..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1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Закончить высказывания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Вина человека может быть выражена в форме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(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умысла или неосторожности)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совершение любых преступлений в нашей стране уголовная ответственность наступает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 (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лет)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наиболее тяжкие преступления уголовная ответственность может возникнуть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лет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несовершеннолетних лишение свободы ограничивается…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годами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1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Викторина «Закон и я».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Задание № 1.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Определите, к преступлениям или правонарушениям относятся деяния: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переходил улицу на красный сигнал светофора 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Подростки поджигали кнопки лифтов жилых домов и писали на стенах нецензурные слова.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выполняла свои договорные обязательства о найме жилья.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Компания подростков хранила, использовала и распространяла наркотики.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Гражданин Самохвалов не явился в суд для исполнения обязанностей присяжных заседателей.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Ответственность за данное правонарушение состояла в увольнении работника, его совершившего.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Правильные ответы: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переходил улицу на красный сигнал светофора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(административный проступок).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Подростки поджигали кнопки лифтов жилых домов и писали на стенах нецензурные слова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(административные проступок).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выполняла свои договорные обязательства о найме жилья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(гражданские проступок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Компания подростков хранила, использовала и распространяла наркотики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(уголовное преступление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Гражданин Самохвалов не явился в суд для исполнения обязанностей присяжных заседателей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(административный проступок).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Ответственность за данное правонарушение состояла в увольнении работника, его совершившего.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(дисциплинарная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47664" y="2276872"/>
            <a:ext cx="6787397" cy="286232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r>
              <a:rPr lang="ru-RU" sz="6000" b="1" u="sng" dirty="0"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a:rPr>
              <a:t>У</a:t>
            </a:r>
            <a:r>
              <a:rPr lang="ru-RU" sz="6000" b="1" u="sng" dirty="0" smtClean="0">
                <a:ln w="1905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</a:rPr>
              <a:t>головно-правовые правоотношения</a:t>
            </a:r>
            <a:endParaRPr lang="ru-RU" sz="6000" b="1" u="sng" dirty="0"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344229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Какая  же тема урока?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/>
              <a:t>Задание №2 </a:t>
            </a:r>
            <a:endParaRPr lang="ru-RU" dirty="0" smtClean="0"/>
          </a:p>
          <a:p>
            <a:pPr lvl="0"/>
            <a:r>
              <a:rPr lang="ru-RU" dirty="0" smtClean="0"/>
              <a:t>Подбери понятие к данному определению.</a:t>
            </a:r>
          </a:p>
          <a:p>
            <a:pPr lvl="0"/>
            <a:r>
              <a:rPr lang="ru-RU" dirty="0" smtClean="0"/>
              <a:t>1. Собрание законов, статей, определяющих преступность </a:t>
            </a:r>
            <a:r>
              <a:rPr lang="ru-RU" dirty="0" err="1" smtClean="0"/>
              <a:t>деяния__________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2. Решение </a:t>
            </a:r>
            <a:r>
              <a:rPr lang="ru-RU" dirty="0" err="1" smtClean="0"/>
              <a:t>суда_____________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3.  Нарушение уголовного кодекса _______.</a:t>
            </a:r>
          </a:p>
          <a:p>
            <a:pPr lvl="0"/>
            <a:r>
              <a:rPr lang="ru-RU" dirty="0" smtClean="0"/>
              <a:t>4. Заключение под </a:t>
            </a:r>
            <a:r>
              <a:rPr lang="ru-RU" dirty="0" err="1" smtClean="0"/>
              <a:t>стражу__________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5. Денежное взыскание, мера материального воздействия, при­меняемая в случаях и порядке, установленных законом или договором   _____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6. Противоправное, виновное, общественно вредное деяние, за которое предусмотрена юридическая ответственность __________ </a:t>
            </a:r>
            <a:r>
              <a:rPr lang="ru-RU" b="1" dirty="0" smtClean="0"/>
              <a:t> 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/>
              <a:t>Задание №2 </a:t>
            </a:r>
            <a:endParaRPr lang="ru-RU" dirty="0" smtClean="0"/>
          </a:p>
          <a:p>
            <a:pPr lvl="0"/>
            <a:r>
              <a:rPr lang="ru-RU" dirty="0" smtClean="0"/>
              <a:t>Подбери понятие к данному определению.</a:t>
            </a:r>
          </a:p>
          <a:p>
            <a:pPr lvl="0"/>
            <a:r>
              <a:rPr lang="ru-RU" dirty="0" smtClean="0"/>
              <a:t>1. Собрание законов, статей, определяющих преступность деяния </a:t>
            </a:r>
            <a:r>
              <a:rPr lang="ru-RU" i="1" dirty="0" smtClean="0"/>
              <a:t>(</a:t>
            </a:r>
            <a:r>
              <a:rPr lang="ru-RU" b="1" i="1" dirty="0" smtClean="0"/>
              <a:t>Уголовный кодекс</a:t>
            </a:r>
            <a:r>
              <a:rPr lang="ru-RU" i="1" dirty="0" smtClean="0"/>
              <a:t>).</a:t>
            </a:r>
            <a:endParaRPr lang="ru-RU" dirty="0" smtClean="0"/>
          </a:p>
          <a:p>
            <a:pPr lvl="0"/>
            <a:r>
              <a:rPr lang="ru-RU" dirty="0" smtClean="0"/>
              <a:t>2. Решение </a:t>
            </a:r>
            <a:r>
              <a:rPr lang="ru-RU" dirty="0" err="1" smtClean="0"/>
              <a:t>суда</a:t>
            </a:r>
            <a:r>
              <a:rPr lang="ru-RU" b="1" dirty="0" err="1" smtClean="0"/>
              <a:t>______</a:t>
            </a:r>
            <a:r>
              <a:rPr lang="ru-RU" b="1" i="1" dirty="0" smtClean="0"/>
              <a:t>(приговор).</a:t>
            </a:r>
            <a:endParaRPr lang="ru-RU" b="1" dirty="0" smtClean="0"/>
          </a:p>
          <a:p>
            <a:pPr lvl="0"/>
            <a:r>
              <a:rPr lang="ru-RU" dirty="0" smtClean="0"/>
              <a:t>3.  Нарушение уголовного кодекса </a:t>
            </a:r>
            <a:r>
              <a:rPr lang="ru-RU" b="1" dirty="0" smtClean="0"/>
              <a:t>_______</a:t>
            </a:r>
            <a:r>
              <a:rPr lang="ru-RU" b="1" i="1" dirty="0" smtClean="0"/>
              <a:t>(преступление</a:t>
            </a:r>
            <a:r>
              <a:rPr lang="ru-RU" i="1" dirty="0" smtClean="0"/>
              <a:t>).</a:t>
            </a:r>
            <a:endParaRPr lang="ru-RU" dirty="0" smtClean="0"/>
          </a:p>
          <a:p>
            <a:pPr lvl="0"/>
            <a:r>
              <a:rPr lang="ru-RU" dirty="0" smtClean="0"/>
              <a:t>4. Заключение под </a:t>
            </a:r>
            <a:r>
              <a:rPr lang="ru-RU" dirty="0" err="1" smtClean="0"/>
              <a:t>стражу</a:t>
            </a:r>
            <a:r>
              <a:rPr lang="ru-RU" b="1" dirty="0" err="1" smtClean="0"/>
              <a:t>__________</a:t>
            </a:r>
            <a:r>
              <a:rPr lang="ru-RU" b="1" i="1" dirty="0" smtClean="0"/>
              <a:t>(арест).</a:t>
            </a:r>
            <a:endParaRPr lang="ru-RU" b="1" dirty="0" smtClean="0"/>
          </a:p>
          <a:p>
            <a:pPr lvl="0"/>
            <a:r>
              <a:rPr lang="ru-RU" dirty="0" smtClean="0"/>
              <a:t>5. Денежное взыскание, мера материального воздействия, при­меняемая в случаях и порядке, установленных законом или </a:t>
            </a:r>
            <a:r>
              <a:rPr lang="ru-RU" dirty="0" err="1" smtClean="0"/>
              <a:t>договором.__</a:t>
            </a:r>
            <a:r>
              <a:rPr lang="ru-RU" i="1" dirty="0" smtClean="0"/>
              <a:t>(</a:t>
            </a:r>
            <a:r>
              <a:rPr lang="ru-RU" b="1" i="1" dirty="0" smtClean="0"/>
              <a:t>штраф)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6. Противоправное, виновное, общественно вредное деяние, за которое предусмотрена юридическая ответственность __________ </a:t>
            </a:r>
            <a:r>
              <a:rPr lang="ru-RU" b="1" dirty="0" smtClean="0"/>
              <a:t> (</a:t>
            </a:r>
            <a:r>
              <a:rPr lang="ru-RU" b="1" i="1" dirty="0" smtClean="0"/>
              <a:t>Правонарушение</a:t>
            </a:r>
            <a:r>
              <a:rPr lang="ru-RU" b="1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Рефлексия занятия.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Как я работал  на уроке?</a:t>
            </a:r>
          </a:p>
          <a:p>
            <a:r>
              <a:rPr lang="ru-RU" dirty="0" smtClean="0"/>
              <a:t>- Как я усвоил  материал?</a:t>
            </a:r>
          </a:p>
          <a:p>
            <a:r>
              <a:rPr lang="ru-RU" dirty="0" smtClean="0"/>
              <a:t>- Что нового я узнал  на уроке?</a:t>
            </a:r>
          </a:p>
          <a:p>
            <a:r>
              <a:rPr lang="ru-RU" dirty="0" smtClean="0"/>
              <a:t>- Где на практике можно применить эти знания?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Домашнее задание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обязательную часть: параграф 20, подготовить пересказ</a:t>
            </a:r>
          </a:p>
          <a:p>
            <a:r>
              <a:rPr lang="ru-RU" dirty="0" smtClean="0"/>
              <a:t>- творческое задание: Составить памятку: « Как не стать жертвой преступления?»</a:t>
            </a:r>
          </a:p>
          <a:p>
            <a:r>
              <a:rPr lang="ru-RU" dirty="0" smtClean="0"/>
              <a:t>- индивидуальные задания:</a:t>
            </a:r>
          </a:p>
          <a:p>
            <a:r>
              <a:rPr lang="ru-RU" dirty="0" smtClean="0"/>
              <a:t> 1)Создать компьютерную презентацию «Уголовная ответственность несовершеннолетних»</a:t>
            </a:r>
          </a:p>
          <a:p>
            <a:r>
              <a:rPr lang="ru-RU" dirty="0" smtClean="0"/>
              <a:t>2) Узнайте из материалов газет и журналов статистические данные о количестве и характере правонарушений, совершенных несовершеннолетними. </a:t>
            </a:r>
          </a:p>
          <a:p>
            <a:r>
              <a:rPr lang="ru-RU" dirty="0" smtClean="0"/>
              <a:t>3)  для любознательных: </a:t>
            </a:r>
          </a:p>
          <a:p>
            <a:r>
              <a:rPr lang="ru-RU" dirty="0" smtClean="0"/>
              <a:t>	а) Ознакомиться с УК РФ.</a:t>
            </a:r>
          </a:p>
          <a:p>
            <a:r>
              <a:rPr lang="ru-RU" dirty="0" smtClean="0"/>
              <a:t>	б) Написать эссе по теме « Подростковая преступность»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06" y="116632"/>
            <a:ext cx="8433234" cy="23048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8000" dirty="0" smtClean="0"/>
              <a:t>Что нужно изучить на уроке?</a:t>
            </a:r>
            <a:endParaRPr lang="ru-RU" sz="8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68" y="2421517"/>
            <a:ext cx="7698432" cy="4436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6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Cambria"/>
                <a:ea typeface="Times New Roman"/>
              </a:rPr>
              <a:t>1. Особенности уголовного права</a:t>
            </a:r>
            <a:r>
              <a:rPr lang="ru-RU" dirty="0" smtClean="0">
                <a:latin typeface="Cambria"/>
                <a:ea typeface="Times New Roman"/>
              </a:rPr>
              <a:t>.</a:t>
            </a:r>
          </a:p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latin typeface="Cambria"/>
                <a:ea typeface="Times New Roman"/>
              </a:rPr>
              <a:t>2</a:t>
            </a:r>
            <a:r>
              <a:rPr lang="ru-RU" dirty="0">
                <a:latin typeface="Cambria"/>
                <a:ea typeface="Times New Roman"/>
              </a:rPr>
              <a:t>. Понятие преступления</a:t>
            </a:r>
            <a:r>
              <a:rPr lang="ru-RU" dirty="0" smtClean="0">
                <a:latin typeface="Cambria"/>
                <a:ea typeface="Times New Roman"/>
              </a:rPr>
              <a:t>.</a:t>
            </a:r>
          </a:p>
          <a:p>
            <a:pPr lvl="0">
              <a:lnSpc>
                <a:spcPct val="150000"/>
              </a:lnSpc>
              <a:buFont typeface="Symbol"/>
              <a:buChar char=""/>
            </a:pPr>
            <a:r>
              <a:rPr lang="ru-RU" dirty="0" smtClean="0">
                <a:latin typeface="Cambria"/>
                <a:ea typeface="Times New Roman"/>
              </a:rPr>
              <a:t>3</a:t>
            </a:r>
            <a:r>
              <a:rPr lang="ru-RU" dirty="0">
                <a:latin typeface="Cambria"/>
                <a:ea typeface="Times New Roman"/>
              </a:rPr>
              <a:t>. Уголовное наказание .</a:t>
            </a:r>
            <a:endParaRPr lang="ru-RU" sz="3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40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00100" indent="-457200" algn="just">
              <a:lnSpc>
                <a:spcPct val="110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Охарактеризовать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особенности уголовного права и уголовно-правовых отношений; 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800100" indent="-457200" algn="just">
              <a:lnSpc>
                <a:spcPct val="110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углубить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знания о признаках преступления; проанализировать обстоятельства, исключающие преступность деяния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</a:p>
          <a:p>
            <a:pPr marL="800100" indent="-457200" algn="just">
              <a:lnSpc>
                <a:spcPct val="110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определить специфику уголовной ответственности и наказания несовершеннолетних.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5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Cambria"/>
                <a:ea typeface="Times New Roman"/>
                <a:cs typeface="Times New Roman"/>
              </a:rPr>
            </a:b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Проблемный вопрос!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b="1" dirty="0" smtClean="0">
              <a:solidFill>
                <a:srgbClr val="000000"/>
              </a:solidFill>
              <a:latin typeface="Cambria"/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ambria"/>
                <a:ea typeface="Times New Roman"/>
                <a:cs typeface="Times New Roman"/>
              </a:rPr>
              <a:t>« </a:t>
            </a:r>
            <a:r>
              <a:rPr lang="ru-RU" sz="5400" b="1" dirty="0">
                <a:solidFill>
                  <a:srgbClr val="C00000"/>
                </a:solidFill>
                <a:latin typeface="Cambria"/>
                <a:ea typeface="Times New Roman"/>
                <a:cs typeface="Times New Roman"/>
              </a:rPr>
              <a:t>Можно ли совершить преступление путем бездействия?»</a:t>
            </a:r>
            <a:endParaRPr lang="ru-RU" sz="5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9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Устный фронтальный опрос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такое отрасль права? </a:t>
            </a:r>
            <a:endParaRPr lang="ru-RU" sz="3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Назовите отрасли права?</a:t>
            </a:r>
          </a:p>
          <a:p>
            <a:pPr lvl="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При </a:t>
            </a:r>
            <a:r>
              <a:rPr lang="ru-RU" sz="3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каком условии физические лица могут стать активными участниками правоотношений?</a:t>
            </a:r>
            <a:endParaRPr lang="ru-RU" sz="3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такое дееспособность, с какого возраста наступает?</a:t>
            </a:r>
            <a:endParaRPr lang="ru-RU" sz="3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Чем преступления отличаются от проступка?</a:t>
            </a:r>
            <a:endParaRPr lang="ru-RU" sz="3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7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Правильные ответы: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такое отрасль права? (</a:t>
            </a: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совокупность норм, регулирующих какую-либо сферу общественных отношений).</a:t>
            </a:r>
          </a:p>
          <a:p>
            <a:pPr lvl="0">
              <a:lnSpc>
                <a:spcPct val="15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Назовите отрасли права (</a:t>
            </a: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Государственное (конституционное),  Административное,  Уголовное, Процессуальное,  Гражданское, Семейное,  Трудовое право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).</a:t>
            </a: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 каком условии физические лица могут стать активными участниками правоотношений?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такое дееспособность, с какого возраста наступает?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Чем преступления отличаются от проступка?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17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коп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64B8D27-7D05-41AF-9DD0-25F79AF3F4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копия</Template>
  <TotalTime>988</TotalTime>
  <Words>1255</Words>
  <Application>Microsoft Office PowerPoint</Application>
  <PresentationFormat>Экран (4:3)</PresentationFormat>
  <Paragraphs>163</Paragraphs>
  <Slides>33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шаблон - копия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урока:</vt:lpstr>
      <vt:lpstr>Цели урока:</vt:lpstr>
      <vt:lpstr> Проблемный вопрос!</vt:lpstr>
      <vt:lpstr>Устный фронтальный опрос </vt:lpstr>
      <vt:lpstr>Правильные ответы:</vt:lpstr>
      <vt:lpstr>  К какой отросли права они принадлежат ?: </vt:lpstr>
      <vt:lpstr>Правильные ответы:</vt:lpstr>
      <vt:lpstr>Определите, к преступлениям или правонарушениям относятся деяния</vt:lpstr>
      <vt:lpstr>Правильные ответы:</vt:lpstr>
      <vt:lpstr>Закрепляем!</vt:lpstr>
      <vt:lpstr>Самостоятельная организация работы в группе:</vt:lpstr>
      <vt:lpstr> Уголовно-правовые отношения</vt:lpstr>
      <vt:lpstr> Особенности уголовного права </vt:lpstr>
      <vt:lpstr>Понятие преступления,  признаки преступления</vt:lpstr>
      <vt:lpstr>Уголовное наказание,  соучастники, ответственность несовершеннолетних</vt:lpstr>
      <vt:lpstr>Уголовное наказание,  соучастники, ответственность несовершеннолетних</vt:lpstr>
      <vt:lpstr> Ну а теперь попробуем применить теоретические знания для разрешения практических ситуаций!</vt:lpstr>
      <vt:lpstr>Презентация PowerPoint</vt:lpstr>
      <vt:lpstr>Презентация PowerPoint</vt:lpstr>
      <vt:lpstr>Презентация PowerPoint</vt:lpstr>
      <vt:lpstr>Правильные ответы:</vt:lpstr>
      <vt:lpstr> Закрепление Закончить высказывания </vt:lpstr>
      <vt:lpstr> Закончить высказывания</vt:lpstr>
      <vt:lpstr> Викторина «Закон и я».  Задание № 1.</vt:lpstr>
      <vt:lpstr>Правильные ответы:</vt:lpstr>
      <vt:lpstr>Презентация PowerPoint</vt:lpstr>
      <vt:lpstr>Презентация PowerPoint</vt:lpstr>
      <vt:lpstr>Рефлексия занятия.  </vt:lpstr>
      <vt:lpstr>Домашнее задание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Пользователь Windows</cp:lastModifiedBy>
  <cp:revision>65</cp:revision>
  <dcterms:created xsi:type="dcterms:W3CDTF">2013-02-18T19:26:30Z</dcterms:created>
  <dcterms:modified xsi:type="dcterms:W3CDTF">2020-08-05T08:08:04Z</dcterms:modified>
  <cp:category>Книга</cp:category>
  <cp:contentStatus>Шаблон</cp:contentStatus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TC300097569990</vt:lpwstr>
  </property>
</Properties>
</file>