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890" y="59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5155893"/>
            <a:ext cx="6858000" cy="398810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6858000" cy="5155893"/>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105346" y="6736727"/>
            <a:ext cx="4227758" cy="117615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7F04CCD-2900-4B18-B064-0DD2D6F543BA}" type="datetimeFigureOut">
              <a:rPr lang="ru-RU" smtClean="0"/>
              <a:t>06.08.2020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4DD7E2-11FE-4392-A19D-D0DBCECD43A8}" type="slidenum">
              <a:rPr lang="ru-RU" smtClean="0"/>
              <a:t>‹#›</a:t>
            </a:fld>
            <a:endParaRPr lang="ru-RU"/>
          </a:p>
        </p:txBody>
      </p:sp>
      <p:sp>
        <p:nvSpPr>
          <p:cNvPr id="2" name="Title 1"/>
          <p:cNvSpPr>
            <a:spLocks noGrp="1"/>
          </p:cNvSpPr>
          <p:nvPr>
            <p:ph type="ctrTitle"/>
          </p:nvPr>
        </p:nvSpPr>
        <p:spPr>
          <a:xfrm>
            <a:off x="613186" y="4176388"/>
            <a:ext cx="5381513" cy="2390889"/>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428750" y="975359"/>
            <a:ext cx="4800600" cy="463296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7F04CCD-2900-4B18-B064-0DD2D6F543BA}" type="datetimeFigureOut">
              <a:rPr lang="ru-RU" smtClean="0"/>
              <a:t>06.08.2020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9" y="502023"/>
            <a:ext cx="1543050" cy="6984452"/>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2493085" y="975360"/>
            <a:ext cx="3621965" cy="652630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7F04CCD-2900-4B18-B064-0DD2D6F543BA}" type="datetimeFigureOut">
              <a:rPr lang="ru-RU" smtClean="0"/>
              <a:t>06.08.2020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7F04CCD-2900-4B18-B064-0DD2D6F543BA}" type="datetimeFigureOut">
              <a:rPr lang="ru-RU" smtClean="0"/>
              <a:t>06.08.2020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4DD7E2-11FE-4392-A19D-D0DBCECD43A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857250" y="975360"/>
            <a:ext cx="4800600"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5155893"/>
            <a:ext cx="6858000" cy="398810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6858000" cy="515589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896" y="2896864"/>
            <a:ext cx="4475000" cy="3231128"/>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516828" y="6143348"/>
            <a:ext cx="4477871" cy="1113947"/>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7F04CCD-2900-4B18-B064-0DD2D6F543BA}" type="datetimeFigureOut">
              <a:rPr lang="ru-RU" smtClean="0"/>
              <a:t>06.08.2020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F04CCD-2900-4B18-B064-0DD2D6F543BA}" type="datetimeFigureOut">
              <a:rPr lang="ru-RU" smtClean="0"/>
              <a:t>06.08.2020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4DD7E2-11FE-4392-A19D-D0DBCECD43A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857249" y="975359"/>
            <a:ext cx="2510028"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3483864" y="975360"/>
            <a:ext cx="2510028"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57250" y="975360"/>
            <a:ext cx="2510028" cy="853016"/>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67335" y="1867103"/>
            <a:ext cx="2510028" cy="36576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85477" y="975360"/>
            <a:ext cx="2510028" cy="853016"/>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3483769" y="1865376"/>
            <a:ext cx="2510028" cy="36576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7F04CCD-2900-4B18-B064-0DD2D6F543BA}" type="datetimeFigureOut">
              <a:rPr lang="ru-RU" smtClean="0"/>
              <a:t>06.08.2020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A4DD7E2-11FE-4392-A19D-D0DBCECD43A8}"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7F04CCD-2900-4B18-B064-0DD2D6F543BA}" type="datetimeFigureOut">
              <a:rPr lang="ru-RU" smtClean="0"/>
              <a:t>06.08.2020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04CCD-2900-4B18-B064-0DD2D6F543BA}" type="datetimeFigureOut">
              <a:rPr lang="ru-RU" smtClean="0"/>
              <a:t>06.08.2020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322" y="2946401"/>
            <a:ext cx="2727064" cy="1677991"/>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3445137" y="975360"/>
            <a:ext cx="3012814" cy="6526307"/>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06824" y="4663736"/>
            <a:ext cx="2541495" cy="28526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7F04CCD-2900-4B18-B064-0DD2D6F543BA}" type="datetimeFigureOut">
              <a:rPr lang="ru-RU" smtClean="0"/>
              <a:t>06.08.2020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4DD7E2-11FE-4392-A19D-D0DBCECD43A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55893"/>
            <a:ext cx="6858000" cy="398810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6858000" cy="515589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356381" y="1524000"/>
            <a:ext cx="3086100" cy="4170408"/>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58415" y="1347315"/>
            <a:ext cx="2770586" cy="2884027"/>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7F04CCD-2900-4B18-B064-0DD2D6F543BA}" type="datetimeFigureOut">
              <a:rPr lang="ru-RU" smtClean="0"/>
              <a:t>06.08.2020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4DD7E2-11FE-4392-A19D-D0DBCECD43A8}" type="slidenum">
              <a:rPr lang="ru-RU" smtClean="0"/>
              <a:t>‹#›</a:t>
            </a:fld>
            <a:endParaRPr lang="ru-RU"/>
          </a:p>
        </p:txBody>
      </p:sp>
      <p:sp>
        <p:nvSpPr>
          <p:cNvPr id="2" name="Title 1"/>
          <p:cNvSpPr>
            <a:spLocks noGrp="1"/>
          </p:cNvSpPr>
          <p:nvPr>
            <p:ph type="title"/>
          </p:nvPr>
        </p:nvSpPr>
        <p:spPr>
          <a:xfrm>
            <a:off x="545451" y="5952561"/>
            <a:ext cx="4787654" cy="1524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6807200"/>
            <a:ext cx="6858000" cy="23368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6858000" cy="68072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502440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2133600"/>
            <a:ext cx="6858000" cy="68072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44967" y="5829557"/>
            <a:ext cx="4884383" cy="1524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57250" y="976347"/>
            <a:ext cx="4800600" cy="463296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629150" y="8229601"/>
            <a:ext cx="1885950" cy="486833"/>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7F04CCD-2900-4B18-B064-0DD2D6F543BA}" type="datetimeFigureOut">
              <a:rPr lang="ru-RU" smtClean="0"/>
              <a:t>06.08.2020</a:t>
            </a:fld>
            <a:endParaRPr lang="ru-RU"/>
          </a:p>
        </p:txBody>
      </p:sp>
      <p:sp>
        <p:nvSpPr>
          <p:cNvPr id="5" name="Footer Placeholder 4"/>
          <p:cNvSpPr>
            <a:spLocks noGrp="1"/>
          </p:cNvSpPr>
          <p:nvPr>
            <p:ph type="ftr" sz="quarter" idx="3"/>
          </p:nvPr>
        </p:nvSpPr>
        <p:spPr>
          <a:xfrm>
            <a:off x="342900" y="8229601"/>
            <a:ext cx="2514601" cy="486833"/>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2857500" y="8229601"/>
            <a:ext cx="1371600" cy="486833"/>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A4DD7E2-11FE-4392-A19D-D0DBCECD43A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4664" y="323528"/>
            <a:ext cx="6192688" cy="8064896"/>
          </a:xfrm>
        </p:spPr>
        <p:txBody>
          <a:bodyPr/>
          <a:lstStyle/>
          <a:p>
            <a:pPr marL="182880" indent="0" algn="ctr">
              <a:buNone/>
            </a:pPr>
            <a:r>
              <a:rPr lang="ru-RU" sz="2000" dirty="0" smtClean="0">
                <a:solidFill>
                  <a:srgbClr val="C00000"/>
                </a:solidFill>
              </a:rPr>
              <a:t>Памятка для родителей</a:t>
            </a:r>
            <a:br>
              <a:rPr lang="ru-RU" sz="2000" dirty="0" smtClean="0">
                <a:solidFill>
                  <a:srgbClr val="C00000"/>
                </a:solidFill>
              </a:rPr>
            </a:br>
            <a:r>
              <a:rPr lang="ru-RU" sz="2000" dirty="0" smtClean="0">
                <a:solidFill>
                  <a:srgbClr val="C00000"/>
                </a:solidFill>
              </a:rPr>
              <a:t>« Лето, чудная пора!»</a:t>
            </a:r>
            <a:br>
              <a:rPr lang="ru-RU" sz="2000" dirty="0" smtClean="0">
                <a:solidFill>
                  <a:srgbClr val="C00000"/>
                </a:solidFill>
              </a:rPr>
            </a:br>
            <a:r>
              <a:rPr lang="ru-RU" sz="1400" i="1" dirty="0" smtClean="0">
                <a:solidFill>
                  <a:srgbClr val="00B050"/>
                </a:solidFill>
              </a:rPr>
              <a:t>1.Наблюдаем за растениями.</a:t>
            </a:r>
            <a:r>
              <a:rPr lang="ru-RU" sz="1600" i="1" dirty="0" smtClean="0">
                <a:solidFill>
                  <a:srgbClr val="00B050"/>
                </a:solidFill>
              </a:rPr>
              <a:t/>
            </a:r>
            <a:br>
              <a:rPr lang="ru-RU" sz="1600" i="1" dirty="0" smtClean="0">
                <a:solidFill>
                  <a:srgbClr val="00B050"/>
                </a:solidFill>
              </a:rPr>
            </a:br>
            <a:r>
              <a:rPr lang="ru-RU" sz="1200" b="0" dirty="0">
                <a:effectLst/>
                <a:latin typeface="Times New Roman" panose="02020603050405020304" pitchFamily="18" charset="0"/>
                <a:cs typeface="Times New Roman" panose="02020603050405020304" pitchFamily="18" charset="0"/>
              </a:rPr>
              <a:t>Прогуливаясь с детьми по парку, скверу обратите внимание на деревья. На деревьях и кустарниках – пышная и зелёная листва. Дети рассматривают листья  различных деревьев, отмечают, что они разные по форме, размеру; различают и называют кусты и деревья. Луговые цветы: одуванчик, зверобой, тысячелистник, клевер, ромашка, пижма, колокольчик. Садовые: пион, флокс, гладиолус, настурция, роза, астра, георгин. Люди заготавливают сено, собирают урожай овощей, фруктов и ягод. Наблюдения проводятся с целью обогащения представлений детей о растениях. Формируется умение обращать внимание на красоту природы, умение видеть красивое, восхищаться им. Дети учатся беречь растения, не мять, не рвать их без надобности. </a:t>
            </a:r>
            <a:r>
              <a:rPr lang="ru-RU" sz="1200" b="0" dirty="0" smtClean="0">
                <a:effectLst/>
                <a:latin typeface="Times New Roman" panose="02020603050405020304" pitchFamily="18" charset="0"/>
                <a:cs typeface="Times New Roman" panose="02020603050405020304" pitchFamily="18" charset="0"/>
              </a:rPr>
              <a:t/>
            </a:r>
            <a:br>
              <a:rPr lang="ru-RU" sz="1200" b="0" dirty="0" smtClean="0">
                <a:effectLst/>
                <a:latin typeface="Times New Roman" panose="02020603050405020304" pitchFamily="18" charset="0"/>
                <a:cs typeface="Times New Roman" panose="02020603050405020304" pitchFamily="18" charset="0"/>
              </a:rPr>
            </a:br>
            <a:r>
              <a:rPr lang="ru-RU" sz="1200" b="0" dirty="0">
                <a:effectLst/>
                <a:latin typeface="Times New Roman" panose="02020603050405020304" pitchFamily="18" charset="0"/>
                <a:cs typeface="Times New Roman" panose="02020603050405020304" pitchFamily="18" charset="0"/>
              </a:rPr>
              <a:t/>
            </a:r>
            <a:br>
              <a:rPr lang="ru-RU" sz="1200" b="0" dirty="0">
                <a:effectLst/>
                <a:latin typeface="Times New Roman" panose="02020603050405020304" pitchFamily="18" charset="0"/>
                <a:cs typeface="Times New Roman" panose="02020603050405020304" pitchFamily="18" charset="0"/>
              </a:rPr>
            </a:br>
            <a:r>
              <a:rPr lang="ru-RU" sz="1200" b="0" dirty="0" smtClean="0">
                <a:effectLst/>
                <a:latin typeface="Times New Roman" panose="02020603050405020304" pitchFamily="18" charset="0"/>
                <a:cs typeface="Times New Roman" panose="02020603050405020304" pitchFamily="18" charset="0"/>
              </a:rPr>
              <a:t/>
            </a:r>
            <a:br>
              <a:rPr lang="ru-RU" sz="1200" b="0" dirty="0" smtClean="0">
                <a:effectLst/>
                <a:latin typeface="Times New Roman" panose="02020603050405020304" pitchFamily="18" charset="0"/>
                <a:cs typeface="Times New Roman" panose="02020603050405020304" pitchFamily="18" charset="0"/>
              </a:rPr>
            </a:br>
            <a:r>
              <a:rPr lang="ru-RU" sz="1200" b="0" dirty="0">
                <a:effectLst/>
                <a:latin typeface="Times New Roman" panose="02020603050405020304" pitchFamily="18" charset="0"/>
                <a:cs typeface="Times New Roman" panose="02020603050405020304" pitchFamily="18" charset="0"/>
              </a:rPr>
              <a:t/>
            </a:r>
            <a:br>
              <a:rPr lang="ru-RU" sz="1200" b="0" dirty="0">
                <a:effectLst/>
                <a:latin typeface="Times New Roman" panose="02020603050405020304" pitchFamily="18" charset="0"/>
                <a:cs typeface="Times New Roman" panose="02020603050405020304" pitchFamily="18" charset="0"/>
              </a:rPr>
            </a:br>
            <a:r>
              <a:rPr lang="ru-RU" sz="1200" b="0" dirty="0" smtClean="0">
                <a:effectLst/>
                <a:latin typeface="Times New Roman" panose="02020603050405020304" pitchFamily="18" charset="0"/>
                <a:cs typeface="Times New Roman" panose="02020603050405020304" pitchFamily="18" charset="0"/>
              </a:rPr>
              <a:t/>
            </a:r>
            <a:br>
              <a:rPr lang="ru-RU" sz="1200" b="0" dirty="0" smtClean="0">
                <a:effectLst/>
                <a:latin typeface="Times New Roman" panose="02020603050405020304" pitchFamily="18" charset="0"/>
                <a:cs typeface="Times New Roman" panose="02020603050405020304" pitchFamily="18" charset="0"/>
              </a:rPr>
            </a:br>
            <a:r>
              <a:rPr lang="ru-RU" sz="1200" b="0" dirty="0">
                <a:effectLst/>
                <a:latin typeface="Times New Roman" panose="02020603050405020304" pitchFamily="18" charset="0"/>
                <a:cs typeface="Times New Roman" panose="02020603050405020304" pitchFamily="18" charset="0"/>
              </a:rPr>
              <a:t/>
            </a:r>
            <a:br>
              <a:rPr lang="ru-RU" sz="1200" b="0" dirty="0">
                <a:effectLst/>
                <a:latin typeface="Times New Roman" panose="02020603050405020304" pitchFamily="18" charset="0"/>
                <a:cs typeface="Times New Roman" panose="02020603050405020304" pitchFamily="18" charset="0"/>
              </a:rPr>
            </a:br>
            <a:r>
              <a:rPr lang="ru-RU" sz="1200" b="0" dirty="0" smtClean="0">
                <a:effectLst/>
                <a:latin typeface="Times New Roman" panose="02020603050405020304" pitchFamily="18" charset="0"/>
                <a:cs typeface="Times New Roman" panose="02020603050405020304" pitchFamily="18" charset="0"/>
              </a:rPr>
              <a:t/>
            </a:r>
            <a:br>
              <a:rPr lang="ru-RU" sz="1200" b="0" dirty="0" smtClean="0">
                <a:effectLst/>
                <a:latin typeface="Times New Roman" panose="02020603050405020304" pitchFamily="18" charset="0"/>
                <a:cs typeface="Times New Roman" panose="02020603050405020304" pitchFamily="18" charset="0"/>
              </a:rPr>
            </a:br>
            <a:r>
              <a:rPr lang="ru-RU" sz="1400" b="0" dirty="0">
                <a:effectLst/>
                <a:latin typeface="Times New Roman" panose="02020603050405020304" pitchFamily="18" charset="0"/>
                <a:cs typeface="Times New Roman" panose="02020603050405020304" pitchFamily="18" charset="0"/>
              </a:rPr>
              <a:t/>
            </a:r>
            <a:br>
              <a:rPr lang="ru-RU" sz="1400" b="0" dirty="0">
                <a:effectLst/>
                <a:latin typeface="Times New Roman" panose="02020603050405020304" pitchFamily="18" charset="0"/>
                <a:cs typeface="Times New Roman" panose="02020603050405020304" pitchFamily="18" charset="0"/>
              </a:rPr>
            </a:br>
            <a:r>
              <a:rPr lang="ru-RU" sz="1400" dirty="0">
                <a:solidFill>
                  <a:srgbClr val="00B050"/>
                </a:solidFill>
                <a:effectLst/>
              </a:rPr>
              <a:t>2. </a:t>
            </a:r>
            <a:r>
              <a:rPr lang="ru-RU" sz="1400" dirty="0" smtClean="0">
                <a:solidFill>
                  <a:srgbClr val="00B050"/>
                </a:solidFill>
                <a:effectLst/>
              </a:rPr>
              <a:t>Наблюдаем  </a:t>
            </a:r>
            <a:r>
              <a:rPr lang="ru-RU" sz="1400" dirty="0">
                <a:solidFill>
                  <a:srgbClr val="00B050"/>
                </a:solidFill>
                <a:effectLst/>
              </a:rPr>
              <a:t>за </a:t>
            </a:r>
            <a:r>
              <a:rPr lang="ru-RU" sz="1400" dirty="0" smtClean="0">
                <a:solidFill>
                  <a:srgbClr val="00B050"/>
                </a:solidFill>
                <a:effectLst/>
              </a:rPr>
              <a:t>животными.</a:t>
            </a:r>
            <a:r>
              <a:rPr lang="ru-RU" sz="1200" dirty="0" smtClean="0">
                <a:solidFill>
                  <a:srgbClr val="00B050"/>
                </a:solidFill>
                <a:effectLst/>
              </a:rPr>
              <a:t/>
            </a:r>
            <a:br>
              <a:rPr lang="ru-RU" sz="1200" dirty="0" smtClean="0">
                <a:solidFill>
                  <a:srgbClr val="00B050"/>
                </a:solidFill>
                <a:effectLst/>
              </a:rPr>
            </a:br>
            <a:r>
              <a:rPr lang="ru-RU" sz="1200" b="0" dirty="0">
                <a:effectLst/>
                <a:latin typeface="Times New Roman" panose="02020603050405020304" pitchFamily="18" charset="0"/>
                <a:cs typeface="Times New Roman" panose="02020603050405020304" pitchFamily="18" charset="0"/>
              </a:rPr>
              <a:t>Продолжать работу по ознакомлению с животными. Закреплять представления, полученные детьми весной. Животные заботятся о детёнышах, учат добывать пищу, прятаться от врагов.  Дети должны знать, как ведут себя животные, как называют их маму и папу. Младшие имитируют движения и голосовые реакции животных, старшие перечисляют. Воспитанникам следует объяснить, откуда берутся бездомные животные, чем они опасны</a:t>
            </a:r>
            <a:r>
              <a:rPr lang="ru-RU" sz="1200" b="0" dirty="0" smtClean="0">
                <a:effectLst/>
                <a:latin typeface="Times New Roman" panose="02020603050405020304" pitchFamily="18" charset="0"/>
                <a:cs typeface="Times New Roman" panose="02020603050405020304" pitchFamily="18" charset="0"/>
              </a:rPr>
              <a:t>.</a:t>
            </a:r>
            <a:br>
              <a:rPr lang="ru-RU" sz="1200" b="0" dirty="0" smtClean="0">
                <a:effectLst/>
                <a:latin typeface="Times New Roman" panose="02020603050405020304" pitchFamily="18" charset="0"/>
                <a:cs typeface="Times New Roman" panose="02020603050405020304" pitchFamily="18" charset="0"/>
              </a:rPr>
            </a:br>
            <a:r>
              <a:rPr lang="ru-RU" sz="1400" dirty="0">
                <a:solidFill>
                  <a:srgbClr val="00B050"/>
                </a:solidFill>
                <a:effectLst/>
              </a:rPr>
              <a:t>3. </a:t>
            </a:r>
            <a:r>
              <a:rPr lang="ru-RU" sz="1400" dirty="0" smtClean="0">
                <a:solidFill>
                  <a:srgbClr val="00B050"/>
                </a:solidFill>
                <a:effectLst/>
              </a:rPr>
              <a:t>Наблюдаем  </a:t>
            </a:r>
            <a:r>
              <a:rPr lang="ru-RU" sz="1400" dirty="0">
                <a:solidFill>
                  <a:srgbClr val="00B050"/>
                </a:solidFill>
                <a:effectLst/>
              </a:rPr>
              <a:t>за </a:t>
            </a:r>
            <a:r>
              <a:rPr lang="ru-RU" sz="1400" dirty="0" smtClean="0">
                <a:solidFill>
                  <a:srgbClr val="00B050"/>
                </a:solidFill>
                <a:effectLst/>
              </a:rPr>
              <a:t>птицами. </a:t>
            </a:r>
            <a:br>
              <a:rPr lang="ru-RU" sz="1400" dirty="0" smtClean="0">
                <a:solidFill>
                  <a:srgbClr val="00B050"/>
                </a:solidFill>
                <a:effectLst/>
              </a:rPr>
            </a:br>
            <a:r>
              <a:rPr lang="ru-RU" sz="1200" b="0" dirty="0">
                <a:effectLst/>
                <a:latin typeface="Times New Roman" panose="02020603050405020304" pitchFamily="18" charset="0"/>
                <a:cs typeface="Times New Roman" panose="02020603050405020304" pitchFamily="18" charset="0"/>
              </a:rPr>
              <a:t>Летом дети продолжают наблюдать птиц. Обращают внимание на то, как быстро летают птицы, отлавливая насекомых, отмечают как часто прилетают они к гнезду с кормом для птенцов. Воспитатель рассказывает о том, что птицы выкармливают своих птенцов летом насекомыми, помогая таким образом сохранять растения. Обследуя деревья, дети встретятся со следами разрушительной работы жуков-короедов и дровосеков. Ребята сами сделают вывод: «Если не будет птиц, то лес погибнет». Надо предупредить дошкольников, что гнёзда птиц трогать нельзя, иначе они перестанут жить в них. В июле воспитатель обращает внимание детей на то, как постепенно стихает пение птиц.</a:t>
            </a:r>
            <a:br>
              <a:rPr lang="ru-RU" sz="1200" b="0" dirty="0">
                <a:effectLst/>
                <a:latin typeface="Times New Roman" panose="02020603050405020304" pitchFamily="18" charset="0"/>
                <a:cs typeface="Times New Roman" panose="02020603050405020304" pitchFamily="18" charset="0"/>
              </a:rPr>
            </a:br>
            <a:r>
              <a:rPr lang="ru-RU" sz="1200" b="0" dirty="0">
                <a:effectLst/>
                <a:latin typeface="Times New Roman" panose="02020603050405020304" pitchFamily="18" charset="0"/>
                <a:cs typeface="Times New Roman" panose="02020603050405020304" pitchFamily="18" charset="0"/>
              </a:rPr>
              <a:t/>
            </a:r>
            <a:br>
              <a:rPr lang="ru-RU" sz="1200" b="0" dirty="0">
                <a:effectLst/>
                <a:latin typeface="Times New Roman" panose="02020603050405020304" pitchFamily="18" charset="0"/>
                <a:cs typeface="Times New Roman" panose="02020603050405020304" pitchFamily="18" charset="0"/>
              </a:rPr>
            </a:br>
            <a:r>
              <a:rPr lang="ru-RU" sz="1200" b="0" dirty="0">
                <a:effectLst/>
                <a:latin typeface="Times New Roman" panose="02020603050405020304" pitchFamily="18" charset="0"/>
                <a:cs typeface="Times New Roman" panose="02020603050405020304" pitchFamily="18" charset="0"/>
              </a:rPr>
              <a:t/>
            </a:r>
            <a:br>
              <a:rPr lang="ru-RU" sz="1200" b="0" dirty="0">
                <a:effectLst/>
                <a:latin typeface="Times New Roman" panose="02020603050405020304" pitchFamily="18" charset="0"/>
                <a:cs typeface="Times New Roman" panose="02020603050405020304" pitchFamily="18" charset="0"/>
              </a:rPr>
            </a:br>
            <a:endParaRPr lang="ru-RU" sz="1200" b="0" i="1" dirty="0">
              <a:solidFill>
                <a:srgbClr val="00B050"/>
              </a:solidFill>
              <a:latin typeface="Times New Roman" panose="02020603050405020304" pitchFamily="18" charset="0"/>
              <a:cs typeface="Times New Roman" panose="02020603050405020304" pitchFamily="18" charset="0"/>
            </a:endParaRPr>
          </a:p>
        </p:txBody>
      </p:sp>
      <p:pic>
        <p:nvPicPr>
          <p:cNvPr id="4" name="Picture 2" descr="http://www.turizmbrk.ru/UserFiles/image/kontent/Vse/solnc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80" y="1"/>
            <a:ext cx="1331639" cy="133163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7652" y="3081375"/>
            <a:ext cx="1612979"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9160" y="3102919"/>
            <a:ext cx="1448953" cy="96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7652" y="7300137"/>
            <a:ext cx="1793996" cy="1380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500" y="3072471"/>
            <a:ext cx="1461410" cy="995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777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20688" y="395536"/>
            <a:ext cx="5760640" cy="8136904"/>
          </a:xfrm>
        </p:spPr>
        <p:txBody>
          <a:bodyPr>
            <a:normAutofit/>
          </a:bodyPr>
          <a:lstStyle/>
          <a:p>
            <a:pPr marL="45720" indent="0" algn="ctr">
              <a:buNone/>
            </a:pPr>
            <a:r>
              <a:rPr lang="ru-RU" sz="1400" b="1" dirty="0">
                <a:solidFill>
                  <a:srgbClr val="00B050"/>
                </a:solidFill>
              </a:rPr>
              <a:t>4. </a:t>
            </a:r>
            <a:r>
              <a:rPr lang="ru-RU" sz="1400" b="1" dirty="0" smtClean="0">
                <a:solidFill>
                  <a:srgbClr val="00B050"/>
                </a:solidFill>
              </a:rPr>
              <a:t>Наблюдаем  </a:t>
            </a:r>
            <a:r>
              <a:rPr lang="ru-RU" sz="1400" b="1" dirty="0">
                <a:solidFill>
                  <a:srgbClr val="00B050"/>
                </a:solidFill>
              </a:rPr>
              <a:t>за </a:t>
            </a:r>
            <a:r>
              <a:rPr lang="ru-RU" sz="1400" b="1" dirty="0" smtClean="0">
                <a:solidFill>
                  <a:srgbClr val="00B050"/>
                </a:solidFill>
              </a:rPr>
              <a:t>насекомыми</a:t>
            </a:r>
          </a:p>
          <a:p>
            <a:pPr marL="45720" indent="0" algn="ctr">
              <a:buNone/>
            </a:pPr>
            <a:r>
              <a:rPr lang="ru-RU" sz="1200" dirty="0"/>
              <a:t>Появляется много насекомых: бабочка, кузнечик, пчела, муравей,  муха,  жук, комар, стрекоза. Бабочка, мотылек, любоваться ими всем вместе, рассматривать строение их тел с помощью лупы.  Предложить детям послушать  стрекотание кузнечика, понаблюдать, как скачет и прячется в траве. Вызвать у детей доброе отношение к этому безобидному существу. Божья коровка, жук. При наблюдении использовать лупу. Рассматривать ножки-паутинки, трещинку на спинке, крылышки. Формировать желание любоваться и оберегать живые существа, не причинять им вред. Летом детям и взрослым досаждают неприятные «соседи» - мухи, осы.  Однако в природе нет ничего лишнего. Объясните детям, что мухи уничтожают гниющие растительные и животные останки, являясь санитарами. Осы приносят пользу, поедая вредных насекомых, в том числе и комнатных мух. Необходимо формировать у детей бережное отношение к насекомым.</a:t>
            </a:r>
          </a:p>
          <a:p>
            <a:pPr marL="45720" indent="0" algn="ctr">
              <a:buNone/>
            </a:pPr>
            <a:r>
              <a:rPr lang="ru-RU" sz="1400" dirty="0" smtClean="0">
                <a:solidFill>
                  <a:srgbClr val="00B050"/>
                </a:solidFill>
              </a:rPr>
              <a:t>Почитайте детям</a:t>
            </a:r>
          </a:p>
          <a:p>
            <a:pPr marL="45720" indent="0" algn="ctr">
              <a:buNone/>
            </a:pPr>
            <a:r>
              <a:rPr lang="ru-RU" sz="1400" dirty="0" smtClean="0">
                <a:solidFill>
                  <a:srgbClr val="00B050"/>
                </a:solidFill>
              </a:rPr>
              <a:t>В лесу</a:t>
            </a:r>
          </a:p>
          <a:p>
            <a:pPr marL="45720" indent="0" algn="ctr">
              <a:buNone/>
            </a:pPr>
            <a:r>
              <a:rPr lang="ru-RU" sz="1200" dirty="0" smtClean="0">
                <a:solidFill>
                  <a:schemeClr val="tx1">
                    <a:lumMod val="65000"/>
                    <a:lumOff val="35000"/>
                  </a:schemeClr>
                </a:solidFill>
              </a:rPr>
              <a:t>Я с утра в лесу гуляю:</a:t>
            </a:r>
          </a:p>
          <a:p>
            <a:pPr marL="45720" indent="0" algn="ctr">
              <a:buNone/>
            </a:pPr>
            <a:r>
              <a:rPr lang="ru-RU" sz="1200" dirty="0" smtClean="0">
                <a:solidFill>
                  <a:schemeClr val="tx1">
                    <a:lumMod val="65000"/>
                    <a:lumOff val="35000"/>
                  </a:schemeClr>
                </a:solidFill>
              </a:rPr>
              <a:t>От росы я весь промок.</a:t>
            </a:r>
          </a:p>
          <a:p>
            <a:pPr marL="45720" indent="0" algn="ctr">
              <a:buNone/>
            </a:pPr>
            <a:r>
              <a:rPr lang="ru-RU" sz="1200" dirty="0" smtClean="0">
                <a:solidFill>
                  <a:schemeClr val="tx1">
                    <a:lumMod val="65000"/>
                    <a:lumOff val="35000"/>
                  </a:schemeClr>
                </a:solidFill>
              </a:rPr>
              <a:t>Но зато теперь я знаю</a:t>
            </a:r>
          </a:p>
          <a:p>
            <a:pPr marL="45720" indent="0" algn="ctr">
              <a:buNone/>
            </a:pPr>
            <a:r>
              <a:rPr lang="ru-RU" sz="1200" dirty="0" smtClean="0">
                <a:solidFill>
                  <a:schemeClr val="tx1">
                    <a:lumMod val="65000"/>
                    <a:lumOff val="35000"/>
                  </a:schemeClr>
                </a:solidFill>
              </a:rPr>
              <a:t>Про берёзу и про мох,</a:t>
            </a:r>
          </a:p>
          <a:p>
            <a:pPr marL="45720" indent="0" algn="ctr">
              <a:buNone/>
            </a:pPr>
            <a:r>
              <a:rPr lang="ru-RU" sz="1200" dirty="0" smtClean="0">
                <a:solidFill>
                  <a:schemeClr val="tx1">
                    <a:lumMod val="65000"/>
                    <a:lumOff val="35000"/>
                  </a:schemeClr>
                </a:solidFill>
              </a:rPr>
              <a:t>Про малину, ежевику,</a:t>
            </a:r>
          </a:p>
          <a:p>
            <a:pPr marL="45720" indent="0" algn="ctr">
              <a:buNone/>
            </a:pPr>
            <a:r>
              <a:rPr lang="ru-RU" sz="1200" dirty="0" smtClean="0">
                <a:solidFill>
                  <a:schemeClr val="tx1">
                    <a:lumMod val="65000"/>
                    <a:lumOff val="35000"/>
                  </a:schemeClr>
                </a:solidFill>
              </a:rPr>
              <a:t>Про ежа и про ежиху,</a:t>
            </a:r>
          </a:p>
          <a:p>
            <a:pPr marL="45720" indent="0" algn="ctr">
              <a:buNone/>
            </a:pPr>
            <a:r>
              <a:rPr lang="ru-RU" sz="1200" dirty="0" smtClean="0">
                <a:solidFill>
                  <a:schemeClr val="tx1">
                    <a:lumMod val="65000"/>
                    <a:lumOff val="35000"/>
                  </a:schemeClr>
                </a:solidFill>
              </a:rPr>
              <a:t>У которых за ежат</a:t>
            </a:r>
          </a:p>
          <a:p>
            <a:pPr marL="45720" indent="0" algn="ctr">
              <a:buNone/>
            </a:pPr>
            <a:r>
              <a:rPr lang="ru-RU" sz="1200" dirty="0" smtClean="0">
                <a:solidFill>
                  <a:schemeClr val="tx1">
                    <a:lumMod val="65000"/>
                    <a:lumOff val="35000"/>
                  </a:schemeClr>
                </a:solidFill>
              </a:rPr>
              <a:t>Все иголочки дрожат.</a:t>
            </a:r>
          </a:p>
          <a:p>
            <a:pPr marL="45720" indent="0" algn="ctr">
              <a:buNone/>
            </a:pPr>
            <a:r>
              <a:rPr lang="ru-RU" sz="1200" b="1" dirty="0" smtClean="0">
                <a:solidFill>
                  <a:srgbClr val="00B050"/>
                </a:solidFill>
              </a:rPr>
              <a:t>Загадки</a:t>
            </a:r>
          </a:p>
          <a:p>
            <a:pPr marL="45720" indent="0">
              <a:buNone/>
            </a:pPr>
            <a:r>
              <a:rPr lang="ru-RU" sz="1200" b="1" dirty="0" smtClean="0"/>
              <a:t>Что за чудо -красота!                                       Стоят в поле сестрички-</a:t>
            </a:r>
          </a:p>
          <a:p>
            <a:pPr marL="45720" indent="0">
              <a:buNone/>
            </a:pPr>
            <a:r>
              <a:rPr lang="ru-RU" sz="1200" b="1" dirty="0" smtClean="0"/>
              <a:t>Расписные ворота                                            Желтый глазок,</a:t>
            </a:r>
          </a:p>
          <a:p>
            <a:pPr marL="45720" indent="0">
              <a:buNone/>
            </a:pPr>
            <a:r>
              <a:rPr lang="ru-RU" sz="1200" b="1" dirty="0" smtClean="0"/>
              <a:t>Показались на пути!                                         Белые реснички.</a:t>
            </a:r>
          </a:p>
          <a:p>
            <a:pPr marL="45720" indent="0">
              <a:buNone/>
            </a:pPr>
            <a:r>
              <a:rPr lang="ru-RU" sz="1200" b="1" dirty="0" smtClean="0"/>
              <a:t>В них  ни въехать, ни войти.                                       (Ромашки)</a:t>
            </a:r>
          </a:p>
          <a:p>
            <a:pPr marL="45720" indent="0">
              <a:buNone/>
            </a:pPr>
            <a:r>
              <a:rPr lang="ru-RU" sz="1200" b="1" dirty="0"/>
              <a:t> </a:t>
            </a:r>
            <a:r>
              <a:rPr lang="ru-RU" sz="1200" b="1" dirty="0" smtClean="0"/>
              <a:t>                         (Радуга)</a:t>
            </a:r>
            <a:endParaRPr lang="ru-RU" sz="12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80" y="4004428"/>
            <a:ext cx="1953568" cy="1463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6641" y="4032538"/>
            <a:ext cx="2115282" cy="1410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0928" y="7308304"/>
            <a:ext cx="2024435" cy="1393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904509"/>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44</TotalTime>
  <Words>20</Words>
  <Application>Microsoft Office PowerPoint</Application>
  <PresentationFormat>Экран (4:3)</PresentationFormat>
  <Paragraphs>19</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Воздушный поток</vt:lpstr>
      <vt:lpstr>Памятка для родителей « Лето, чудная пора!» 1.Наблюдаем за растениями. Прогуливаясь с детьми по парку, скверу обратите внимание на деревья. На деревьях и кустарниках – пышная и зелёная листва. Дети рассматривают листья  различных деревьев, отмечают, что они разные по форме, размеру; различают и называют кусты и деревья. Луговые цветы: одуванчик, зверобой, тысячелистник, клевер, ромашка, пижма, колокольчик. Садовые: пион, флокс, гладиолус, настурция, роза, астра, георгин. Люди заготавливают сено, собирают урожай овощей, фруктов и ягод. Наблюдения проводятся с целью обогащения представлений детей о растениях. Формируется умение обращать внимание на красоту природы, умение видеть красивое, восхищаться им. Дети учатся беречь растения, не мять, не рвать их без надобности.         2. Наблюдаем  за животными. Продолжать работу по ознакомлению с животными. Закреплять представления, полученные детьми весной. Животные заботятся о детёнышах, учат добывать пищу, прятаться от врагов.  Дети должны знать, как ведут себя животные, как называют их маму и папу. Младшие имитируют движения и голосовые реакции животных, старшие перечисляют. Воспитанникам следует объяснить, откуда берутся бездомные животные, чем они опасны. 3. Наблюдаем  за птицами.  Летом дети продолжают наблюдать птиц. Обращают внимание на то, как быстро летают птицы, отлавливая насекомых, отмечают как часто прилетают они к гнезду с кормом для птенцов. Воспитатель рассказывает о том, что птицы выкармливают своих птенцов летом насекомыми, помогая таким образом сохранять растения. Обследуя деревья, дети встретятся со следами разрушительной работы жуков-короедов и дровосеков. Ребята сами сделают вывод: «Если не будет птиц, то лес погибнет». Надо предупредить дошкольников, что гнёзда птиц трогать нельзя, иначе они перестанут жить в них. В июле воспитатель обращает внимание детей на то, как постепенно стихает пение птиц.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Памятка для родителей « Лето, чудная пора!» 1.Наблюдаем за растениями летом. Прогуливаясь с детьми по парку, скверу обратите внимание на деревья. На деревьях и кустарниках – пышная и зелёная листва. Дети рассматривают листья  различных деревьев, отмечают, что они разные по форме, размеру; различают и называют кусты и деревья. Луговые цветы: одуванчик, зверобой, тысячелистник, клевер, ромашка, пижма, колокольчик. Садовые: пион, флокс, гладиолус, настурция, роза, астра, георгин. Люди заготавливают сено, собирают урожай овощей, фруктов и ягод. Наблюдения проводятся с целью обогащения представлений детей о растениях. Формируется умение обращать внимание на красоту природы, умение видеть красивое, восхищаться им. Дети учатся беречь растения, не мять, не рвать их без надобности.</dc:title>
  <dc:creator>79875715650</dc:creator>
  <cp:lastModifiedBy>79875715650</cp:lastModifiedBy>
  <cp:revision>5</cp:revision>
  <dcterms:created xsi:type="dcterms:W3CDTF">2020-08-06T18:37:25Z</dcterms:created>
  <dcterms:modified xsi:type="dcterms:W3CDTF">2020-08-06T19:21:50Z</dcterms:modified>
</cp:coreProperties>
</file>