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66" r:id="rId2"/>
    <p:sldId id="263" r:id="rId3"/>
    <p:sldId id="258" r:id="rId4"/>
    <p:sldId id="259" r:id="rId5"/>
    <p:sldId id="261" r:id="rId6"/>
    <p:sldId id="267" r:id="rId7"/>
    <p:sldId id="268" r:id="rId8"/>
    <p:sldId id="275" r:id="rId9"/>
    <p:sldId id="269" r:id="rId10"/>
    <p:sldId id="276" r:id="rId11"/>
    <p:sldId id="262" r:id="rId12"/>
    <p:sldId id="270" r:id="rId13"/>
    <p:sldId id="271" r:id="rId14"/>
    <p:sldId id="272" r:id="rId15"/>
    <p:sldId id="274" r:id="rId16"/>
    <p:sldId id="273" r:id="rId17"/>
    <p:sldId id="264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2D30F-F7BE-493F-90F9-6D6D93E8F586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032537-27FC-47C4-A97F-5EA195289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111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B3D3-9EDC-4688-98B0-AA30A89DA2DF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86FD221-502F-43CE-AB6C-0002BEFDDB6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over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B3D3-9EDC-4688-98B0-AA30A89DA2DF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D221-502F-43CE-AB6C-0002BEFDD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B3D3-9EDC-4688-98B0-AA30A89DA2DF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D221-502F-43CE-AB6C-0002BEFDD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B3D3-9EDC-4688-98B0-AA30A89DA2DF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D221-502F-43CE-AB6C-0002BEFDD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B3D3-9EDC-4688-98B0-AA30A89DA2DF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D221-502F-43CE-AB6C-0002BEFDDB6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cover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B3D3-9EDC-4688-98B0-AA30A89DA2DF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D221-502F-43CE-AB6C-0002BEFDD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B3D3-9EDC-4688-98B0-AA30A89DA2DF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D221-502F-43CE-AB6C-0002BEFDD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B3D3-9EDC-4688-98B0-AA30A89DA2DF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D221-502F-43CE-AB6C-0002BEFDD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B3D3-9EDC-4688-98B0-AA30A89DA2DF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D221-502F-43CE-AB6C-0002BEFDD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B3D3-9EDC-4688-98B0-AA30A89DA2DF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D221-502F-43CE-AB6C-0002BEFDDB6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over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B3D3-9EDC-4688-98B0-AA30A89DA2DF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D221-502F-43CE-AB6C-0002BEFDDB6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over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D00B3D3-9EDC-4688-98B0-AA30A89DA2DF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86FD221-502F-43CE-AB6C-0002BEFDDB6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 dir="rd"/>
  </p:transition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2081" y="332656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Использование проектной деятельности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в рамках музейной педагогики в  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СОГБОУ «Вяземская начальная школа-детский сад «Сказка» </a:t>
            </a:r>
            <a:r>
              <a:rPr lang="ru-RU" sz="2400" b="1" dirty="0" smtClean="0">
                <a:solidFill>
                  <a:srgbClr val="C00000"/>
                </a:solidFill>
              </a:rPr>
              <a:t>для </a:t>
            </a:r>
            <a:r>
              <a:rPr lang="ru-RU" sz="2400" b="1" dirty="0">
                <a:solidFill>
                  <a:srgbClr val="C00000"/>
                </a:solidFill>
              </a:rPr>
              <a:t>детей с ограниченными возможностями здоровья»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85549" y="5263614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Подготовила учитель </a:t>
            </a:r>
          </a:p>
          <a:p>
            <a:pPr algn="ctr"/>
            <a:r>
              <a:rPr lang="ru-RU" b="1" dirty="0" smtClean="0"/>
              <a:t>начальных классов </a:t>
            </a:r>
          </a:p>
          <a:p>
            <a:pPr algn="ctr"/>
            <a:r>
              <a:rPr lang="ru-RU" b="1" dirty="0" err="1" smtClean="0"/>
              <a:t>Бурягина</a:t>
            </a:r>
            <a:r>
              <a:rPr lang="ru-RU" b="1" dirty="0" smtClean="0"/>
              <a:t> О.С.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623731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2020 год</a:t>
            </a:r>
            <a:endParaRPr lang="ru-RU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6631" y="2420888"/>
            <a:ext cx="3532211" cy="273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5731475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4158" y="260648"/>
            <a:ext cx="1795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rgbClr val="C00000"/>
                </a:solidFill>
              </a:rPr>
              <a:t>2017 год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38" y="763332"/>
            <a:ext cx="881538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293556"/>
            <a:ext cx="2835275" cy="2146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308313"/>
            <a:ext cx="2842058" cy="213154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6418" y="3643863"/>
            <a:ext cx="2951163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6021288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Мастер-класс по росписи русской рубашки</a:t>
            </a:r>
          </a:p>
          <a:p>
            <a:pPr algn="ctr"/>
            <a:r>
              <a:rPr lang="ru-RU" b="1" dirty="0" smtClean="0"/>
              <a:t>Демчинская Г.А. - учитель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38962717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7445" y="617849"/>
            <a:ext cx="57786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«</a:t>
            </a:r>
            <a:r>
              <a:rPr lang="ru-RU" sz="2800" b="1" dirty="0">
                <a:solidFill>
                  <a:srgbClr val="C00000"/>
                </a:solidFill>
              </a:rPr>
              <a:t>Под сенью древних куполов</a:t>
            </a:r>
            <a:r>
              <a:rPr lang="ru-RU" sz="2800" b="1" dirty="0" smtClean="0">
                <a:solidFill>
                  <a:srgbClr val="C00000"/>
                </a:solidFill>
              </a:rPr>
              <a:t>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159777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2018 год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169946"/>
            <a:ext cx="3381687" cy="239182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137800"/>
            <a:ext cx="3342508" cy="237626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659367" y="6453336"/>
            <a:ext cx="8114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 класс: </a:t>
            </a:r>
            <a:r>
              <a:rPr lang="ru-RU" b="1" dirty="0" err="1" smtClean="0"/>
              <a:t>Бурягина</a:t>
            </a:r>
            <a:r>
              <a:rPr lang="ru-RU" b="1" dirty="0" smtClean="0"/>
              <a:t> О.С. – учитель, Козлова </a:t>
            </a:r>
            <a:r>
              <a:rPr lang="ru-RU" b="1" dirty="0"/>
              <a:t>Е.Н. – учитель музыки.</a:t>
            </a:r>
          </a:p>
          <a:p>
            <a:pPr algn="ctr"/>
            <a:r>
              <a:rPr lang="ru-RU" b="1" dirty="0" smtClean="0"/>
              <a:t>            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1931" y="3839947"/>
            <a:ext cx="3342508" cy="242326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53009071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5" y="532485"/>
            <a:ext cx="59584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«</a:t>
            </a:r>
            <a:r>
              <a:rPr lang="ru-RU" sz="2800" b="1" dirty="0">
                <a:solidFill>
                  <a:srgbClr val="C00000"/>
                </a:solidFill>
              </a:rPr>
              <a:t>И тихий шёпот </a:t>
            </a:r>
            <a:r>
              <a:rPr lang="ru-RU" sz="2800" b="1" dirty="0" smtClean="0">
                <a:solidFill>
                  <a:srgbClr val="C00000"/>
                </a:solidFill>
              </a:rPr>
              <a:t>старых </a:t>
            </a:r>
            <a:r>
              <a:rPr lang="ru-RU" sz="2800" b="1" dirty="0">
                <a:solidFill>
                  <a:srgbClr val="C00000"/>
                </a:solidFill>
              </a:rPr>
              <a:t>улиц</a:t>
            </a:r>
            <a:r>
              <a:rPr lang="ru-RU" sz="2800" b="1" dirty="0" smtClean="0">
                <a:solidFill>
                  <a:srgbClr val="C00000"/>
                </a:solidFill>
              </a:rPr>
              <a:t>»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5746" y="142193"/>
            <a:ext cx="1795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dirty="0">
                <a:solidFill>
                  <a:srgbClr val="C00000"/>
                </a:solidFill>
              </a:rPr>
              <a:t>2018 год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140466"/>
            <a:ext cx="3076516" cy="233328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4044" y="1166363"/>
            <a:ext cx="3076516" cy="230738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1981" y="3694279"/>
            <a:ext cx="3356520" cy="251739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674438" y="6211668"/>
            <a:ext cx="81369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</a:rPr>
              <a:t>2 </a:t>
            </a:r>
            <a:r>
              <a:rPr lang="ru-RU" b="1" dirty="0">
                <a:solidFill>
                  <a:prstClr val="black"/>
                </a:solidFill>
              </a:rPr>
              <a:t>класс: Алексеева Е.А. – </a:t>
            </a:r>
            <a:r>
              <a:rPr lang="ru-RU" b="1" dirty="0" smtClean="0">
                <a:solidFill>
                  <a:prstClr val="black"/>
                </a:solidFill>
              </a:rPr>
              <a:t>учитель, Сергеева </a:t>
            </a:r>
            <a:r>
              <a:rPr lang="ru-RU" b="1" dirty="0">
                <a:solidFill>
                  <a:prstClr val="black"/>
                </a:solidFill>
              </a:rPr>
              <a:t>Н.А. – воспитатель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               </a:t>
            </a:r>
            <a:r>
              <a:rPr lang="ru-RU" b="1" dirty="0" smtClean="0">
                <a:solidFill>
                  <a:prstClr val="black"/>
                </a:solidFill>
              </a:rPr>
              <a:t>                       </a:t>
            </a:r>
            <a:r>
              <a:rPr lang="ru-RU" b="1" dirty="0">
                <a:solidFill>
                  <a:prstClr val="black"/>
                </a:solidFill>
              </a:rPr>
              <a:t>Козлова Е.Н. – учитель музыки  </a:t>
            </a:r>
          </a:p>
        </p:txBody>
      </p:sp>
    </p:spTree>
    <p:extLst>
      <p:ext uri="{BB962C8B-B14F-4D97-AF65-F5344CB8AC3E}">
        <p14:creationId xmlns:p14="http://schemas.microsoft.com/office/powerpoint/2010/main" val="1263161718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889556"/>
            <a:ext cx="8928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 «Судьбы ставшие историей. </a:t>
            </a:r>
            <a:r>
              <a:rPr lang="ru-RU" sz="2800" b="1" dirty="0" err="1" smtClean="0">
                <a:solidFill>
                  <a:srgbClr val="C00000"/>
                </a:solidFill>
              </a:rPr>
              <a:t>А.Д.Папанов</a:t>
            </a:r>
            <a:r>
              <a:rPr lang="ru-RU" sz="2800" b="1" dirty="0" smtClean="0">
                <a:solidFill>
                  <a:srgbClr val="C00000"/>
                </a:solidFill>
              </a:rPr>
              <a:t>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216496"/>
            <a:ext cx="2026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C00000"/>
                </a:solidFill>
              </a:rPr>
              <a:t>2018 год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772816"/>
            <a:ext cx="3798168" cy="302856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772816"/>
            <a:ext cx="4166016" cy="302856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67544" y="5661248"/>
            <a:ext cx="8028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prstClr val="black"/>
                </a:solidFill>
              </a:rPr>
              <a:t>3 </a:t>
            </a:r>
            <a:r>
              <a:rPr lang="ru-RU" b="1" dirty="0">
                <a:solidFill>
                  <a:prstClr val="black"/>
                </a:solidFill>
              </a:rPr>
              <a:t>класс: Пронина М.Н. – учитель,   Кириллова Н.Н. – воспитатель</a:t>
            </a:r>
          </a:p>
        </p:txBody>
      </p:sp>
    </p:spTree>
    <p:extLst>
      <p:ext uri="{BB962C8B-B14F-4D97-AF65-F5344CB8AC3E}">
        <p14:creationId xmlns:p14="http://schemas.microsoft.com/office/powerpoint/2010/main" val="2732005079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772896"/>
            <a:ext cx="6390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«</a:t>
            </a:r>
            <a:r>
              <a:rPr lang="ru-RU" sz="2800" b="1" dirty="0">
                <a:solidFill>
                  <a:srgbClr val="C00000"/>
                </a:solidFill>
              </a:rPr>
              <a:t>Игрушки наших бабушек</a:t>
            </a:r>
            <a:r>
              <a:rPr lang="ru-RU" sz="2800" b="1" dirty="0" smtClean="0">
                <a:solidFill>
                  <a:srgbClr val="C00000"/>
                </a:solidFill>
              </a:rPr>
              <a:t>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61693" y="249676"/>
            <a:ext cx="1795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dirty="0">
                <a:solidFill>
                  <a:srgbClr val="C00000"/>
                </a:solidFill>
              </a:rPr>
              <a:t>2018 год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7087" y="6400192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prstClr val="black"/>
                </a:solidFill>
              </a:rPr>
              <a:t>1 </a:t>
            </a:r>
            <a:r>
              <a:rPr lang="ru-RU" b="1" dirty="0">
                <a:solidFill>
                  <a:prstClr val="black"/>
                </a:solidFill>
              </a:rPr>
              <a:t>класс: Демчинская Г.А. – </a:t>
            </a:r>
            <a:r>
              <a:rPr lang="ru-RU" b="1" dirty="0" smtClean="0">
                <a:solidFill>
                  <a:prstClr val="black"/>
                </a:solidFill>
              </a:rPr>
              <a:t>учитель, Козлова Е.Н. – учитель музыки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72"/>
          <a:stretch/>
        </p:blipFill>
        <p:spPr>
          <a:xfrm>
            <a:off x="391982" y="1410226"/>
            <a:ext cx="3372883" cy="229052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9171" y="1433864"/>
            <a:ext cx="3384376" cy="226688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0138" y="3888609"/>
            <a:ext cx="3718793" cy="250706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3364183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260648"/>
            <a:ext cx="17956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dirty="0">
                <a:solidFill>
                  <a:srgbClr val="C00000"/>
                </a:solidFill>
              </a:rPr>
              <a:t>2018 год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12784" y="801489"/>
            <a:ext cx="5238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C00000"/>
                </a:solidFill>
              </a:rPr>
              <a:t>«Игрушки наших бабушек»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7925" y="1484784"/>
            <a:ext cx="3969913" cy="297743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076" y="2492896"/>
            <a:ext cx="3838653" cy="280831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19480" y="6041380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Мастер-класс по изготовлению игрушки-оберега «Кукла-</a:t>
            </a:r>
            <a:r>
              <a:rPr lang="ru-RU" b="1" dirty="0" err="1" smtClean="0"/>
              <a:t>утешница</a:t>
            </a:r>
            <a:r>
              <a:rPr lang="ru-RU" b="1" dirty="0" smtClean="0"/>
              <a:t>».</a:t>
            </a:r>
          </a:p>
          <a:p>
            <a:pPr algn="ctr"/>
            <a:r>
              <a:rPr lang="ru-RU" b="1" dirty="0" smtClean="0"/>
              <a:t>Воспитатель детского сада Ефимова И.А.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69789529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188640"/>
            <a:ext cx="17956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dirty="0">
                <a:solidFill>
                  <a:srgbClr val="C00000"/>
                </a:solidFill>
              </a:rPr>
              <a:t>2018 год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732736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C00000"/>
                </a:solidFill>
              </a:rPr>
              <a:t> «Игрушки наших бабушек»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120" y="2027151"/>
            <a:ext cx="3261288" cy="244596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060848"/>
            <a:ext cx="3216359" cy="2412269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67544" y="6241959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Воспитатели детского сада: Капитонова И.И., </a:t>
            </a:r>
            <a:r>
              <a:rPr lang="ru-RU" b="1" dirty="0" err="1" smtClean="0"/>
              <a:t>Подшебякина</a:t>
            </a:r>
            <a:r>
              <a:rPr lang="ru-RU" b="1" dirty="0" smtClean="0"/>
              <a:t> Е.Н.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12618444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4896" y="783868"/>
            <a:ext cx="815196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Запускаются </a:t>
            </a:r>
            <a:r>
              <a:rPr lang="ru-RU" sz="2800" b="1" dirty="0"/>
              <a:t>проекты  «Мир смоленских </a:t>
            </a:r>
            <a:r>
              <a:rPr lang="ru-RU" sz="2800" b="1" dirty="0" smtClean="0"/>
              <a:t>усадеб</a:t>
            </a:r>
            <a:r>
              <a:rPr lang="ru-RU" sz="2800" b="1" dirty="0"/>
              <a:t>. Государственный историко-культурный и природный музей-заповедник А.С. Грибоедова» и  «Судьбы ставшие историей.  </a:t>
            </a:r>
            <a:r>
              <a:rPr lang="ru-RU" sz="2800" b="1" dirty="0" smtClean="0"/>
              <a:t>А.С</a:t>
            </a:r>
            <a:r>
              <a:rPr lang="ru-RU" sz="2800" b="1" dirty="0"/>
              <a:t>. Грибоедов»</a:t>
            </a:r>
          </a:p>
          <a:p>
            <a:r>
              <a:rPr lang="ru-RU" sz="2400" dirty="0"/>
              <a:t>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19040" y="260648"/>
            <a:ext cx="2304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C00000"/>
                </a:solidFill>
              </a:rPr>
              <a:t>2019 год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8116" y="3275864"/>
            <a:ext cx="4746104" cy="329560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51830432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260648"/>
            <a:ext cx="2026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C00000"/>
                </a:solidFill>
              </a:rPr>
              <a:t>2019 год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6131" y="929045"/>
            <a:ext cx="825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Детско – родительский конкурс «Шляпки </a:t>
            </a:r>
            <a:r>
              <a:rPr lang="en-US" sz="2400" b="1" dirty="0" smtClean="0">
                <a:solidFill>
                  <a:srgbClr val="C00000"/>
                </a:solidFill>
              </a:rPr>
              <a:t>XIX</a:t>
            </a:r>
            <a:r>
              <a:rPr lang="ru-RU" sz="2400" b="1" dirty="0" smtClean="0">
                <a:solidFill>
                  <a:srgbClr val="C00000"/>
                </a:solidFill>
              </a:rPr>
              <a:t> века»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Объект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07"/>
          <a:stretch/>
        </p:blipFill>
        <p:spPr>
          <a:xfrm>
            <a:off x="395536" y="2060848"/>
            <a:ext cx="4176464" cy="280796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5" name="Объект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00"/>
          <a:stretch/>
        </p:blipFill>
        <p:spPr>
          <a:xfrm>
            <a:off x="4812789" y="2060848"/>
            <a:ext cx="4033404" cy="280831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99592" y="508518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Дошкольные группы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68144" y="508518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Начальные классы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14784666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16035" y="332656"/>
            <a:ext cx="2026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C00000"/>
                </a:solidFill>
              </a:rPr>
              <a:t>2019 год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917431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</a:rPr>
              <a:t>Детско – родительский конкурс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lvl="0" algn="ctr"/>
            <a:r>
              <a:rPr lang="ru-RU" sz="2400" b="1" dirty="0" smtClean="0">
                <a:solidFill>
                  <a:srgbClr val="C00000"/>
                </a:solidFill>
              </a:rPr>
              <a:t>«Кукла в костюме </a:t>
            </a:r>
            <a:r>
              <a:rPr lang="en-US" sz="2400" b="1" dirty="0" smtClean="0">
                <a:solidFill>
                  <a:srgbClr val="C00000"/>
                </a:solidFill>
              </a:rPr>
              <a:t>XIX</a:t>
            </a:r>
            <a:r>
              <a:rPr lang="ru-RU" sz="2400" b="1" dirty="0" smtClean="0">
                <a:solidFill>
                  <a:srgbClr val="C00000"/>
                </a:solidFill>
              </a:rPr>
              <a:t> века»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40389" y="2435730"/>
            <a:ext cx="3575097" cy="268132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39128" y="2436384"/>
            <a:ext cx="3580330" cy="268524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46155" y="2465639"/>
            <a:ext cx="3580330" cy="261627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17898679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116632"/>
            <a:ext cx="8260672" cy="14401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Актуальность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4820" y="4324524"/>
            <a:ext cx="5395651" cy="2314727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ru-RU" sz="2000" dirty="0" smtClean="0"/>
          </a:p>
          <a:p>
            <a:pPr marL="114300" indent="0" algn="just">
              <a:buNone/>
            </a:pPr>
            <a:r>
              <a:rPr lang="ru-RU" sz="2200" b="1" dirty="0" smtClean="0">
                <a:solidFill>
                  <a:srgbClr val="C00000"/>
                </a:solidFill>
              </a:rPr>
              <a:t>Основными целями </a:t>
            </a:r>
            <a:r>
              <a:rPr lang="ru-RU" sz="2200" b="1" dirty="0">
                <a:solidFill>
                  <a:schemeClr val="tx1"/>
                </a:solidFill>
              </a:rPr>
              <a:t>музейной педагогики </a:t>
            </a:r>
            <a:r>
              <a:rPr lang="ru-RU" sz="2200" b="1" dirty="0" smtClean="0">
                <a:solidFill>
                  <a:schemeClr val="tx1"/>
                </a:solidFill>
              </a:rPr>
              <a:t>являются</a:t>
            </a:r>
            <a:r>
              <a:rPr lang="ru-RU" sz="2200" b="1" dirty="0">
                <a:solidFill>
                  <a:schemeClr val="tx1"/>
                </a:solidFill>
              </a:rPr>
              <a:t>: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2200" b="1" dirty="0" smtClean="0">
                <a:solidFill>
                  <a:schemeClr val="tx1"/>
                </a:solidFill>
              </a:rPr>
              <a:t>приобщение </a:t>
            </a:r>
            <a:r>
              <a:rPr lang="ru-RU" sz="2200" b="1" dirty="0">
                <a:solidFill>
                  <a:schemeClr val="tx1"/>
                </a:solidFill>
              </a:rPr>
              <a:t>к музеям </a:t>
            </a:r>
            <a:r>
              <a:rPr lang="ru-RU" sz="2200" b="1" dirty="0" smtClean="0">
                <a:solidFill>
                  <a:schemeClr val="tx1"/>
                </a:solidFill>
              </a:rPr>
              <a:t>подрастающего поколения; </a:t>
            </a:r>
          </a:p>
          <a:p>
            <a:pPr algn="just"/>
            <a:r>
              <a:rPr lang="ru-RU" sz="2200" b="1" dirty="0" smtClean="0">
                <a:solidFill>
                  <a:schemeClr val="tx1"/>
                </a:solidFill>
              </a:rPr>
              <a:t>творческое </a:t>
            </a:r>
            <a:r>
              <a:rPr lang="ru-RU" sz="2200" b="1" dirty="0">
                <a:solidFill>
                  <a:schemeClr val="tx1"/>
                </a:solidFill>
              </a:rPr>
              <a:t>развитие </a:t>
            </a:r>
            <a:r>
              <a:rPr lang="ru-RU" sz="2200" b="1" dirty="0" smtClean="0">
                <a:solidFill>
                  <a:schemeClr val="tx1"/>
                </a:solidFill>
              </a:rPr>
              <a:t>личности;</a:t>
            </a:r>
            <a:endParaRPr lang="ru-RU" sz="2200" b="1" dirty="0">
              <a:solidFill>
                <a:schemeClr val="tx1"/>
              </a:solidFill>
            </a:endParaRPr>
          </a:p>
          <a:p>
            <a:pPr algn="just"/>
            <a:r>
              <a:rPr lang="ru-RU" sz="2200" b="1" dirty="0" smtClean="0">
                <a:solidFill>
                  <a:schemeClr val="tx1"/>
                </a:solidFill>
              </a:rPr>
              <a:t>формирование </a:t>
            </a:r>
            <a:r>
              <a:rPr lang="ru-RU" sz="2200" b="1" dirty="0">
                <a:solidFill>
                  <a:schemeClr val="tx1"/>
                </a:solidFill>
              </a:rPr>
              <a:t>познавательной активности.</a:t>
            </a:r>
            <a:endParaRPr lang="ru-RU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000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3001086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Музейная педагогика </a:t>
            </a:r>
            <a:r>
              <a:rPr lang="ru-RU" sz="2000" b="1" dirty="0" smtClean="0"/>
              <a:t>является инновационной технологией в сфере личностного воспитания детей, создающая условия погружения личности в специально организованную предметно – пространственную среду.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3581" y="1800757"/>
            <a:ext cx="4349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/>
              <a:t>Чем дольше в будущее входим, </a:t>
            </a:r>
          </a:p>
          <a:p>
            <a:pPr algn="just"/>
            <a:r>
              <a:rPr lang="ru-RU" b="1" i="1" dirty="0" smtClean="0"/>
              <a:t>Тем больше прошлым дорожим, </a:t>
            </a:r>
          </a:p>
          <a:p>
            <a:pPr algn="just"/>
            <a:r>
              <a:rPr lang="ru-RU" b="1" i="1" dirty="0" smtClean="0"/>
              <a:t>И в старом красоту находим,</a:t>
            </a:r>
          </a:p>
          <a:p>
            <a:pPr algn="just"/>
            <a:r>
              <a:rPr lang="ru-RU" b="1" i="1" dirty="0" smtClean="0"/>
              <a:t>Хоть новому принадлежим.</a:t>
            </a:r>
            <a:endParaRPr lang="ru-RU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452" y="4725144"/>
            <a:ext cx="3072341" cy="172819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57679495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2179" y="85169"/>
            <a:ext cx="2026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C00000"/>
                </a:solidFill>
              </a:rPr>
              <a:t>2019 год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563" y="639353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Экскурсия в музей – заповедник «</a:t>
            </a:r>
            <a:r>
              <a:rPr lang="ru-RU" sz="2400" b="1" dirty="0" err="1" smtClean="0">
                <a:solidFill>
                  <a:srgbClr val="C00000"/>
                </a:solidFill>
              </a:rPr>
              <a:t>Хмелита</a:t>
            </a:r>
            <a:r>
              <a:rPr lang="ru-RU" sz="2400" b="1" dirty="0" smtClean="0">
                <a:solidFill>
                  <a:srgbClr val="C00000"/>
                </a:solidFill>
              </a:rPr>
              <a:t>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0725" y="1194959"/>
            <a:ext cx="3096344" cy="232225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259" y="1179373"/>
            <a:ext cx="3137908" cy="235343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906035"/>
            <a:ext cx="3141712" cy="2311921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791500" y="6327137"/>
            <a:ext cx="7776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 класс: Алексеева Е.А. – учитель, Сергеева Н.А. – воспитатель.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88151459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71785"/>
            <a:ext cx="79928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Началось </a:t>
            </a:r>
            <a:r>
              <a:rPr lang="ru-RU" sz="2000" b="1" dirty="0"/>
              <a:t>всё с приобщения детей к фольклору: песенкам, </a:t>
            </a:r>
            <a:r>
              <a:rPr lang="ru-RU" sz="2000" b="1" dirty="0" err="1" smtClean="0"/>
              <a:t>потешкам</a:t>
            </a:r>
            <a:r>
              <a:rPr lang="ru-RU" sz="2000" b="1" dirty="0"/>
              <a:t>, загадкам, сказкам, играм. Во многих из них встречались непонятные слова и выражения: горница, чугунок, лапти, крынка. Педагогам приходилось разъяснять их значения, опираясь на фотографии или картинки. Но этого оказалось недостаточно, и возникла мысль о демонстрации настоящих старинных предметов русского быта. </a:t>
            </a:r>
          </a:p>
          <a:p>
            <a:pPr algn="just"/>
            <a:r>
              <a:rPr lang="ru-RU" sz="2000" dirty="0"/>
              <a:t> </a:t>
            </a:r>
            <a:endParaRPr lang="ru-RU" sz="2000" dirty="0" smtClean="0"/>
          </a:p>
          <a:p>
            <a:pPr algn="just"/>
            <a:r>
              <a:rPr lang="ru-RU" sz="2000" dirty="0" smtClean="0"/>
              <a:t>                                                                                   </a:t>
            </a:r>
            <a:endParaRPr lang="ru-RU" sz="2000" dirty="0"/>
          </a:p>
          <a:p>
            <a:pPr algn="just"/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04538" y="145773"/>
            <a:ext cx="19475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C00000"/>
                </a:solidFill>
              </a:rPr>
              <a:t>2015 год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D:\Рабочий стол\Фото для Семинара\IMG_19700227_0013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5608" y="3140967"/>
            <a:ext cx="4528807" cy="3396605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791819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2712" y="885002"/>
            <a:ext cx="81937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	</a:t>
            </a:r>
            <a:r>
              <a:rPr lang="ru-RU" sz="2800" b="1" dirty="0" smtClean="0">
                <a:solidFill>
                  <a:srgbClr val="C00000"/>
                </a:solidFill>
              </a:rPr>
              <a:t>Акция </a:t>
            </a:r>
            <a:r>
              <a:rPr lang="ru-RU" sz="2800" b="1" dirty="0">
                <a:solidFill>
                  <a:srgbClr val="C00000"/>
                </a:solidFill>
              </a:rPr>
              <a:t>«Бабушкин сундук</a:t>
            </a:r>
            <a:r>
              <a:rPr lang="ru-RU" sz="2800" b="1" dirty="0" smtClean="0">
                <a:solidFill>
                  <a:srgbClr val="C00000"/>
                </a:solidFill>
              </a:rPr>
              <a:t>» </a:t>
            </a:r>
          </a:p>
          <a:p>
            <a:pPr algn="just"/>
            <a:r>
              <a:rPr lang="ru-RU" sz="2800" b="1" dirty="0" smtClean="0"/>
              <a:t>Обратились </a:t>
            </a:r>
            <a:r>
              <a:rPr lang="ru-RU" sz="2800" b="1" dirty="0"/>
              <a:t>с просьбой к </a:t>
            </a:r>
            <a:r>
              <a:rPr lang="ru-RU" sz="2800" b="1" dirty="0" smtClean="0"/>
              <a:t>родителям </a:t>
            </a:r>
            <a:r>
              <a:rPr lang="ru-RU" sz="2800" b="1" dirty="0"/>
              <a:t>воспитанников, сотрудникам приносить старинные русские вещи, утварь, орудия труда и результата не пришлось долго ждать.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300227"/>
            <a:ext cx="2838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prstClr val="black"/>
                </a:solidFill>
              </a:rPr>
              <a:t>    </a:t>
            </a:r>
            <a:r>
              <a:rPr lang="ru-RU" sz="3200" b="1" dirty="0" smtClean="0">
                <a:solidFill>
                  <a:srgbClr val="C00000"/>
                </a:solidFill>
              </a:rPr>
              <a:t>2016 </a:t>
            </a:r>
            <a:r>
              <a:rPr lang="ru-RU" sz="3200" b="1" dirty="0">
                <a:solidFill>
                  <a:srgbClr val="C00000"/>
                </a:solidFill>
              </a:rPr>
              <a:t>год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7019" y="3429000"/>
            <a:ext cx="4283968" cy="321297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86317116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46406"/>
            <a:ext cx="63367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	</a:t>
            </a:r>
            <a:r>
              <a:rPr lang="ru-RU" sz="2400" b="1" dirty="0" smtClean="0"/>
              <a:t> </a:t>
            </a:r>
            <a:r>
              <a:rPr lang="ru-RU" sz="2800" b="1" dirty="0">
                <a:solidFill>
                  <a:srgbClr val="C00000"/>
                </a:solidFill>
              </a:rPr>
              <a:t>«Устройство русской избы</a:t>
            </a:r>
            <a:r>
              <a:rPr lang="ru-RU" sz="2800" b="1" dirty="0" smtClean="0">
                <a:solidFill>
                  <a:srgbClr val="C00000"/>
                </a:solidFill>
              </a:rPr>
              <a:t>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23428" y="241767"/>
            <a:ext cx="2026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2017 год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37" y="1893960"/>
            <a:ext cx="3029495" cy="2277992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8788" y="2885837"/>
            <a:ext cx="2229682" cy="2520280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1" y="1893960"/>
            <a:ext cx="2984649" cy="2376264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592338" y="5548963"/>
            <a:ext cx="6062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 класс: Алексеева Е.А. – учитель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  Сергеева Н.А. – воспитатель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  Козлова Е.Н. – учитель музыки 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85121056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23428" y="241767"/>
            <a:ext cx="1795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2017 год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6924" y="73139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b="1" dirty="0">
                <a:solidFill>
                  <a:srgbClr val="C00000"/>
                </a:solidFill>
              </a:rPr>
              <a:t>Старинная посуда и предметы обихода</a:t>
            </a:r>
            <a:r>
              <a:rPr lang="ru-RU" b="1" dirty="0" smtClean="0">
                <a:solidFill>
                  <a:srgbClr val="C00000"/>
                </a:solidFill>
              </a:rPr>
              <a:t>»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228041"/>
            <a:ext cx="3260165" cy="234789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6752" y="1228041"/>
            <a:ext cx="3324599" cy="2334589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1881" y="3819005"/>
            <a:ext cx="3278777" cy="249835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53439" y="6364011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 класс: Пронина М.Н. – учитель,   Кириллова Н.Н. – воспитатель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65712329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52958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b="1" dirty="0">
                <a:solidFill>
                  <a:srgbClr val="C00000"/>
                </a:solidFill>
              </a:rPr>
              <a:t>Вяземский народный промысел: «вяземский пряник</a:t>
            </a:r>
            <a:r>
              <a:rPr lang="ru-RU" b="1" dirty="0" smtClean="0">
                <a:solidFill>
                  <a:srgbClr val="C00000"/>
                </a:solidFill>
              </a:rPr>
              <a:t>»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143054"/>
            <a:ext cx="1795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2017 год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0649" y="3893018"/>
            <a:ext cx="3570694" cy="237413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292" y="1184532"/>
            <a:ext cx="3570694" cy="251714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184532"/>
            <a:ext cx="3801484" cy="250492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53854" y="6381327"/>
            <a:ext cx="8114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3 класс: </a:t>
            </a:r>
            <a:r>
              <a:rPr lang="ru-RU" b="1" dirty="0" err="1" smtClean="0"/>
              <a:t>Бурягина</a:t>
            </a:r>
            <a:r>
              <a:rPr lang="ru-RU" b="1" dirty="0" smtClean="0"/>
              <a:t> О.С. – учитель,  </a:t>
            </a:r>
            <a:r>
              <a:rPr lang="ru-RU" b="1" dirty="0"/>
              <a:t>Козлова Е.Н. – учитель музыки.</a:t>
            </a:r>
          </a:p>
          <a:p>
            <a:pPr algn="ctr"/>
            <a:r>
              <a:rPr lang="ru-RU" b="1" dirty="0" smtClean="0"/>
              <a:t>            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01626379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7391" y="137516"/>
            <a:ext cx="1795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rgbClr val="C00000"/>
                </a:solidFill>
              </a:rPr>
              <a:t>2017 год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71074" y="522441"/>
            <a:ext cx="75483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</a:rPr>
              <a:t>«Вяземский народный промысел: «вяземский пряник» 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9530" y="3645024"/>
            <a:ext cx="3377552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768" y="980728"/>
            <a:ext cx="3002640" cy="251472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358" y="980728"/>
            <a:ext cx="2973507" cy="251472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957359" y="6220128"/>
            <a:ext cx="7081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Чаепитие с пряниками в группах детского сада и в школе.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10030748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974" y="699128"/>
            <a:ext cx="88768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«Знакомство с русским народным ремеслом:  «вышивка, шитьё»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204720"/>
            <a:ext cx="1795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2017 год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4482" y="6237312"/>
            <a:ext cx="8787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4 класс: Демчинская Г.А. – учитель, </a:t>
            </a:r>
            <a:r>
              <a:rPr lang="ru-RU" sz="2000" b="1" dirty="0" err="1" smtClean="0"/>
              <a:t>Семёнова</a:t>
            </a:r>
            <a:r>
              <a:rPr lang="ru-RU" sz="2000" b="1" dirty="0" smtClean="0"/>
              <a:t> Л.В. – воспитатель </a:t>
            </a:r>
            <a:endParaRPr lang="ru-RU" sz="2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639" y="1201130"/>
            <a:ext cx="3142769" cy="235707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201130"/>
            <a:ext cx="3248520" cy="235707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1656" y="3760439"/>
            <a:ext cx="3093633" cy="232022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458342574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765</TotalTime>
  <Words>500</Words>
  <Application>Microsoft Office PowerPoint</Application>
  <PresentationFormat>Экран (4:3)</PresentationFormat>
  <Paragraphs>79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Аптека</vt:lpstr>
      <vt:lpstr>Презентация PowerPoint</vt:lpstr>
      <vt:lpstr>Актуальность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RePack by Diakov</cp:lastModifiedBy>
  <cp:revision>88</cp:revision>
  <dcterms:created xsi:type="dcterms:W3CDTF">2020-01-20T07:53:24Z</dcterms:created>
  <dcterms:modified xsi:type="dcterms:W3CDTF">2020-08-07T17:31:37Z</dcterms:modified>
</cp:coreProperties>
</file>