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sldIdLst>
    <p:sldId id="265" r:id="rId2"/>
    <p:sldId id="266" r:id="rId3"/>
    <p:sldId id="267" r:id="rId4"/>
    <p:sldId id="268" r:id="rId5"/>
    <p:sldId id="269" r:id="rId6"/>
    <p:sldId id="270" r:id="rId7"/>
    <p:sldId id="271" r:id="rId8"/>
    <p:sldId id="263" r:id="rId9"/>
    <p:sldId id="272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11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5B569EC-A276-47D3-9B75-7A190BA46C9D}" type="doc">
      <dgm:prSet loTypeId="urn:microsoft.com/office/officeart/2005/8/layout/radial2" loCatId="relationship" qsTypeId="urn:microsoft.com/office/officeart/2005/8/quickstyle/3d2#1" qsCatId="3D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A608702F-DFBE-4C61-9D5A-9855B64D0C29}">
      <dgm:prSet phldrT="[Текст]" custT="1"/>
      <dgm:spPr/>
      <dgm:t>
        <a:bodyPr/>
        <a:lstStyle/>
        <a:p>
          <a:r>
            <a:rPr lang="ru-RU" sz="3200" b="1" dirty="0" smtClean="0">
              <a:solidFill>
                <a:srgbClr val="002060"/>
              </a:solidFill>
            </a:rPr>
            <a:t>Часть речи</a:t>
          </a:r>
          <a:endParaRPr lang="ru-RU" sz="3200" b="1" dirty="0">
            <a:solidFill>
              <a:srgbClr val="002060"/>
            </a:solidFill>
          </a:endParaRPr>
        </a:p>
      </dgm:t>
    </dgm:pt>
    <dgm:pt modelId="{BD6FD273-11C6-471E-8114-9AC5BD8B2889}" type="parTrans" cxnId="{D06AF0FB-6A1F-47C4-A8FD-1560415D9FBD}">
      <dgm:prSet/>
      <dgm:spPr/>
      <dgm:t>
        <a:bodyPr/>
        <a:lstStyle/>
        <a:p>
          <a:endParaRPr lang="ru-RU"/>
        </a:p>
      </dgm:t>
    </dgm:pt>
    <dgm:pt modelId="{182A1983-94B8-4C1E-B9D2-C6A6A60679F1}" type="sibTrans" cxnId="{D06AF0FB-6A1F-47C4-A8FD-1560415D9FBD}">
      <dgm:prSet/>
      <dgm:spPr/>
      <dgm:t>
        <a:bodyPr/>
        <a:lstStyle/>
        <a:p>
          <a:endParaRPr lang="ru-RU"/>
        </a:p>
      </dgm:t>
    </dgm:pt>
    <dgm:pt modelId="{5B6732BB-8532-4DB5-B512-4EAE7A7F213B}">
      <dgm:prSet phldrT="[Текст]" custT="1"/>
      <dgm:spPr/>
      <dgm:t>
        <a:bodyPr/>
        <a:lstStyle/>
        <a:p>
          <a:r>
            <a:rPr lang="ru-RU" sz="2800" b="1" dirty="0" smtClean="0">
              <a:solidFill>
                <a:srgbClr val="002060"/>
              </a:solidFill>
            </a:rPr>
            <a:t>Действие предмета</a:t>
          </a:r>
          <a:endParaRPr lang="ru-RU" sz="2800" b="1" dirty="0">
            <a:solidFill>
              <a:srgbClr val="002060"/>
            </a:solidFill>
          </a:endParaRPr>
        </a:p>
      </dgm:t>
    </dgm:pt>
    <dgm:pt modelId="{25E64CBE-5CA2-4792-8A34-95A1A8C53184}" type="parTrans" cxnId="{5C5FD125-F4D1-4369-9CF0-EA18FFA0D0BB}">
      <dgm:prSet/>
      <dgm:spPr/>
      <dgm:t>
        <a:bodyPr/>
        <a:lstStyle/>
        <a:p>
          <a:endParaRPr lang="ru-RU"/>
        </a:p>
      </dgm:t>
    </dgm:pt>
    <dgm:pt modelId="{E9A7351B-0A78-4F42-A0A6-A6A26DF47854}" type="sibTrans" cxnId="{5C5FD125-F4D1-4369-9CF0-EA18FFA0D0BB}">
      <dgm:prSet/>
      <dgm:spPr/>
      <dgm:t>
        <a:bodyPr/>
        <a:lstStyle/>
        <a:p>
          <a:endParaRPr lang="ru-RU"/>
        </a:p>
      </dgm:t>
    </dgm:pt>
    <dgm:pt modelId="{74C12768-50E8-4CDF-826B-DE585A61FB7D}">
      <dgm:prSet phldrT="[Текст]" custT="1"/>
      <dgm:spPr/>
      <dgm:t>
        <a:bodyPr/>
        <a:lstStyle/>
        <a:p>
          <a:endParaRPr lang="ru-RU" sz="2400" dirty="0" smtClean="0">
            <a:solidFill>
              <a:srgbClr val="002060"/>
            </a:solidFill>
          </a:endParaRPr>
        </a:p>
        <a:p>
          <a:endParaRPr lang="ru-RU" sz="2800" b="1" dirty="0" smtClean="0">
            <a:solidFill>
              <a:srgbClr val="002060"/>
            </a:solidFill>
          </a:endParaRPr>
        </a:p>
        <a:p>
          <a:r>
            <a:rPr lang="ru-RU" sz="2800" b="1" dirty="0" smtClean="0">
              <a:solidFill>
                <a:srgbClr val="002060"/>
              </a:solidFill>
            </a:rPr>
            <a:t>Что делать?</a:t>
          </a:r>
        </a:p>
        <a:p>
          <a:r>
            <a:rPr lang="ru-RU" sz="2800" b="1" dirty="0" smtClean="0">
              <a:solidFill>
                <a:srgbClr val="002060"/>
              </a:solidFill>
            </a:rPr>
            <a:t>…</a:t>
          </a:r>
        </a:p>
        <a:p>
          <a:endParaRPr lang="ru-RU" sz="1700" dirty="0"/>
        </a:p>
      </dgm:t>
    </dgm:pt>
    <dgm:pt modelId="{03524F60-F263-4C65-A427-97C9DDDF6F99}" type="parTrans" cxnId="{B4CC038E-3222-4FFE-91E8-C7ACC2E13EA4}">
      <dgm:prSet/>
      <dgm:spPr/>
      <dgm:t>
        <a:bodyPr/>
        <a:lstStyle/>
        <a:p>
          <a:endParaRPr lang="ru-RU"/>
        </a:p>
      </dgm:t>
    </dgm:pt>
    <dgm:pt modelId="{360DD869-E818-4E1D-B0CA-89BAB5C0BAC0}" type="sibTrans" cxnId="{B4CC038E-3222-4FFE-91E8-C7ACC2E13EA4}">
      <dgm:prSet/>
      <dgm:spPr/>
      <dgm:t>
        <a:bodyPr/>
        <a:lstStyle/>
        <a:p>
          <a:endParaRPr lang="ru-RU"/>
        </a:p>
      </dgm:t>
    </dgm:pt>
    <dgm:pt modelId="{72AE713D-83E2-43B9-BEF4-AFE43FD75824}" type="pres">
      <dgm:prSet presAssocID="{15B569EC-A276-47D3-9B75-7A190BA46C9D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59F6FD9-4FAF-46C7-BC7C-1F91C5844493}" type="pres">
      <dgm:prSet presAssocID="{15B569EC-A276-47D3-9B75-7A190BA46C9D}" presName="cycle" presStyleCnt="0"/>
      <dgm:spPr/>
    </dgm:pt>
    <dgm:pt modelId="{A4080908-C93C-47BA-B1B2-FEBAD87ECD03}" type="pres">
      <dgm:prSet presAssocID="{15B569EC-A276-47D3-9B75-7A190BA46C9D}" presName="centerShape" presStyleCnt="0"/>
      <dgm:spPr/>
    </dgm:pt>
    <dgm:pt modelId="{08FC3A55-7DC1-49A4-83C7-71E537F4FBA2}" type="pres">
      <dgm:prSet presAssocID="{15B569EC-A276-47D3-9B75-7A190BA46C9D}" presName="connSite" presStyleLbl="node1" presStyleIdx="0" presStyleCnt="4"/>
      <dgm:spPr/>
    </dgm:pt>
    <dgm:pt modelId="{112C1E11-36AF-4183-9CC0-11F32D7AB61B}" type="pres">
      <dgm:prSet presAssocID="{15B569EC-A276-47D3-9B75-7A190BA46C9D}" presName="visible" presStyleLbl="node1" presStyleIdx="0" presStyleCnt="4" custScaleY="81941"/>
      <dgm:spPr/>
    </dgm:pt>
    <dgm:pt modelId="{130EBB1A-6BE7-4184-B213-85A4A88FFD54}" type="pres">
      <dgm:prSet presAssocID="{BD6FD273-11C6-471E-8114-9AC5BD8B2889}" presName="Name25" presStyleLbl="parChTrans1D1" presStyleIdx="0" presStyleCnt="3"/>
      <dgm:spPr/>
      <dgm:t>
        <a:bodyPr/>
        <a:lstStyle/>
        <a:p>
          <a:endParaRPr lang="ru-RU"/>
        </a:p>
      </dgm:t>
    </dgm:pt>
    <dgm:pt modelId="{ED7A6530-7F28-4861-B965-DEE4359B0785}" type="pres">
      <dgm:prSet presAssocID="{A608702F-DFBE-4C61-9D5A-9855B64D0C29}" presName="node" presStyleCnt="0"/>
      <dgm:spPr/>
    </dgm:pt>
    <dgm:pt modelId="{D3201B2D-D97D-4D95-8567-C906BC47FB00}" type="pres">
      <dgm:prSet presAssocID="{A608702F-DFBE-4C61-9D5A-9855B64D0C29}" presName="parentNode" presStyleLbl="node1" presStyleIdx="1" presStyleCnt="4" custScaleX="247146" custLinFactX="23458" custLinFactNeighborX="100000" custLinFactNeighborY="-456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AA5991-86E3-49CA-A0F7-19ED41A63849}" type="pres">
      <dgm:prSet presAssocID="{A608702F-DFBE-4C61-9D5A-9855B64D0C29}" presName="childNode" presStyleLbl="revTx" presStyleIdx="0" presStyleCnt="0">
        <dgm:presLayoutVars>
          <dgm:bulletEnabled val="1"/>
        </dgm:presLayoutVars>
      </dgm:prSet>
      <dgm:spPr/>
    </dgm:pt>
    <dgm:pt modelId="{D089EE4B-17C3-42C8-ABE3-2F67E22FC09A}" type="pres">
      <dgm:prSet presAssocID="{25E64CBE-5CA2-4792-8A34-95A1A8C53184}" presName="Name25" presStyleLbl="parChTrans1D1" presStyleIdx="1" presStyleCnt="3"/>
      <dgm:spPr/>
      <dgm:t>
        <a:bodyPr/>
        <a:lstStyle/>
        <a:p>
          <a:endParaRPr lang="ru-RU"/>
        </a:p>
      </dgm:t>
    </dgm:pt>
    <dgm:pt modelId="{0544FEE1-1E8B-4519-9862-82FAB8F17344}" type="pres">
      <dgm:prSet presAssocID="{5B6732BB-8532-4DB5-B512-4EAE7A7F213B}" presName="node" presStyleCnt="0"/>
      <dgm:spPr/>
    </dgm:pt>
    <dgm:pt modelId="{704FB827-F5DF-4CE1-BC2D-1EF5CE0F4942}" type="pres">
      <dgm:prSet presAssocID="{5B6732BB-8532-4DB5-B512-4EAE7A7F213B}" presName="parentNode" presStyleLbl="node1" presStyleIdx="2" presStyleCnt="4" custScaleX="240544" custLinFactNeighborX="86750" custLinFactNeighborY="148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17F1ED-1707-4CC2-9A1C-A095FF9245CC}" type="pres">
      <dgm:prSet presAssocID="{5B6732BB-8532-4DB5-B512-4EAE7A7F213B}" presName="childNode" presStyleLbl="revTx" presStyleIdx="0" presStyleCnt="0">
        <dgm:presLayoutVars>
          <dgm:bulletEnabled val="1"/>
        </dgm:presLayoutVars>
      </dgm:prSet>
      <dgm:spPr/>
    </dgm:pt>
    <dgm:pt modelId="{B8947414-C08A-47A3-A747-BCCDBE8C13A7}" type="pres">
      <dgm:prSet presAssocID="{03524F60-F263-4C65-A427-97C9DDDF6F99}" presName="Name25" presStyleLbl="parChTrans1D1" presStyleIdx="2" presStyleCnt="3"/>
      <dgm:spPr/>
      <dgm:t>
        <a:bodyPr/>
        <a:lstStyle/>
        <a:p>
          <a:endParaRPr lang="ru-RU"/>
        </a:p>
      </dgm:t>
    </dgm:pt>
    <dgm:pt modelId="{8FC9F976-FCAA-47E0-B9C2-7CED7842E17F}" type="pres">
      <dgm:prSet presAssocID="{74C12768-50E8-4CDF-826B-DE585A61FB7D}" presName="node" presStyleCnt="0"/>
      <dgm:spPr/>
    </dgm:pt>
    <dgm:pt modelId="{CB38070E-6082-4E04-A568-12D77E6F017B}" type="pres">
      <dgm:prSet presAssocID="{74C12768-50E8-4CDF-826B-DE585A61FB7D}" presName="parentNode" presStyleLbl="node1" presStyleIdx="3" presStyleCnt="4" custScaleX="248586" custLinFactX="38999" custLinFactNeighborX="100000" custLinFactNeighborY="1938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02982C-D764-4278-9A4A-C0922607B61C}" type="pres">
      <dgm:prSet presAssocID="{74C12768-50E8-4CDF-826B-DE585A61FB7D}" presName="childNode" presStyleLbl="revTx" presStyleIdx="0" presStyleCnt="0">
        <dgm:presLayoutVars>
          <dgm:bulletEnabled val="1"/>
        </dgm:presLayoutVars>
      </dgm:prSet>
      <dgm:spPr/>
    </dgm:pt>
  </dgm:ptLst>
  <dgm:cxnLst>
    <dgm:cxn modelId="{AF47E4F2-5903-4BBE-AF18-E67635991BE5}" type="presOf" srcId="{03524F60-F263-4C65-A427-97C9DDDF6F99}" destId="{B8947414-C08A-47A3-A747-BCCDBE8C13A7}" srcOrd="0" destOrd="0" presId="urn:microsoft.com/office/officeart/2005/8/layout/radial2"/>
    <dgm:cxn modelId="{24BBA0FC-B3D9-4FE5-AFB4-3E550B0F7245}" type="presOf" srcId="{BD6FD273-11C6-471E-8114-9AC5BD8B2889}" destId="{130EBB1A-6BE7-4184-B213-85A4A88FFD54}" srcOrd="0" destOrd="0" presId="urn:microsoft.com/office/officeart/2005/8/layout/radial2"/>
    <dgm:cxn modelId="{DBE032BB-72CF-4962-917F-BB6D18700314}" type="presOf" srcId="{A608702F-DFBE-4C61-9D5A-9855B64D0C29}" destId="{D3201B2D-D97D-4D95-8567-C906BC47FB00}" srcOrd="0" destOrd="0" presId="urn:microsoft.com/office/officeart/2005/8/layout/radial2"/>
    <dgm:cxn modelId="{34BFCE9F-DB81-40D6-BF40-BBFE939EC71F}" type="presOf" srcId="{5B6732BB-8532-4DB5-B512-4EAE7A7F213B}" destId="{704FB827-F5DF-4CE1-BC2D-1EF5CE0F4942}" srcOrd="0" destOrd="0" presId="urn:microsoft.com/office/officeart/2005/8/layout/radial2"/>
    <dgm:cxn modelId="{90B2EFC9-6227-428A-A578-2805EB8628DD}" type="presOf" srcId="{25E64CBE-5CA2-4792-8A34-95A1A8C53184}" destId="{D089EE4B-17C3-42C8-ABE3-2F67E22FC09A}" srcOrd="0" destOrd="0" presId="urn:microsoft.com/office/officeart/2005/8/layout/radial2"/>
    <dgm:cxn modelId="{B5A4F76B-09E5-4796-936C-A6239F8963C5}" type="presOf" srcId="{15B569EC-A276-47D3-9B75-7A190BA46C9D}" destId="{72AE713D-83E2-43B9-BEF4-AFE43FD75824}" srcOrd="0" destOrd="0" presId="urn:microsoft.com/office/officeart/2005/8/layout/radial2"/>
    <dgm:cxn modelId="{B4CC038E-3222-4FFE-91E8-C7ACC2E13EA4}" srcId="{15B569EC-A276-47D3-9B75-7A190BA46C9D}" destId="{74C12768-50E8-4CDF-826B-DE585A61FB7D}" srcOrd="2" destOrd="0" parTransId="{03524F60-F263-4C65-A427-97C9DDDF6F99}" sibTransId="{360DD869-E818-4E1D-B0CA-89BAB5C0BAC0}"/>
    <dgm:cxn modelId="{D06AF0FB-6A1F-47C4-A8FD-1560415D9FBD}" srcId="{15B569EC-A276-47D3-9B75-7A190BA46C9D}" destId="{A608702F-DFBE-4C61-9D5A-9855B64D0C29}" srcOrd="0" destOrd="0" parTransId="{BD6FD273-11C6-471E-8114-9AC5BD8B2889}" sibTransId="{182A1983-94B8-4C1E-B9D2-C6A6A60679F1}"/>
    <dgm:cxn modelId="{BFBEB382-93EB-41A6-B45A-2D506209FB59}" type="presOf" srcId="{74C12768-50E8-4CDF-826B-DE585A61FB7D}" destId="{CB38070E-6082-4E04-A568-12D77E6F017B}" srcOrd="0" destOrd="0" presId="urn:microsoft.com/office/officeart/2005/8/layout/radial2"/>
    <dgm:cxn modelId="{5C5FD125-F4D1-4369-9CF0-EA18FFA0D0BB}" srcId="{15B569EC-A276-47D3-9B75-7A190BA46C9D}" destId="{5B6732BB-8532-4DB5-B512-4EAE7A7F213B}" srcOrd="1" destOrd="0" parTransId="{25E64CBE-5CA2-4792-8A34-95A1A8C53184}" sibTransId="{E9A7351B-0A78-4F42-A0A6-A6A26DF47854}"/>
    <dgm:cxn modelId="{F4B4726A-E6EF-46B3-8F06-EE52FD682274}" type="presParOf" srcId="{72AE713D-83E2-43B9-BEF4-AFE43FD75824}" destId="{059F6FD9-4FAF-46C7-BC7C-1F91C5844493}" srcOrd="0" destOrd="0" presId="urn:microsoft.com/office/officeart/2005/8/layout/radial2"/>
    <dgm:cxn modelId="{BA602C2B-2F04-4954-B7A9-66293054B038}" type="presParOf" srcId="{059F6FD9-4FAF-46C7-BC7C-1F91C5844493}" destId="{A4080908-C93C-47BA-B1B2-FEBAD87ECD03}" srcOrd="0" destOrd="0" presId="urn:microsoft.com/office/officeart/2005/8/layout/radial2"/>
    <dgm:cxn modelId="{ABE7D84B-9D21-4F99-BBF0-FE7E8D499FD6}" type="presParOf" srcId="{A4080908-C93C-47BA-B1B2-FEBAD87ECD03}" destId="{08FC3A55-7DC1-49A4-83C7-71E537F4FBA2}" srcOrd="0" destOrd="0" presId="urn:microsoft.com/office/officeart/2005/8/layout/radial2"/>
    <dgm:cxn modelId="{FFBE8EA4-A3C0-45F9-9ADA-C7C5547F44C3}" type="presParOf" srcId="{A4080908-C93C-47BA-B1B2-FEBAD87ECD03}" destId="{112C1E11-36AF-4183-9CC0-11F32D7AB61B}" srcOrd="1" destOrd="0" presId="urn:microsoft.com/office/officeart/2005/8/layout/radial2"/>
    <dgm:cxn modelId="{90A555E7-AF99-4EAD-8702-86D55ABB2415}" type="presParOf" srcId="{059F6FD9-4FAF-46C7-BC7C-1F91C5844493}" destId="{130EBB1A-6BE7-4184-B213-85A4A88FFD54}" srcOrd="1" destOrd="0" presId="urn:microsoft.com/office/officeart/2005/8/layout/radial2"/>
    <dgm:cxn modelId="{C76C0863-0558-4F80-A83C-E491FFED0FF0}" type="presParOf" srcId="{059F6FD9-4FAF-46C7-BC7C-1F91C5844493}" destId="{ED7A6530-7F28-4861-B965-DEE4359B0785}" srcOrd="2" destOrd="0" presId="urn:microsoft.com/office/officeart/2005/8/layout/radial2"/>
    <dgm:cxn modelId="{4BEA64FC-677C-4418-9520-FF194C5B79B8}" type="presParOf" srcId="{ED7A6530-7F28-4861-B965-DEE4359B0785}" destId="{D3201B2D-D97D-4D95-8567-C906BC47FB00}" srcOrd="0" destOrd="0" presId="urn:microsoft.com/office/officeart/2005/8/layout/radial2"/>
    <dgm:cxn modelId="{4C08AC9B-A545-422E-A476-C5322BC4A1D9}" type="presParOf" srcId="{ED7A6530-7F28-4861-B965-DEE4359B0785}" destId="{04AA5991-86E3-49CA-A0F7-19ED41A63849}" srcOrd="1" destOrd="0" presId="urn:microsoft.com/office/officeart/2005/8/layout/radial2"/>
    <dgm:cxn modelId="{CF932989-CE5E-4008-840C-48B2B8321226}" type="presParOf" srcId="{059F6FD9-4FAF-46C7-BC7C-1F91C5844493}" destId="{D089EE4B-17C3-42C8-ABE3-2F67E22FC09A}" srcOrd="3" destOrd="0" presId="urn:microsoft.com/office/officeart/2005/8/layout/radial2"/>
    <dgm:cxn modelId="{3DD9B949-644A-407A-9093-BE828F348171}" type="presParOf" srcId="{059F6FD9-4FAF-46C7-BC7C-1F91C5844493}" destId="{0544FEE1-1E8B-4519-9862-82FAB8F17344}" srcOrd="4" destOrd="0" presId="urn:microsoft.com/office/officeart/2005/8/layout/radial2"/>
    <dgm:cxn modelId="{7F19C090-73B9-4DDD-91BA-731A3FFD2EF4}" type="presParOf" srcId="{0544FEE1-1E8B-4519-9862-82FAB8F17344}" destId="{704FB827-F5DF-4CE1-BC2D-1EF5CE0F4942}" srcOrd="0" destOrd="0" presId="urn:microsoft.com/office/officeart/2005/8/layout/radial2"/>
    <dgm:cxn modelId="{1E1C4BB1-D065-4694-8CD2-BFE7A5DC818E}" type="presParOf" srcId="{0544FEE1-1E8B-4519-9862-82FAB8F17344}" destId="{C117F1ED-1707-4CC2-9A1C-A095FF9245CC}" srcOrd="1" destOrd="0" presId="urn:microsoft.com/office/officeart/2005/8/layout/radial2"/>
    <dgm:cxn modelId="{F2E05E47-E231-49A0-948B-9AC0BC0E82C4}" type="presParOf" srcId="{059F6FD9-4FAF-46C7-BC7C-1F91C5844493}" destId="{B8947414-C08A-47A3-A747-BCCDBE8C13A7}" srcOrd="5" destOrd="0" presId="urn:microsoft.com/office/officeart/2005/8/layout/radial2"/>
    <dgm:cxn modelId="{CE0D16C9-3ED6-4D04-AE5B-3370CC8A0D26}" type="presParOf" srcId="{059F6FD9-4FAF-46C7-BC7C-1F91C5844493}" destId="{8FC9F976-FCAA-47E0-B9C2-7CED7842E17F}" srcOrd="6" destOrd="0" presId="urn:microsoft.com/office/officeart/2005/8/layout/radial2"/>
    <dgm:cxn modelId="{A927D4B2-4F54-41BC-8FF8-E0FEF8EA1CB4}" type="presParOf" srcId="{8FC9F976-FCAA-47E0-B9C2-7CED7842E17F}" destId="{CB38070E-6082-4E04-A568-12D77E6F017B}" srcOrd="0" destOrd="0" presId="urn:microsoft.com/office/officeart/2005/8/layout/radial2"/>
    <dgm:cxn modelId="{935BE266-1414-43BE-A011-0A400CF0BA33}" type="presParOf" srcId="{8FC9F976-FCAA-47E0-B9C2-7CED7842E17F}" destId="{1902982C-D764-4278-9A4A-C0922607B61C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947414-C08A-47A3-A747-BCCDBE8C13A7}">
      <dsp:nvSpPr>
        <dsp:cNvPr id="0" name=""/>
        <dsp:cNvSpPr/>
      </dsp:nvSpPr>
      <dsp:spPr>
        <a:xfrm rot="1759593">
          <a:off x="1175232" y="3432588"/>
          <a:ext cx="1874949" cy="65214"/>
        </a:xfrm>
        <a:custGeom>
          <a:avLst/>
          <a:gdLst/>
          <a:ahLst/>
          <a:cxnLst/>
          <a:rect l="0" t="0" r="0" b="0"/>
          <a:pathLst>
            <a:path>
              <a:moveTo>
                <a:pt x="0" y="32607"/>
              </a:moveTo>
              <a:lnTo>
                <a:pt x="1874949" y="32607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89EE4B-17C3-42C8-ABE3-2F67E22FC09A}">
      <dsp:nvSpPr>
        <dsp:cNvPr id="0" name=""/>
        <dsp:cNvSpPr/>
      </dsp:nvSpPr>
      <dsp:spPr>
        <a:xfrm rot="21601">
          <a:off x="1295369" y="2546401"/>
          <a:ext cx="758861" cy="65214"/>
        </a:xfrm>
        <a:custGeom>
          <a:avLst/>
          <a:gdLst/>
          <a:ahLst/>
          <a:cxnLst/>
          <a:rect l="0" t="0" r="0" b="0"/>
          <a:pathLst>
            <a:path>
              <a:moveTo>
                <a:pt x="0" y="32607"/>
              </a:moveTo>
              <a:lnTo>
                <a:pt x="758861" y="32607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0EBB1A-6BE7-4184-B213-85A4A88FFD54}">
      <dsp:nvSpPr>
        <dsp:cNvPr id="0" name=""/>
        <dsp:cNvSpPr/>
      </dsp:nvSpPr>
      <dsp:spPr>
        <a:xfrm rot="19908960">
          <a:off x="1201000" y="1749002"/>
          <a:ext cx="1591981" cy="65214"/>
        </a:xfrm>
        <a:custGeom>
          <a:avLst/>
          <a:gdLst/>
          <a:ahLst/>
          <a:cxnLst/>
          <a:rect l="0" t="0" r="0" b="0"/>
          <a:pathLst>
            <a:path>
              <a:moveTo>
                <a:pt x="0" y="32607"/>
              </a:moveTo>
              <a:lnTo>
                <a:pt x="1591981" y="32607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2C1E11-36AF-4183-9CC0-11F32D7AB61B}">
      <dsp:nvSpPr>
        <dsp:cNvPr id="0" name=""/>
        <dsp:cNvSpPr/>
      </dsp:nvSpPr>
      <dsp:spPr>
        <a:xfrm>
          <a:off x="-581941" y="1666889"/>
          <a:ext cx="2208609" cy="1809756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3201B2D-D97D-4D95-8567-C906BC47FB00}">
      <dsp:nvSpPr>
        <dsp:cNvPr id="0" name=""/>
        <dsp:cNvSpPr/>
      </dsp:nvSpPr>
      <dsp:spPr>
        <a:xfrm>
          <a:off x="2047861" y="214312"/>
          <a:ext cx="3275093" cy="1325165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rgbClr val="002060"/>
              </a:solidFill>
            </a:rPr>
            <a:t>Часть речи</a:t>
          </a:r>
          <a:endParaRPr lang="ru-RU" sz="3200" b="1" kern="1200" dirty="0">
            <a:solidFill>
              <a:srgbClr val="002060"/>
            </a:solidFill>
          </a:endParaRPr>
        </a:p>
      </dsp:txBody>
      <dsp:txXfrm>
        <a:off x="2527487" y="408378"/>
        <a:ext cx="2315841" cy="937033"/>
      </dsp:txXfrm>
    </dsp:sp>
    <dsp:sp modelId="{704FB827-F5DF-4CE1-BC2D-1EF5CE0F4942}">
      <dsp:nvSpPr>
        <dsp:cNvPr id="0" name=""/>
        <dsp:cNvSpPr/>
      </dsp:nvSpPr>
      <dsp:spPr>
        <a:xfrm>
          <a:off x="2054040" y="1928824"/>
          <a:ext cx="3187606" cy="1325165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rgbClr val="002060"/>
              </a:solidFill>
            </a:rPr>
            <a:t>Действие предмета</a:t>
          </a:r>
          <a:endParaRPr lang="ru-RU" sz="2800" b="1" kern="1200" dirty="0">
            <a:solidFill>
              <a:srgbClr val="002060"/>
            </a:solidFill>
          </a:endParaRPr>
        </a:p>
      </dsp:txBody>
      <dsp:txXfrm>
        <a:off x="2520854" y="2122890"/>
        <a:ext cx="2253978" cy="937033"/>
      </dsp:txXfrm>
    </dsp:sp>
    <dsp:sp modelId="{CB38070E-6082-4E04-A568-12D77E6F017B}">
      <dsp:nvSpPr>
        <dsp:cNvPr id="0" name=""/>
        <dsp:cNvSpPr/>
      </dsp:nvSpPr>
      <dsp:spPr>
        <a:xfrm>
          <a:off x="2241879" y="3800487"/>
          <a:ext cx="3294176" cy="1325165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 dirty="0" smtClean="0">
            <a:solidFill>
              <a:srgbClr val="002060"/>
            </a:solidFill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b="1" kern="1200" dirty="0" smtClean="0">
            <a:solidFill>
              <a:srgbClr val="002060"/>
            </a:solidFill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rgbClr val="002060"/>
              </a:solidFill>
            </a:rPr>
            <a:t>Что делать?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rgbClr val="002060"/>
              </a:solidFill>
            </a:rPr>
            <a:t>…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 dirty="0"/>
        </a:p>
      </dsp:txBody>
      <dsp:txXfrm>
        <a:off x="2724300" y="3994553"/>
        <a:ext cx="2329334" cy="9370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#1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8084DCD-8210-46DD-A01E-446ED7BC9181}" type="datetimeFigureOut">
              <a:rPr lang="ru-RU"/>
              <a:pPr>
                <a:defRPr/>
              </a:pPr>
              <a:t>07.08.2020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62D9345-8F53-415E-806F-F1C40DDD3D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8BD76F-A054-41F4-92F4-24D47A7372BE}" type="datetime1">
              <a:rPr lang="ru-RU"/>
              <a:pPr>
                <a:defRPr/>
              </a:pPr>
              <a:t>07.08.2020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807A45-B937-4BEB-ACF8-8161176CB6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1BA6DC-613A-4AEF-AE7E-CA90269D7F91}" type="datetime1">
              <a:rPr lang="ru-RU"/>
              <a:pPr>
                <a:defRPr/>
              </a:pPr>
              <a:t>07.08.2020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F39407-7FB5-43C1-A1DF-9C7CEF92F2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74090C-5125-4752-9627-6B7FA4E51F97}" type="datetime1">
              <a:rPr lang="ru-RU"/>
              <a:pPr>
                <a:defRPr/>
              </a:pPr>
              <a:t>07.08.2020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6C3924-71B6-4E25-A78F-202A3D0F09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E008A4-DA01-42BA-8857-2D6EF8231908}" type="datetime1">
              <a:rPr lang="ru-RU"/>
              <a:pPr>
                <a:defRPr/>
              </a:pPr>
              <a:t>07.08.2020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A475BD-8C98-491D-85B7-92EAA3F332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E99F9C-2A7E-40C1-9756-4F66669963DD}" type="datetime1">
              <a:rPr lang="ru-RU"/>
              <a:pPr>
                <a:defRPr/>
              </a:pPr>
              <a:t>07.08.2020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75484D-D741-49AC-B563-F7DA5100B0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0F09AD-D257-4AC0-9D7C-05E7EB49C247}" type="datetime1">
              <a:rPr lang="ru-RU"/>
              <a:pPr>
                <a:defRPr/>
              </a:pPr>
              <a:t>07.08.2020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2998C1-FEB9-4247-868A-B47A1906B7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B99DE2-8C6C-4BB7-A11D-9BC40D5D8896}" type="datetime1">
              <a:rPr lang="ru-RU"/>
              <a:pPr>
                <a:defRPr/>
              </a:pPr>
              <a:t>07.08.2020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C17509-06BC-42FD-BBBB-593FBB123D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ED7665-2D60-4148-870E-57C958B4985D}" type="datetime1">
              <a:rPr lang="ru-RU"/>
              <a:pPr>
                <a:defRPr/>
              </a:pPr>
              <a:t>07.08.2020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F4636E-C65E-418C-80AA-FFA2BF966F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B3B6AC-A1EA-42D6-89F8-C3BC4E93E28D}" type="datetime1">
              <a:rPr lang="ru-RU"/>
              <a:pPr>
                <a:defRPr/>
              </a:pPr>
              <a:t>07.08.2020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3AE2A7-D287-4410-B104-38C08D9AA0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226E46-3680-4D9B-AC24-98B787B9337C}" type="datetime1">
              <a:rPr lang="ru-RU"/>
              <a:pPr>
                <a:defRPr/>
              </a:pPr>
              <a:t>07.08.2020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D3F3DA-B630-4B9B-BF78-D8749412E3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870F0B-194B-4313-A7ED-8DAAD549BBB3}" type="datetime1">
              <a:rPr lang="ru-RU"/>
              <a:pPr>
                <a:defRPr/>
              </a:pPr>
              <a:t>07.08.2020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5F05BF-D1EA-4F90-99BE-7C54C78D48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3152FDD-EE07-47C0-867D-81B46F477505}" type="datetime1">
              <a:rPr lang="ru-RU"/>
              <a:pPr>
                <a:defRPr/>
              </a:pPr>
              <a:t>07.08.2020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B598E4F-CA1F-4DB1-AF88-B830BD5A3F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704850"/>
            <a:ext cx="8384976" cy="1143000"/>
          </a:xfrm>
        </p:spPr>
        <p:txBody>
          <a:bodyPr/>
          <a:lstStyle/>
          <a:p>
            <a:r>
              <a:rPr lang="ru-RU" altLang="ru-RU" sz="3600" dirty="0" smtClean="0"/>
              <a:t>Замени предложение подходящим словом</a:t>
            </a:r>
            <a:r>
              <a:rPr lang="ru-RU" altLang="ru-RU" dirty="0" smtClean="0"/>
              <a:t>.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0" y="1600200"/>
            <a:ext cx="4800600" cy="4525963"/>
          </a:xfrm>
        </p:spPr>
        <p:txBody>
          <a:bodyPr/>
          <a:lstStyle/>
          <a:p>
            <a:pPr marL="514350" indent="-514350">
              <a:buFontTx/>
              <a:buAutoNum type="arabicPeriod"/>
            </a:pPr>
            <a:r>
              <a:rPr lang="ru-RU" altLang="ru-RU" b="1" dirty="0" smtClean="0"/>
              <a:t>Драчун, зачинщик ссор и драк.</a:t>
            </a:r>
          </a:p>
          <a:p>
            <a:pPr marL="514350" indent="-514350">
              <a:buFontTx/>
              <a:buAutoNum type="arabicPeriod"/>
            </a:pPr>
            <a:r>
              <a:rPr lang="ru-RU" altLang="ru-RU" b="1" dirty="0" smtClean="0"/>
              <a:t>Бездельник, глазеющий от скуки по сторонам.</a:t>
            </a:r>
          </a:p>
          <a:p>
            <a:pPr marL="514350" indent="-514350">
              <a:buFontTx/>
              <a:buAutoNum type="arabicPeriod"/>
            </a:pPr>
            <a:r>
              <a:rPr lang="ru-RU" altLang="ru-RU" b="1" dirty="0" smtClean="0"/>
              <a:t>Плачущий по любому поводу.</a:t>
            </a:r>
          </a:p>
          <a:p>
            <a:pPr marL="514350" indent="-514350">
              <a:buFontTx/>
              <a:buAutoNum type="arabicPeriod"/>
            </a:pPr>
            <a:r>
              <a:rPr lang="ru-RU" altLang="ru-RU" b="1" dirty="0" smtClean="0"/>
              <a:t>Неловкий, рассеянный человек.</a:t>
            </a:r>
          </a:p>
          <a:p>
            <a:pPr marL="514350" indent="-514350">
              <a:buFontTx/>
              <a:buAutoNum type="arabicPeriod"/>
            </a:pPr>
            <a:r>
              <a:rPr lang="ru-RU" altLang="ru-RU" b="1" dirty="0" smtClean="0"/>
              <a:t>…</a:t>
            </a:r>
          </a:p>
        </p:txBody>
      </p:sp>
      <p:sp>
        <p:nvSpPr>
          <p:cNvPr id="3076" name="Содержимое 4"/>
          <p:cNvSpPr>
            <a:spLocks noGrp="1"/>
          </p:cNvSpPr>
          <p:nvPr>
            <p:ph sz="half" idx="2"/>
          </p:nvPr>
        </p:nvSpPr>
        <p:spPr>
          <a:xfrm>
            <a:off x="6324600" y="1600200"/>
            <a:ext cx="2438400" cy="4525963"/>
          </a:xfrm>
        </p:spPr>
        <p:txBody>
          <a:bodyPr/>
          <a:lstStyle/>
          <a:p>
            <a:pPr>
              <a:buFontTx/>
              <a:buNone/>
            </a:pPr>
            <a:r>
              <a:rPr lang="ru-RU" altLang="ru-RU" b="1" smtClean="0">
                <a:solidFill>
                  <a:srgbClr val="7030A0"/>
                </a:solidFill>
              </a:rPr>
              <a:t>РАСТЯПА</a:t>
            </a:r>
          </a:p>
          <a:p>
            <a:pPr>
              <a:buFontTx/>
              <a:buNone/>
            </a:pPr>
            <a:endParaRPr lang="ru-RU" altLang="ru-RU" b="1" smtClean="0">
              <a:solidFill>
                <a:srgbClr val="7030A0"/>
              </a:solidFill>
            </a:endParaRPr>
          </a:p>
          <a:p>
            <a:pPr>
              <a:buFontTx/>
              <a:buNone/>
            </a:pPr>
            <a:r>
              <a:rPr lang="ru-RU" altLang="ru-RU" b="1" smtClean="0">
                <a:solidFill>
                  <a:srgbClr val="7030A0"/>
                </a:solidFill>
              </a:rPr>
              <a:t>ЗЕВАКА</a:t>
            </a:r>
          </a:p>
          <a:p>
            <a:pPr>
              <a:buFontTx/>
              <a:buNone/>
            </a:pPr>
            <a:endParaRPr lang="ru-RU" altLang="ru-RU" b="1" smtClean="0">
              <a:solidFill>
                <a:srgbClr val="7030A0"/>
              </a:solidFill>
            </a:endParaRPr>
          </a:p>
          <a:p>
            <a:pPr>
              <a:buFontTx/>
              <a:buNone/>
            </a:pPr>
            <a:r>
              <a:rPr lang="ru-RU" altLang="ru-RU" b="1" smtClean="0">
                <a:solidFill>
                  <a:srgbClr val="7030A0"/>
                </a:solidFill>
              </a:rPr>
              <a:t>ЗАБИЯКА</a:t>
            </a:r>
          </a:p>
          <a:p>
            <a:pPr>
              <a:buFontTx/>
              <a:buNone/>
            </a:pPr>
            <a:endParaRPr lang="ru-RU" altLang="ru-RU" b="1" smtClean="0">
              <a:solidFill>
                <a:srgbClr val="7030A0"/>
              </a:solidFill>
            </a:endParaRPr>
          </a:p>
          <a:p>
            <a:pPr>
              <a:buFontTx/>
              <a:buNone/>
            </a:pPr>
            <a:r>
              <a:rPr lang="ru-RU" altLang="ru-RU" b="1" smtClean="0">
                <a:solidFill>
                  <a:srgbClr val="7030A0"/>
                </a:solidFill>
              </a:rPr>
              <a:t>ЛЕВША</a:t>
            </a:r>
          </a:p>
          <a:p>
            <a:pPr>
              <a:buFontTx/>
              <a:buNone/>
            </a:pPr>
            <a:endParaRPr lang="ru-RU" altLang="ru-RU" b="1" smtClean="0">
              <a:solidFill>
                <a:srgbClr val="7030A0"/>
              </a:solidFill>
            </a:endParaRPr>
          </a:p>
          <a:p>
            <a:pPr>
              <a:buFontTx/>
              <a:buNone/>
            </a:pPr>
            <a:r>
              <a:rPr lang="ru-RU" altLang="ru-RU" b="1" smtClean="0">
                <a:solidFill>
                  <a:srgbClr val="7030A0"/>
                </a:solidFill>
              </a:rPr>
              <a:t>ПЛАКСА</a:t>
            </a:r>
          </a:p>
          <a:p>
            <a:pPr>
              <a:buFontTx/>
              <a:buNone/>
            </a:pPr>
            <a:endParaRPr lang="ru-RU" altLang="ru-RU" b="1" smtClean="0">
              <a:solidFill>
                <a:srgbClr val="7030A0"/>
              </a:solidFill>
            </a:endParaRPr>
          </a:p>
          <a:p>
            <a:pPr>
              <a:buFontTx/>
              <a:buNone/>
            </a:pPr>
            <a:endParaRPr lang="ru-RU" altLang="ru-RU" b="1" smtClean="0">
              <a:solidFill>
                <a:srgbClr val="7030A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04927" y="5345877"/>
            <a:ext cx="49026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2800" b="1" kern="0" dirty="0">
                <a:solidFill>
                  <a:srgbClr val="000000"/>
                </a:solidFill>
                <a:latin typeface="Arial"/>
              </a:rPr>
              <a:t>Тот, кто владеет левой рукой лучше, чем правой. </a:t>
            </a:r>
            <a:endParaRPr lang="ru-RU" b="1" dirty="0"/>
          </a:p>
        </p:txBody>
      </p:sp>
      <p:cxnSp>
        <p:nvCxnSpPr>
          <p:cNvPr id="8" name="Прямая со стрелкой 7"/>
          <p:cNvCxnSpPr>
            <a:endCxn id="3076" idx="1"/>
          </p:cNvCxnSpPr>
          <p:nvPr/>
        </p:nvCxnSpPr>
        <p:spPr>
          <a:xfrm>
            <a:off x="4419600" y="1981200"/>
            <a:ext cx="1905000" cy="1882775"/>
          </a:xfrm>
          <a:prstGeom prst="straightConnector1">
            <a:avLst/>
          </a:prstGeom>
          <a:ln w="5715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V="1">
            <a:off x="4419600" y="2895600"/>
            <a:ext cx="1905000" cy="228600"/>
          </a:xfrm>
          <a:prstGeom prst="straightConnector1">
            <a:avLst/>
          </a:prstGeom>
          <a:ln w="5715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4191000" y="3962400"/>
            <a:ext cx="2133600" cy="1981200"/>
          </a:xfrm>
          <a:prstGeom prst="straightConnector1">
            <a:avLst/>
          </a:prstGeom>
          <a:ln w="5715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5400000" flipH="1" flipV="1">
            <a:off x="3924300" y="2324100"/>
            <a:ext cx="2971800" cy="1981200"/>
          </a:xfrm>
          <a:prstGeom prst="straightConnector1">
            <a:avLst/>
          </a:prstGeom>
          <a:ln w="5715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848600" y="4495800"/>
            <a:ext cx="990600" cy="10160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6000" b="1" dirty="0">
                <a:solidFill>
                  <a:schemeClr val="accent5"/>
                </a:solidFill>
              </a:rPr>
              <a:t>?</a:t>
            </a:r>
          </a:p>
        </p:txBody>
      </p:sp>
      <p:sp>
        <p:nvSpPr>
          <p:cNvPr id="17" name="Заголовок 1"/>
          <p:cNvSpPr txBox="1">
            <a:spLocks/>
          </p:cNvSpPr>
          <p:nvPr/>
        </p:nvSpPr>
        <p:spPr bwMode="auto">
          <a:xfrm>
            <a:off x="587125" y="69532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3600" kern="0" dirty="0">
                <a:latin typeface="+mj-lt"/>
                <a:ea typeface="+mj-ea"/>
                <a:cs typeface="+mj-cs"/>
              </a:rPr>
              <a:t>Дайте характеристику этим словам.</a:t>
            </a:r>
          </a:p>
        </p:txBody>
      </p:sp>
      <p:sp>
        <p:nvSpPr>
          <p:cNvPr id="18" name="Содержимое 3"/>
          <p:cNvSpPr txBox="1">
            <a:spLocks/>
          </p:cNvSpPr>
          <p:nvPr/>
        </p:nvSpPr>
        <p:spPr bwMode="auto">
          <a:xfrm>
            <a:off x="478904" y="1600200"/>
            <a:ext cx="4800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14350" indent="-514350">
              <a:spcBef>
                <a:spcPct val="20000"/>
              </a:spcBef>
              <a:buFont typeface="+mj-lt"/>
              <a:buAutoNum type="arabicPeriod"/>
              <a:defRPr/>
            </a:pPr>
            <a:r>
              <a:rPr lang="ru-RU" sz="3200" b="1" kern="0" dirty="0">
                <a:solidFill>
                  <a:srgbClr val="C00000"/>
                </a:solidFill>
                <a:latin typeface="+mn-lt"/>
              </a:rPr>
              <a:t>Имена существительные</a:t>
            </a:r>
          </a:p>
          <a:p>
            <a:pPr marL="514350" indent="-514350">
              <a:spcBef>
                <a:spcPct val="20000"/>
              </a:spcBef>
              <a:buFont typeface="+mj-lt"/>
              <a:buAutoNum type="arabicPeriod"/>
              <a:defRPr/>
            </a:pPr>
            <a:r>
              <a:rPr lang="ru-RU" sz="3200" b="1" kern="0" dirty="0">
                <a:solidFill>
                  <a:srgbClr val="C00000"/>
                </a:solidFill>
                <a:latin typeface="+mn-lt"/>
              </a:rPr>
              <a:t>Одушевленные.</a:t>
            </a:r>
          </a:p>
          <a:p>
            <a:pPr marL="514350" indent="-514350">
              <a:spcBef>
                <a:spcPct val="20000"/>
              </a:spcBef>
              <a:buFont typeface="+mj-lt"/>
              <a:buAutoNum type="arabicPeriod"/>
              <a:defRPr/>
            </a:pPr>
            <a:r>
              <a:rPr lang="ru-RU" sz="3200" b="1" kern="0" dirty="0">
                <a:solidFill>
                  <a:srgbClr val="C00000"/>
                </a:solidFill>
                <a:latin typeface="+mn-lt"/>
              </a:rPr>
              <a:t>Нарицательные.</a:t>
            </a:r>
          </a:p>
          <a:p>
            <a:pPr marL="514350" indent="-514350">
              <a:spcBef>
                <a:spcPct val="20000"/>
              </a:spcBef>
              <a:buFont typeface="+mj-lt"/>
              <a:buAutoNum type="arabicPeriod"/>
              <a:defRPr/>
            </a:pPr>
            <a:r>
              <a:rPr lang="ru-RU" sz="3200" b="1" kern="0" dirty="0">
                <a:solidFill>
                  <a:srgbClr val="C00000"/>
                </a:solidFill>
                <a:latin typeface="+mn-lt"/>
              </a:rPr>
              <a:t>Во множественном числе.</a:t>
            </a:r>
          </a:p>
          <a:p>
            <a:pPr marL="514350" indent="-514350">
              <a:spcBef>
                <a:spcPct val="20000"/>
              </a:spcBef>
              <a:buFont typeface="+mj-lt"/>
              <a:buAutoNum type="arabicPeriod"/>
              <a:defRPr/>
            </a:pPr>
            <a:r>
              <a:rPr lang="ru-RU" sz="3200" b="1" kern="0" dirty="0">
                <a:solidFill>
                  <a:srgbClr val="C00000"/>
                </a:solidFill>
                <a:latin typeface="+mn-lt"/>
              </a:rPr>
              <a:t>Род?</a:t>
            </a:r>
          </a:p>
          <a:p>
            <a:pPr marL="514350" indent="-514350" algn="ctr">
              <a:spcBef>
                <a:spcPct val="20000"/>
              </a:spcBef>
              <a:defRPr/>
            </a:pPr>
            <a:r>
              <a:rPr lang="ru-RU" sz="4000" b="1" kern="0" dirty="0">
                <a:solidFill>
                  <a:srgbClr val="FF0000"/>
                </a:solidFill>
                <a:latin typeface="+mn-lt"/>
              </a:rPr>
              <a:t>Общего рода.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846830" y="58366"/>
            <a:ext cx="5493748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Вспоминаем то, что знаем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29531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5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8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0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3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5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0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3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8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3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 nodeType="clickPar">
                      <p:stCondLst>
                        <p:cond delay="indefinite"/>
                      </p:stCondLst>
                      <p:childTnLst>
                        <p:par>
                          <p:cTn id="1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3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 nodeType="clickPar">
                      <p:stCondLst>
                        <p:cond delay="indefinite"/>
                      </p:stCondLst>
                      <p:childTnLst>
                        <p:par>
                          <p:cTn id="1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0" dur="10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 nodeType="clickPar">
                      <p:stCondLst>
                        <p:cond delay="indefinite"/>
                      </p:stCondLst>
                      <p:childTnLst>
                        <p:par>
                          <p:cTn id="1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7" dur="10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 nodeType="clickPar">
                      <p:stCondLst>
                        <p:cond delay="indefinite"/>
                      </p:stCondLst>
                      <p:childTnLst>
                        <p:par>
                          <p:cTn id="1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4" dur="1000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 nodeType="clickPar">
                      <p:stCondLst>
                        <p:cond delay="indefinite"/>
                      </p:stCondLst>
                      <p:childTnLst>
                        <p:par>
                          <p:cTn id="1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1" dur="1000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 nodeType="clickPar">
                      <p:stCondLst>
                        <p:cond delay="indefinite"/>
                      </p:stCondLst>
                      <p:childTnLst>
                        <p:par>
                          <p:cTn id="1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8" dur="1000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  <p:bldP spid="6" grpId="0"/>
      <p:bldP spid="6" grpId="1"/>
      <p:bldP spid="16" grpId="0" animBg="1"/>
      <p:bldP spid="1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57200" y="1295400"/>
            <a:ext cx="699135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ru-RU" altLang="ru-RU" sz="2800"/>
              <a:t>Мы везём с собой  кота, чижика, собаку, 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ru-RU" altLang="ru-RU" sz="2800"/>
              <a:t>Петьку - </a:t>
            </a:r>
            <a:r>
              <a:rPr lang="ru-RU" altLang="ru-RU" sz="2800" b="1"/>
              <a:t>забияку</a:t>
            </a:r>
            <a:r>
              <a:rPr lang="ru-RU" altLang="ru-RU" sz="2800"/>
              <a:t>.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27025" y="2819400"/>
            <a:ext cx="8816975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ru-RU" altLang="ru-RU" sz="2800"/>
              <a:t>Наша Лена лучше пишет левой рукой, чем правой. 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ru-RU" altLang="ru-RU" sz="2800"/>
              <a:t>Она у нас </a:t>
            </a:r>
            <a:r>
              <a:rPr lang="ru-RU" altLang="ru-RU" sz="2800" b="1"/>
              <a:t>левша</a:t>
            </a:r>
            <a:r>
              <a:rPr lang="ru-RU" altLang="ru-RU" sz="2800"/>
              <a:t>.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15913" y="4267200"/>
            <a:ext cx="89392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/>
              <a:t>Коля часто плакал. И ребята прозвали его </a:t>
            </a:r>
            <a:r>
              <a:rPr lang="ru-RU" altLang="ru-RU" sz="2800" b="1"/>
              <a:t>плаксой</a:t>
            </a:r>
            <a:r>
              <a:rPr lang="ru-RU" altLang="ru-RU" sz="2800"/>
              <a:t>.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2514600" y="1905000"/>
            <a:ext cx="7699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sz="2400" b="1" i="1" dirty="0">
                <a:solidFill>
                  <a:srgbClr val="FF0000"/>
                </a:solidFill>
                <a:latin typeface="Arial" charset="0"/>
              </a:rPr>
              <a:t>м.р.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2362200" y="3352800"/>
            <a:ext cx="85311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sz="2400" b="1" i="1" dirty="0">
                <a:solidFill>
                  <a:srgbClr val="FF0000"/>
                </a:solidFill>
                <a:latin typeface="Arial" charset="0"/>
              </a:rPr>
              <a:t>ж. р.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7696200" y="4038600"/>
            <a:ext cx="7699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sz="2400" b="1" i="1" dirty="0">
                <a:solidFill>
                  <a:srgbClr val="FF0000"/>
                </a:solidFill>
                <a:latin typeface="Arial" charset="0"/>
              </a:rPr>
              <a:t>м.р.</a:t>
            </a:r>
          </a:p>
        </p:txBody>
      </p:sp>
      <p:pic>
        <p:nvPicPr>
          <p:cNvPr id="4104" name="Picture 2" descr="P:\Рисунки\рисунки1\13.jpe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1219200"/>
            <a:ext cx="1173163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5" name="TextBox 15"/>
          <p:cNvSpPr txBox="1">
            <a:spLocks noChangeArrowheads="1"/>
          </p:cNvSpPr>
          <p:nvPr/>
        </p:nvSpPr>
        <p:spPr bwMode="auto">
          <a:xfrm>
            <a:off x="517004" y="749300"/>
            <a:ext cx="8153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b="1" i="1" dirty="0"/>
              <a:t>Определите род выделенных слов.</a:t>
            </a: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457200" y="2590800"/>
            <a:ext cx="1371600" cy="1588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381000" y="4038600"/>
            <a:ext cx="685800" cy="1588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381000" y="4724400"/>
            <a:ext cx="838200" cy="1588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204788" y="5105400"/>
            <a:ext cx="8685212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sz="2800" b="1" u="sng" dirty="0">
                <a:solidFill>
                  <a:srgbClr val="7030A0"/>
                </a:solidFill>
                <a:latin typeface="Arial" charset="0"/>
              </a:rPr>
              <a:t>Вывод. </a:t>
            </a:r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  <a:latin typeface="Arial" charset="0"/>
              </a:rPr>
              <a:t>Если существительные общего рода </a:t>
            </a:r>
          </a:p>
          <a:p>
            <a:pPr eaLnBrk="1" hangingPunct="1">
              <a:defRPr/>
            </a:pPr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  <a:latin typeface="Arial" charset="0"/>
              </a:rPr>
              <a:t>употребляются с другими словами, то у них </a:t>
            </a:r>
          </a:p>
          <a:p>
            <a:pPr eaLnBrk="1" hangingPunct="1">
              <a:defRPr/>
            </a:pPr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  <a:latin typeface="Arial" charset="0"/>
              </a:rPr>
              <a:t>можно определить род. 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846830" y="58366"/>
            <a:ext cx="5493748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Вспоминаем то, что знаем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65874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3" grpId="0"/>
      <p:bldP spid="14" grpId="0"/>
      <p:bldP spid="15" grpId="0"/>
      <p:bldP spid="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23438" y="199444"/>
            <a:ext cx="5059463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Определяем тему урока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39103" y="1334869"/>
            <a:ext cx="5961697" cy="64633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3600" b="1" spc="50" dirty="0" smtClean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снег    зима    идёт    </a:t>
            </a:r>
            <a:r>
              <a:rPr lang="ru-RU" sz="3600" b="1" spc="50" dirty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дождь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57200" y="2014939"/>
            <a:ext cx="6426952" cy="64633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3600" b="1" spc="50" dirty="0" smtClean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прыгают   игра   мяч   кукла</a:t>
            </a:r>
            <a:endParaRPr lang="ru-RU" sz="3600" b="1" spc="50" dirty="0">
              <a:ln w="11430"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63361" y="2714162"/>
            <a:ext cx="6951839" cy="64633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3600" b="1" spc="50" dirty="0" smtClean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загадка   дети   люди   нарисует</a:t>
            </a:r>
            <a:endParaRPr lang="ru-RU" sz="3600" b="1" spc="50" dirty="0">
              <a:ln w="11430"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92652" y="3762814"/>
            <a:ext cx="6121036" cy="64633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3600" b="1" spc="50" dirty="0">
                <a:ln w="11430"/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Идёт, </a:t>
            </a:r>
            <a:r>
              <a:rPr lang="ru-RU" sz="3600" b="1" spc="50" dirty="0" smtClean="0">
                <a:ln w="11430"/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прыгают</a:t>
            </a:r>
            <a:r>
              <a:rPr lang="ru-RU" sz="3600" b="1" spc="50" dirty="0">
                <a:ln w="11430"/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b="1" spc="50" dirty="0" smtClean="0">
                <a:ln w="11430"/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нарисует</a:t>
            </a:r>
            <a:endParaRPr lang="ru-RU" sz="3600" b="1" spc="50" dirty="0">
              <a:ln w="11430"/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457200" y="4876800"/>
            <a:ext cx="8358188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28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какие </a:t>
            </a:r>
            <a:r>
              <a:rPr lang="ru-RU" altLang="ru-RU" sz="2800" b="1" u="sng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 отвечают</a:t>
            </a:r>
            <a:r>
              <a:rPr lang="ru-RU" altLang="ru-RU" sz="28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эти слова и </a:t>
            </a:r>
            <a:r>
              <a:rPr lang="ru-RU" altLang="ru-RU" sz="2800" b="1" u="sng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обозначают</a:t>
            </a:r>
            <a:r>
              <a:rPr lang="ru-RU" altLang="ru-RU" sz="28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345114" y="3313838"/>
            <a:ext cx="8100191" cy="58477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3200" b="1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Что делает? Что делают</a:t>
            </a:r>
            <a:r>
              <a:rPr lang="ru-RU" sz="32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? Что сделает?</a:t>
            </a:r>
            <a:endParaRPr lang="ru-RU" sz="3200" b="1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Рисунок 15" descr="face_question_mark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5433" y="1258201"/>
            <a:ext cx="1562100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457200" y="4419600"/>
            <a:ext cx="7239000" cy="64611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3600" b="1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Обозначают действие предмета. 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533400" y="5791200"/>
            <a:ext cx="7239000" cy="64611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3600" b="1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Называются   …               . 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4267200" y="5791200"/>
            <a:ext cx="2133600" cy="64611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36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ГЛАГОЛ</a:t>
            </a:r>
          </a:p>
        </p:txBody>
      </p:sp>
      <p:sp>
        <p:nvSpPr>
          <p:cNvPr id="7" name="Овал 6"/>
          <p:cNvSpPr/>
          <p:nvPr/>
        </p:nvSpPr>
        <p:spPr>
          <a:xfrm>
            <a:off x="3349521" y="1436706"/>
            <a:ext cx="1203649" cy="5774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533400" y="2061596"/>
            <a:ext cx="2133600" cy="733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5171663" y="2793015"/>
            <a:ext cx="2143537" cy="5774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971600" y="819148"/>
            <a:ext cx="70832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Назови и выпиши «лишнее» слово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134928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2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7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 animBg="1"/>
      <p:bldP spid="17" grpId="0" animBg="1"/>
      <p:bldP spid="18" grpId="0" animBg="1"/>
      <p:bldP spid="19" grpId="0" animBg="1"/>
      <p:bldP spid="7" grpId="0" animBg="1"/>
      <p:bldP spid="20" grpId="0" animBg="1"/>
      <p:bldP spid="21" grpId="0" animBg="1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084875"/>
            <a:ext cx="4938464" cy="4114800"/>
          </a:xfrm>
          <a:noFill/>
          <a:ln>
            <a:solidFill>
              <a:srgbClr val="0070C0"/>
            </a:solidFill>
          </a:ln>
        </p:spPr>
        <p:txBody>
          <a:bodyPr/>
          <a:lstStyle/>
          <a:p>
            <a:pPr algn="l"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Интересная часть речи</a:t>
            </a:r>
          </a:p>
          <a:p>
            <a:pPr algn="l"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русском языке живёт.</a:t>
            </a:r>
          </a:p>
          <a:p>
            <a:pPr algn="l"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Кто что делает, расскажет:</a:t>
            </a:r>
          </a:p>
          <a:p>
            <a:pPr algn="l"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Чертит, пишет иль поёт.</a:t>
            </a:r>
          </a:p>
          <a:p>
            <a:pPr algn="l"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Вышивает или пашет,</a:t>
            </a:r>
          </a:p>
          <a:p>
            <a:pPr algn="l"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Или забивает гол,</a:t>
            </a:r>
          </a:p>
          <a:p>
            <a:pPr algn="l"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Варит, жарит, моет, чистит – </a:t>
            </a:r>
          </a:p>
          <a:p>
            <a:pPr algn="l"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Всё расскажет нам …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371600" y="381000"/>
            <a:ext cx="6477000" cy="64611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36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Тема урока?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267744" y="1041593"/>
            <a:ext cx="5123656" cy="101566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ru-RU" sz="6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Глагол.</a:t>
            </a:r>
          </a:p>
        </p:txBody>
      </p:sp>
      <p:grpSp>
        <p:nvGrpSpPr>
          <p:cNvPr id="2" name="Группа 17"/>
          <p:cNvGrpSpPr>
            <a:grpSpLocks/>
          </p:cNvGrpSpPr>
          <p:nvPr/>
        </p:nvGrpSpPr>
        <p:grpSpPr bwMode="auto">
          <a:xfrm>
            <a:off x="5334000" y="2438400"/>
            <a:ext cx="3657600" cy="3352800"/>
            <a:chOff x="5714976" y="357166"/>
            <a:chExt cx="3429024" cy="3000396"/>
          </a:xfrm>
        </p:grpSpPr>
        <p:pic>
          <p:nvPicPr>
            <p:cNvPr id="6151" name="Picture 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03" t="42207" r="7407" b="4250"/>
            <a:stretch>
              <a:fillRect/>
            </a:stretch>
          </p:blipFill>
          <p:spPr bwMode="auto">
            <a:xfrm>
              <a:off x="5714976" y="357166"/>
              <a:ext cx="3429024" cy="30003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Скругленный прямоугольник 7"/>
            <p:cNvSpPr/>
            <p:nvPr/>
          </p:nvSpPr>
          <p:spPr>
            <a:xfrm>
              <a:off x="8429620" y="2928528"/>
              <a:ext cx="714380" cy="429034"/>
            </a:xfrm>
            <a:prstGeom prst="roundRect">
              <a:avLst/>
            </a:prstGeom>
            <a:solidFill>
              <a:srgbClr val="FFF6F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/>
            </a:p>
          </p:txBody>
        </p:sp>
      </p:grp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334000" y="5943600"/>
            <a:ext cx="36576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 b="1">
                <a:solidFill>
                  <a:srgbClr val="C00000"/>
                </a:solidFill>
              </a:rPr>
              <a:t>Правило  с. 5</a:t>
            </a:r>
          </a:p>
        </p:txBody>
      </p:sp>
    </p:spTree>
    <p:extLst>
      <p:ext uri="{BB962C8B-B14F-4D97-AF65-F5344CB8AC3E}">
        <p14:creationId xmlns:p14="http://schemas.microsoft.com/office/powerpoint/2010/main" val="3852678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/>
        </p:nvGraphicFramePr>
        <p:xfrm>
          <a:off x="1524000" y="1000108"/>
          <a:ext cx="6096000" cy="5143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066800" y="3200400"/>
            <a:ext cx="20574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4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Глагол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371600" y="381000"/>
            <a:ext cx="6477000" cy="64611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36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Что такое глагол?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038600" y="1447800"/>
            <a:ext cx="2362200" cy="762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962400" y="3200400"/>
            <a:ext cx="2362200" cy="762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191000" y="5029200"/>
            <a:ext cx="2362200" cy="762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0272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57200" y="533400"/>
            <a:ext cx="8229600" cy="70802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40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Развиваем умения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57200" y="1600200"/>
            <a:ext cx="8229600" cy="707886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4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С. 3-4  упр.  2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57200" y="2667000"/>
            <a:ext cx="8229600" cy="708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 eaLnBrk="1" hangingPunct="1">
              <a:defRPr/>
            </a:pPr>
            <a:r>
              <a:rPr lang="ru-RU" sz="4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(Что делает?) ходит,  …</a:t>
            </a:r>
            <a:endParaRPr lang="ru-RU" sz="4000" b="1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7762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57200" y="533400"/>
            <a:ext cx="8229600" cy="70802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40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Развиваем умения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57200" y="1600200"/>
            <a:ext cx="8229600" cy="707886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4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С. 4  упр.  3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57200" y="2667000"/>
            <a:ext cx="8229600" cy="23082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 eaLnBrk="1" hangingPunct="1">
              <a:defRPr/>
            </a:pPr>
            <a:r>
              <a:rPr lang="ru-RU" sz="36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Улыбнулись сонные березки,</a:t>
            </a:r>
          </a:p>
          <a:p>
            <a:pPr algn="just" eaLnBrk="1" hangingPunct="1">
              <a:defRPr/>
            </a:pPr>
            <a:r>
              <a:rPr lang="ru-RU" sz="36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Растрепали шёлковые косы.</a:t>
            </a:r>
          </a:p>
          <a:p>
            <a:pPr algn="just" eaLnBrk="1" hangingPunct="1">
              <a:defRPr/>
            </a:pPr>
            <a:r>
              <a:rPr lang="ru-RU" sz="36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Шелестят зелёные серёжки,</a:t>
            </a:r>
          </a:p>
          <a:p>
            <a:pPr algn="just" eaLnBrk="1" hangingPunct="1">
              <a:defRPr/>
            </a:pPr>
            <a:r>
              <a:rPr lang="ru-RU" sz="36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горят серебряные косы.</a:t>
            </a:r>
          </a:p>
        </p:txBody>
      </p:sp>
      <p:grpSp>
        <p:nvGrpSpPr>
          <p:cNvPr id="7" name="Группа 9"/>
          <p:cNvGrpSpPr>
            <a:grpSpLocks/>
          </p:cNvGrpSpPr>
          <p:nvPr/>
        </p:nvGrpSpPr>
        <p:grpSpPr bwMode="auto">
          <a:xfrm>
            <a:off x="609600" y="3200400"/>
            <a:ext cx="2438400" cy="77788"/>
            <a:chOff x="609600" y="3200400"/>
            <a:chExt cx="2438400" cy="77788"/>
          </a:xfrm>
        </p:grpSpPr>
        <p:cxnSp>
          <p:nvCxnSpPr>
            <p:cNvPr id="8" name="Прямая соединительная линия 7"/>
            <p:cNvCxnSpPr/>
            <p:nvPr/>
          </p:nvCxnSpPr>
          <p:spPr>
            <a:xfrm>
              <a:off x="609600" y="3200400"/>
              <a:ext cx="2438400" cy="1588"/>
            </a:xfrm>
            <a:prstGeom prst="line">
              <a:avLst/>
            </a:prstGeom>
            <a:ln w="19050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>
              <a:off x="609600" y="3276600"/>
              <a:ext cx="2438400" cy="1588"/>
            </a:xfrm>
            <a:prstGeom prst="line">
              <a:avLst/>
            </a:prstGeom>
            <a:ln w="19050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10"/>
          <p:cNvSpPr txBox="1"/>
          <p:nvPr/>
        </p:nvSpPr>
        <p:spPr>
          <a:xfrm>
            <a:off x="1752600" y="2514600"/>
            <a:ext cx="11430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2800" b="1" i="1" dirty="0">
                <a:solidFill>
                  <a:schemeClr val="bg2">
                    <a:lumMod val="50000"/>
                  </a:schemeClr>
                </a:solidFill>
                <a:latin typeface="Arial" charset="0"/>
              </a:rPr>
              <a:t> гл.</a:t>
            </a:r>
          </a:p>
        </p:txBody>
      </p:sp>
      <p:grpSp>
        <p:nvGrpSpPr>
          <p:cNvPr id="10" name="Группа 11"/>
          <p:cNvGrpSpPr>
            <a:grpSpLocks/>
          </p:cNvGrpSpPr>
          <p:nvPr/>
        </p:nvGrpSpPr>
        <p:grpSpPr bwMode="auto">
          <a:xfrm>
            <a:off x="533400" y="3733800"/>
            <a:ext cx="2438400" cy="77788"/>
            <a:chOff x="609600" y="3200400"/>
            <a:chExt cx="2438400" cy="77788"/>
          </a:xfrm>
        </p:grpSpPr>
        <p:cxnSp>
          <p:nvCxnSpPr>
            <p:cNvPr id="13" name="Прямая соединительная линия 12"/>
            <p:cNvCxnSpPr/>
            <p:nvPr/>
          </p:nvCxnSpPr>
          <p:spPr>
            <a:xfrm>
              <a:off x="609600" y="3200400"/>
              <a:ext cx="2438400" cy="1588"/>
            </a:xfrm>
            <a:prstGeom prst="line">
              <a:avLst/>
            </a:prstGeom>
            <a:ln w="19050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>
              <a:off x="609600" y="3276600"/>
              <a:ext cx="2438400" cy="1588"/>
            </a:xfrm>
            <a:prstGeom prst="line">
              <a:avLst/>
            </a:prstGeom>
            <a:ln w="19050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extBox 14"/>
          <p:cNvSpPr txBox="1"/>
          <p:nvPr/>
        </p:nvSpPr>
        <p:spPr>
          <a:xfrm>
            <a:off x="1219200" y="3048000"/>
            <a:ext cx="11430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2800" b="1" i="1" dirty="0">
                <a:solidFill>
                  <a:schemeClr val="bg2">
                    <a:lumMod val="50000"/>
                  </a:schemeClr>
                </a:solidFill>
                <a:latin typeface="Arial" charset="0"/>
              </a:rPr>
              <a:t> гл.</a:t>
            </a:r>
          </a:p>
        </p:txBody>
      </p:sp>
      <p:grpSp>
        <p:nvGrpSpPr>
          <p:cNvPr id="12" name="Группа 15"/>
          <p:cNvGrpSpPr>
            <a:grpSpLocks/>
          </p:cNvGrpSpPr>
          <p:nvPr/>
        </p:nvGrpSpPr>
        <p:grpSpPr bwMode="auto">
          <a:xfrm>
            <a:off x="533400" y="4267200"/>
            <a:ext cx="2438400" cy="77788"/>
            <a:chOff x="609600" y="3200400"/>
            <a:chExt cx="2438400" cy="77788"/>
          </a:xfrm>
        </p:grpSpPr>
        <p:cxnSp>
          <p:nvCxnSpPr>
            <p:cNvPr id="17" name="Прямая соединительная линия 16"/>
            <p:cNvCxnSpPr/>
            <p:nvPr/>
          </p:nvCxnSpPr>
          <p:spPr>
            <a:xfrm>
              <a:off x="609600" y="3200400"/>
              <a:ext cx="2438400" cy="1588"/>
            </a:xfrm>
            <a:prstGeom prst="line">
              <a:avLst/>
            </a:prstGeom>
            <a:ln w="19050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>
              <a:off x="609600" y="3276600"/>
              <a:ext cx="2438400" cy="1588"/>
            </a:xfrm>
            <a:prstGeom prst="line">
              <a:avLst/>
            </a:prstGeom>
            <a:ln w="19050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Box 18"/>
          <p:cNvSpPr txBox="1"/>
          <p:nvPr/>
        </p:nvSpPr>
        <p:spPr>
          <a:xfrm>
            <a:off x="1676400" y="3581400"/>
            <a:ext cx="11430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2800" b="1" i="1" dirty="0">
                <a:solidFill>
                  <a:schemeClr val="bg2">
                    <a:lumMod val="50000"/>
                  </a:schemeClr>
                </a:solidFill>
                <a:latin typeface="Arial" charset="0"/>
              </a:rPr>
              <a:t> гл.</a:t>
            </a:r>
          </a:p>
        </p:txBody>
      </p:sp>
      <p:grpSp>
        <p:nvGrpSpPr>
          <p:cNvPr id="16" name="Группа 19"/>
          <p:cNvGrpSpPr>
            <a:grpSpLocks/>
          </p:cNvGrpSpPr>
          <p:nvPr/>
        </p:nvGrpSpPr>
        <p:grpSpPr bwMode="auto">
          <a:xfrm>
            <a:off x="990600" y="4876800"/>
            <a:ext cx="1371600" cy="77788"/>
            <a:chOff x="609600" y="3200400"/>
            <a:chExt cx="2438400" cy="77788"/>
          </a:xfrm>
        </p:grpSpPr>
        <p:cxnSp>
          <p:nvCxnSpPr>
            <p:cNvPr id="21" name="Прямая соединительная линия 20"/>
            <p:cNvCxnSpPr/>
            <p:nvPr/>
          </p:nvCxnSpPr>
          <p:spPr>
            <a:xfrm>
              <a:off x="609600" y="3200400"/>
              <a:ext cx="2438400" cy="1588"/>
            </a:xfrm>
            <a:prstGeom prst="line">
              <a:avLst/>
            </a:prstGeom>
            <a:ln w="19050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>
              <a:off x="609600" y="3276600"/>
              <a:ext cx="2438400" cy="1588"/>
            </a:xfrm>
            <a:prstGeom prst="line">
              <a:avLst/>
            </a:prstGeom>
            <a:ln w="19050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extBox 22"/>
          <p:cNvSpPr txBox="1"/>
          <p:nvPr/>
        </p:nvSpPr>
        <p:spPr>
          <a:xfrm>
            <a:off x="1143000" y="4191000"/>
            <a:ext cx="11430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2800" b="1" i="1" dirty="0">
                <a:solidFill>
                  <a:schemeClr val="bg2">
                    <a:lumMod val="50000"/>
                  </a:schemeClr>
                </a:solidFill>
                <a:latin typeface="Arial" charset="0"/>
              </a:rPr>
              <a:t> гл.</a:t>
            </a:r>
          </a:p>
        </p:txBody>
      </p:sp>
    </p:spTree>
    <p:extLst>
      <p:ext uri="{BB962C8B-B14F-4D97-AF65-F5344CB8AC3E}">
        <p14:creationId xmlns:p14="http://schemas.microsoft.com/office/powerpoint/2010/main" val="3713618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/>
      <p:bldP spid="15" grpId="0"/>
      <p:bldP spid="19" grpId="0"/>
      <p:bldP spid="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ED7665-2D60-4148-870E-57C958B4985D}" type="datetime1">
              <a:rPr lang="ru-RU" smtClean="0"/>
              <a:pPr>
                <a:defRPr/>
              </a:pPr>
              <a:t>07.08.2020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F4636E-C65E-418C-80AA-FFA2BF966F8F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sp>
        <p:nvSpPr>
          <p:cNvPr id="6" name="AutoShape 5"/>
          <p:cNvSpPr txBox="1">
            <a:spLocks noChangeArrowheads="1"/>
          </p:cNvSpPr>
          <p:nvPr/>
        </p:nvSpPr>
        <p:spPr>
          <a:xfrm>
            <a:off x="428596" y="142852"/>
            <a:ext cx="8229600" cy="642942"/>
          </a:xfrm>
          <a:prstGeom prst="roundRect">
            <a:avLst>
              <a:gd name="adj" fmla="val 16667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3200" dirty="0" smtClean="0">
                <a:latin typeface="+mj-lt"/>
                <a:ea typeface="+mj-ea"/>
                <a:cs typeface="+mj-cs"/>
              </a:rPr>
              <a:t>Применяем знания</a:t>
            </a:r>
            <a:endParaRPr lang="ru-RU" sz="3200" dirty="0">
              <a:latin typeface="+mj-lt"/>
              <a:ea typeface="+mj-ea"/>
              <a:cs typeface="+mj-cs"/>
            </a:endParaRPr>
          </a:p>
        </p:txBody>
      </p:sp>
      <p:sp>
        <p:nvSpPr>
          <p:cNvPr id="7" name="Text Box 26"/>
          <p:cNvSpPr txBox="1">
            <a:spLocks noChangeArrowheads="1"/>
          </p:cNvSpPr>
          <p:nvPr/>
        </p:nvSpPr>
        <p:spPr bwMode="auto">
          <a:xfrm>
            <a:off x="1714480" y="928670"/>
            <a:ext cx="571504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Запиши предложение под диктовку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 Box 26"/>
          <p:cNvSpPr txBox="1">
            <a:spLocks noChangeArrowheads="1"/>
          </p:cNvSpPr>
          <p:nvPr/>
        </p:nvSpPr>
        <p:spPr bwMode="auto">
          <a:xfrm>
            <a:off x="785786" y="2214554"/>
            <a:ext cx="807249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  Он схватил Буратино за курточку и потащил в тёмный чулан.</a:t>
            </a:r>
            <a:endParaRPr lang="ru-RU" sz="3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 Box 26"/>
          <p:cNvSpPr txBox="1">
            <a:spLocks noChangeArrowheads="1"/>
          </p:cNvSpPr>
          <p:nvPr/>
        </p:nvSpPr>
        <p:spPr bwMode="auto">
          <a:xfrm>
            <a:off x="1857356" y="1142984"/>
            <a:ext cx="571504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Проверь себя!</a:t>
            </a:r>
            <a:endParaRPr lang="ru-RU" sz="2800" b="1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 Box 26"/>
          <p:cNvSpPr txBox="1">
            <a:spLocks noChangeArrowheads="1"/>
          </p:cNvSpPr>
          <p:nvPr/>
        </p:nvSpPr>
        <p:spPr bwMode="auto">
          <a:xfrm>
            <a:off x="1357290" y="3643314"/>
            <a:ext cx="692948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Подчеркни глаголы двумя чертами</a:t>
            </a:r>
            <a:endParaRPr lang="ru-RU" sz="32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1928794" y="2786058"/>
            <a:ext cx="1643074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1928794" y="2857496"/>
            <a:ext cx="1643074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928662" y="3286124"/>
            <a:ext cx="178595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928662" y="3357562"/>
            <a:ext cx="178595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3643306" y="4143380"/>
            <a:ext cx="142876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3643306" y="4214818"/>
            <a:ext cx="142876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9" grpId="1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1"/>
          <p:cNvSpPr>
            <a:spLocks noChangeArrowheads="1"/>
          </p:cNvSpPr>
          <p:nvPr/>
        </p:nvSpPr>
        <p:spPr bwMode="auto">
          <a:xfrm>
            <a:off x="2214563" y="214313"/>
            <a:ext cx="4929187" cy="582612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800" b="1" dirty="0">
                <a:solidFill>
                  <a:srgbClr val="000000"/>
                </a:solidFill>
              </a:rPr>
              <a:t>ИТОГ УРОКА</a:t>
            </a:r>
          </a:p>
        </p:txBody>
      </p:sp>
      <p:sp>
        <p:nvSpPr>
          <p:cNvPr id="10243" name="TextBox 4"/>
          <p:cNvSpPr txBox="1">
            <a:spLocks noChangeArrowheads="1"/>
          </p:cNvSpPr>
          <p:nvPr/>
        </p:nvSpPr>
        <p:spPr bwMode="auto">
          <a:xfrm>
            <a:off x="1090613" y="882650"/>
            <a:ext cx="735806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ru-RU" altLang="ru-RU" sz="3600" b="1" i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Какие слова называются  </a:t>
            </a:r>
            <a:r>
              <a:rPr lang="ru-RU" altLang="ru-RU" sz="3600" b="1" i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глаголами</a:t>
            </a:r>
            <a:r>
              <a:rPr lang="ru-RU" altLang="ru-RU" sz="3600" b="1" i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  <p:sp>
        <p:nvSpPr>
          <p:cNvPr id="10244" name="TextBox 5"/>
          <p:cNvSpPr txBox="1">
            <a:spLocks noChangeArrowheads="1"/>
          </p:cNvSpPr>
          <p:nvPr/>
        </p:nvSpPr>
        <p:spPr bwMode="auto">
          <a:xfrm>
            <a:off x="928688" y="2357438"/>
            <a:ext cx="73580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ru-RU" altLang="ru-RU" sz="3600" b="1" i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428625" y="2168525"/>
            <a:ext cx="8429625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ru-RU" altLang="ru-RU" sz="3200" b="1"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ru-RU" altLang="ru-RU" sz="3200" b="1">
                <a:solidFill>
                  <a:srgbClr val="C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ГЛАГОЛЫ</a:t>
            </a:r>
            <a:r>
              <a:rPr lang="ru-RU" altLang="ru-RU" sz="3200" b="1"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 отвечают на вопросы </a:t>
            </a:r>
          </a:p>
          <a:p>
            <a:r>
              <a:rPr lang="ru-RU" altLang="ru-RU" sz="3200" b="1"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    </a:t>
            </a:r>
            <a:r>
              <a:rPr lang="ru-RU" altLang="ru-RU" sz="3200" b="1" u="sng"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что делает?  что делал?  что сделал?</a:t>
            </a:r>
            <a:r>
              <a:rPr lang="ru-RU" altLang="ru-RU" sz="3200" b="1"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 и др.</a:t>
            </a: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428625" y="3446463"/>
            <a:ext cx="84296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ru-RU" altLang="ru-RU" sz="3200" b="1"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 Обозначают действие предмета</a:t>
            </a:r>
          </a:p>
        </p:txBody>
      </p:sp>
      <p:pic>
        <p:nvPicPr>
          <p:cNvPr id="12" name="Рисунок 11" descr="50a81f00f1bb6bcca59957ccb9444265.gif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3995738"/>
            <a:ext cx="17367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Группа 17"/>
          <p:cNvGrpSpPr>
            <a:grpSpLocks/>
          </p:cNvGrpSpPr>
          <p:nvPr/>
        </p:nvGrpSpPr>
        <p:grpSpPr bwMode="auto">
          <a:xfrm>
            <a:off x="6019800" y="3995738"/>
            <a:ext cx="2743200" cy="2709862"/>
            <a:chOff x="5714976" y="357166"/>
            <a:chExt cx="3429024" cy="3000396"/>
          </a:xfrm>
        </p:grpSpPr>
        <p:pic>
          <p:nvPicPr>
            <p:cNvPr id="10249" name="Picture 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03" t="42207" r="7407" b="4250"/>
            <a:stretch>
              <a:fillRect/>
            </a:stretch>
          </p:blipFill>
          <p:spPr bwMode="auto">
            <a:xfrm>
              <a:off x="5714976" y="357166"/>
              <a:ext cx="3429024" cy="30003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Скругленный прямоугольник 13"/>
            <p:cNvSpPr/>
            <p:nvPr/>
          </p:nvSpPr>
          <p:spPr>
            <a:xfrm>
              <a:off x="8429620" y="2928683"/>
              <a:ext cx="714380" cy="428879"/>
            </a:xfrm>
            <a:prstGeom prst="roundRect">
              <a:avLst/>
            </a:prstGeom>
            <a:solidFill>
              <a:srgbClr val="FFF6F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446396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theme/theme1.xml><?xml version="1.0" encoding="utf-8"?>
<a:theme xmlns:a="http://schemas.openxmlformats.org/drawingml/2006/main" name="46. Понятие о глагол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46. Понятие о глаголе</Template>
  <TotalTime>125</TotalTime>
  <Words>377</Words>
  <Application>Microsoft Office PowerPoint</Application>
  <PresentationFormat>Экран (4:3)</PresentationFormat>
  <Paragraphs>95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Microsoft YaHei</vt:lpstr>
      <vt:lpstr>Arial</vt:lpstr>
      <vt:lpstr>Calibri</vt:lpstr>
      <vt:lpstr>Times New Roman</vt:lpstr>
      <vt:lpstr>46. Понятие о глаголе</vt:lpstr>
      <vt:lpstr>Замени предложение подходящим словом.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Слова, которые отвечают на вопросы что делает? что делал? что сделал?</dc:title>
  <dc:creator>Валера</dc:creator>
  <dc:description>http://aida.ucoz.ru</dc:description>
  <cp:lastModifiedBy>Екатерина</cp:lastModifiedBy>
  <cp:revision>16</cp:revision>
  <dcterms:created xsi:type="dcterms:W3CDTF">2012-11-14T10:51:27Z</dcterms:created>
  <dcterms:modified xsi:type="dcterms:W3CDTF">2020-08-07T05:00:41Z</dcterms:modified>
  <cp:category>шаблоны к Powerpoint</cp:category>
</cp:coreProperties>
</file>