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7198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690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663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74900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717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2469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727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0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229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53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462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959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171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981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586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659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10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7A8CE50-8CAF-4926-8669-7DDC46CDE36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F21246E-AFCD-4B56-9F70-1CA31B4EF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7956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685799"/>
            <a:ext cx="10901063" cy="2971801"/>
          </a:xfrm>
        </p:spPr>
        <p:txBody>
          <a:bodyPr>
            <a:normAutofit/>
          </a:bodyPr>
          <a:lstStyle/>
          <a:p>
            <a:pPr algn="ctr"/>
            <a:r>
              <a:rPr lang="ru-RU" sz="540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Психологическая травма и стресс</a:t>
            </a:r>
            <a:endParaRPr lang="ru-RU" sz="540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958" y="4132054"/>
            <a:ext cx="3130682" cy="2337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71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672" y="569343"/>
            <a:ext cx="11099471" cy="60298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травма- </a:t>
            </a:r>
            <a:r>
              <a:rPr lang="ru-RU" sz="2800" smtClean="0">
                <a:solidFill>
                  <a:schemeClr val="bg1"/>
                </a:solidFill>
              </a:rPr>
              <a:t>это реакция человека на какое-либо событие в жизни, которое меняет его психическое и физическое самочувствие, то есть причиняет ему эмоциональные страдания, а иногда и физические недуги.</a:t>
            </a:r>
          </a:p>
          <a:p>
            <a:pPr marL="0" indent="0">
              <a:buNone/>
            </a:pPr>
            <a:r>
              <a:rPr lang="ru-RU" sz="2800" smtClean="0">
                <a:solidFill>
                  <a:schemeClr val="bg1"/>
                </a:solidFill>
              </a:rPr>
              <a:t>Травматизация происходит в том случае, когда нагрузка значительно превышает все ресурсы человека</a:t>
            </a:r>
          </a:p>
          <a:p>
            <a:pPr marL="0" indent="0">
              <a:buNone/>
            </a:pPr>
            <a:r>
              <a:rPr lang="ru-RU" sz="360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Стресс </a:t>
            </a:r>
            <a:r>
              <a:rPr lang="ru-RU" smtClean="0">
                <a:solidFill>
                  <a:srgbClr val="FFC000"/>
                </a:solidFill>
              </a:rPr>
              <a:t>- </a:t>
            </a:r>
            <a:r>
              <a:rPr lang="ru-RU" sz="28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нормальная реакция организма на ненормальные обстоятельства и стрессы в целом полезны для человека, так как тренируют его устойчивость к повышенной нагрузке и учат справляться  с разного рода ситуациями.</a:t>
            </a:r>
          </a:p>
          <a:p>
            <a:pPr marL="0" indent="0">
              <a:buNone/>
            </a:pPr>
            <a:r>
              <a:rPr lang="ru-RU" sz="28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Стресс мобилизует, а травма парализует.</a:t>
            </a:r>
            <a:endParaRPr lang="ru-RU" sz="28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673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155" y="388189"/>
            <a:ext cx="11731924" cy="6331788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600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РАСПРОСТРАНЕННЫЕ ОСОБЕННОСТИ ПОВЕДЕНИЯ ДЕТЕЙ-СИРОТ</a:t>
            </a:r>
          </a:p>
          <a:p>
            <a:pPr marL="0" indent="0">
              <a:buNone/>
            </a:pPr>
            <a:r>
              <a:rPr lang="ru-RU" sz="6000">
                <a:latin typeface="Times New Roman" panose="02020603050405020304" pitchFamily="18" charset="0"/>
                <a:cs typeface="Times New Roman" panose="02020603050405020304" pitchFamily="18" charset="0"/>
              </a:rPr>
              <a:t>•	расторможенность из-за отсутствия баланса «возбуждение-торможение», хорошего бондинга в детстве, плохого здоровья матерей и родительской депривации;</a:t>
            </a:r>
          </a:p>
          <a:p>
            <a:pPr marL="0" indent="0">
              <a:buNone/>
            </a:pPr>
            <a:r>
              <a:rPr lang="ru-RU" sz="6000">
                <a:latin typeface="Times New Roman" panose="02020603050405020304" pitchFamily="18" charset="0"/>
                <a:cs typeface="Times New Roman" panose="02020603050405020304" pitchFamily="18" charset="0"/>
              </a:rPr>
              <a:t>•	проблемы с концентрацией внимания из-за СДВГ, неустойчивости ЦНС;</a:t>
            </a:r>
          </a:p>
          <a:p>
            <a:pPr marL="0" indent="0">
              <a:buNone/>
            </a:pPr>
            <a:r>
              <a:rPr lang="ru-RU" sz="6000">
                <a:latin typeface="Times New Roman" panose="02020603050405020304" pitchFamily="18" charset="0"/>
                <a:cs typeface="Times New Roman" panose="02020603050405020304" pitchFamily="18" charset="0"/>
              </a:rPr>
              <a:t>•	нарушения памяти из-за диспропорционального развития, органического недоразвития, посттравматического стресса, отсутствия стабильности и по-стоянства в жизни таких детей;</a:t>
            </a:r>
          </a:p>
          <a:p>
            <a:pPr marL="0" indent="0">
              <a:buNone/>
            </a:pPr>
            <a:r>
              <a:rPr lang="ru-RU" sz="6000">
                <a:latin typeface="Times New Roman" panose="02020603050405020304" pitchFamily="18" charset="0"/>
                <a:cs typeface="Times New Roman" panose="02020603050405020304" pitchFamily="18" charset="0"/>
              </a:rPr>
              <a:t>•	интеллектуальное отставание из-за социально-педагогической запущен¬ности, ЗПР на органической основе или, как следствие, эмоциональной депривации;</a:t>
            </a:r>
          </a:p>
          <a:p>
            <a:pPr marL="0" indent="0">
              <a:buNone/>
            </a:pPr>
            <a:r>
              <a:rPr lang="ru-RU" sz="6000">
                <a:latin typeface="Times New Roman" panose="02020603050405020304" pitchFamily="18" charset="0"/>
                <a:cs typeface="Times New Roman" panose="02020603050405020304" pitchFamily="18" charset="0"/>
              </a:rPr>
              <a:t>•	агрессивное поведение из-за гнева на родительскую депривацию, отреаги¬рования травм утраты или жестокого обращения, протеста против переме¬щения из семьи, негативных примеров поведения, импульсивности;</a:t>
            </a:r>
          </a:p>
          <a:p>
            <a:pPr marL="0" indent="0">
              <a:buNone/>
            </a:pPr>
            <a:r>
              <a:rPr lang="ru-RU" sz="6000">
                <a:latin typeface="Times New Roman" panose="02020603050405020304" pitchFamily="18" charset="0"/>
                <a:cs typeface="Times New Roman" panose="02020603050405020304" pitchFamily="18" charset="0"/>
              </a:rPr>
              <a:t>•	отсутствие бытовых и социально-поведенческих навыков, свойственных возрасту, из-за социальной, эмоциональной депривации нужд ребенка;</a:t>
            </a:r>
          </a:p>
          <a:p>
            <a:pPr marL="0" indent="0">
              <a:buNone/>
            </a:pPr>
            <a:r>
              <a:rPr lang="ru-RU" sz="6000">
                <a:latin typeface="Times New Roman" panose="02020603050405020304" pitchFamily="18" charset="0"/>
                <a:cs typeface="Times New Roman" panose="02020603050405020304" pitchFamily="18" charset="0"/>
              </a:rPr>
              <a:t>•	сексуализированное поведение из-за жестокого обращения, насилия, научения со стороны старших;</a:t>
            </a:r>
          </a:p>
          <a:p>
            <a:pPr marL="0" indent="0">
              <a:buNone/>
            </a:pPr>
            <a:r>
              <a:rPr lang="ru-RU" sz="6000">
                <a:latin typeface="Times New Roman" panose="02020603050405020304" pitchFamily="18" charset="0"/>
                <a:cs typeface="Times New Roman" panose="02020603050405020304" pitchFamily="18" charset="0"/>
              </a:rPr>
              <a:t>•	нарушение чувствительности из-за нечувствительности к боли и холоду, недо- и переедания, неумения идентифицировать собственные нужды и адекватно их удовлетворять вследствие социальной, эмоциональной де¬привации нужд ребенка;</a:t>
            </a:r>
          </a:p>
          <a:p>
            <a:pPr marL="0" indent="0">
              <a:buNone/>
            </a:pPr>
            <a:endParaRPr lang="ru-RU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464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408" y="94892"/>
            <a:ext cx="11697418" cy="6469810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Clr>
                <a:prstClr val="white"/>
              </a:buClr>
              <a:buNone/>
            </a:pPr>
            <a:r>
              <a:rPr lang="ru-RU" sz="240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низкая устойчивость к фрустрации - непереносимость даже незначительной неудачи - из-за отсутствия родительской любви, формирующей базовое доверие к миру и уверенность в себе, чувства «я хуже других», отверженности;</a:t>
            </a:r>
          </a:p>
          <a:p>
            <a:pPr marL="0" lvl="0" indent="0">
              <a:buClr>
                <a:prstClr val="white"/>
              </a:buClr>
              <a:buNone/>
            </a:pPr>
            <a:r>
              <a:rPr lang="ru-RU" sz="240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моральная незрелость и задержки в развитии совести зависят от степе¬ни привязанности ребенка к заботящимся взрослым и от их поведенческих примеров;</a:t>
            </a:r>
          </a:p>
          <a:p>
            <a:pPr marL="0" lvl="0" indent="0">
              <a:buClr>
                <a:prstClr val="white"/>
              </a:buClr>
              <a:buNone/>
            </a:pPr>
            <a:r>
              <a:rPr lang="ru-RU" sz="240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проблемы с сочувствием, некритичность, эгоцентризм (нарушение балан¬са «давать-получать») из-за «недокормленности» позитивным отношением и заботой, вследствие чего они настроены только «брать» любовь, причем «отдавать» ее они не готовы и не умеют;</a:t>
            </a:r>
          </a:p>
          <a:p>
            <a:pPr marL="0" lvl="0" indent="0">
              <a:buClr>
                <a:prstClr val="white"/>
              </a:buClr>
              <a:buNone/>
            </a:pPr>
            <a:r>
              <a:rPr lang="ru-RU" sz="240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гиперчувствительность проявляется, когда на сделанное спокойным тоном замечание могут последовать слезы или протест «не кричите на меня!», ре¬акцией на двойку в школе становится мнение «я тупой, у меня все плохо», после мальчишеской драки ребенок заявляет «я их убью!»;</a:t>
            </a:r>
          </a:p>
          <a:p>
            <a:pPr marL="0" lvl="0" indent="0">
              <a:buClr>
                <a:prstClr val="white"/>
              </a:buClr>
              <a:buNone/>
            </a:pPr>
            <a:r>
              <a:rPr lang="ru-RU" sz="240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некритичность по отношению к себе связана с уже существующей травмой и проявляется в нечувствительности к чужим переживаниям и черствости «мне так плохо, что до других дела нет» и следовании модели «делай, как я», то есть демонстрации того, что видели в семье;</a:t>
            </a:r>
          </a:p>
          <a:p>
            <a:pPr marL="0" lvl="0" indent="0">
              <a:buClr>
                <a:prstClr val="white"/>
              </a:buClr>
              <a:buNone/>
            </a:pPr>
            <a:r>
              <a:rPr lang="ru-RU" sz="240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проблемы в общении (замкнутость, излишняя самоуверенность, социальная неграмотность) становятся следствием недоверия к взрослым, ощущения своей негативной инаковости («я хуже всех)», дезориентированности и не¬достаточного опыта нормальных социальных отношений, поэтому приводят к внутреннему напряжению и отсутствию полутонов в поведении: угрюмая пассивность либо чрезмерная наступательная активность, легко переходя¬щая в агрессию.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531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288" y="271732"/>
            <a:ext cx="11453154" cy="650863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ts val="900"/>
              </a:lnSpc>
              <a:spcAft>
                <a:spcPts val="780"/>
              </a:spcAft>
              <a:buNone/>
            </a:pPr>
            <a:r>
              <a:rPr lang="ru-RU" cap="small" smtClean="0">
                <a:solidFill>
                  <a:srgbClr val="FFC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 </a:t>
            </a:r>
            <a:r>
              <a:rPr lang="ru-RU" cap="small">
                <a:solidFill>
                  <a:srgbClr val="FFC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«терапевтическая среда</a:t>
            </a:r>
            <a:r>
              <a:rPr lang="ru-RU" cap="small">
                <a:solidFill>
                  <a:srgbClr val="FFC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»</a:t>
            </a:r>
            <a:r>
              <a:rPr lang="ru-RU">
                <a:solidFill>
                  <a:srgbClr val="FFC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 </a:t>
            </a:r>
            <a:endParaRPr lang="ru-RU" sz="3600">
              <a:solidFill>
                <a:srgbClr val="FFC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190500" algn="just">
              <a:spcAft>
                <a:spcPts val="900"/>
              </a:spcAft>
            </a:pPr>
            <a:r>
              <a:rPr lang="ru-RU" i="1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- </a:t>
            </a:r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Во-первых, информация. Каждому специалисту важно знать историю ре­бенка, чтобы оценить те события, которые с ним произошли. Это поможет понять поступки и слова воспитанника и при необходимости составить план поддержки.</a:t>
            </a:r>
            <a:endParaRPr lang="ru-RU" sz="360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190500" algn="just">
              <a:spcAft>
                <a:spcPts val="900"/>
              </a:spcAft>
            </a:pPr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Во-вторых, определенность. При поступлении в учреждение важно проговари­вать ребенку, где он находится и почему, как долго он будет здесь, что может быть потом. Показать комнату, в которой он будет жить и где он может раз­ложить свои вещи, важно объяснить, что это его пространство. Расскажите о других детях группы. Спросите, хочет ли он теперь побыть один или с вами. Старайтесь все время кратко, но внятно рассказывать ему о том, что будет дальше происходить.</a:t>
            </a:r>
            <a:endParaRPr lang="ru-RU" sz="360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190500" algn="just">
              <a:spcAft>
                <a:spcPts val="900"/>
              </a:spcAft>
            </a:pPr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В-третьих, утешение. Если ребенок подавлен и проявляет признаки горя, по­старайтесь мягко обнять его, скажите о том, что вы понимаете его, например, как грустно расстаться с теми, кого любишь, как бывает тоскливо в новом, незнакомом месте, но так грустно ему будет не всегда. Подумайте вместе, что могло бы ему помочь. Важно помнить: если ребенок расплакался, не стоит останавливать его, побудьте с ним вместе и через некоторое время успокойте.</a:t>
            </a:r>
            <a:endParaRPr lang="ru-RU" sz="360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190500" algn="just"/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В-четвертых, физическая забота. Узнайте, что любит ваш подопечный из еды, обсуждайте с ним меню и по возможности учитывайте его пожелания. Для безопасности и ориентации важно ночью оставлять свет в коридоре. В случае если ребенок боится темноты, позаботьтесь о том, чтобы горел ночник в его комнате. Укладывая его спать, посидите с ним подольше, поговорите, поде­ржите за руку или погладьте по голове, если возможно, подождите, пока он уснет. Если ночью вам кажется, что ребенок, даже немаленький, плачет, обя­зательно зайдите к нему, но не включайте свет, чтобы не смутить. Тихонько посидите рядом, попробуйте поговорить и утешить. ребенка можно просто об­нять и даже остаться с ним на ночь в первое время. Однако важно учитывать, что, если ребенка напрягает физический контакт, следует выразить ему свое сочувствие и заботу просто словами.</a:t>
            </a:r>
            <a:endParaRPr lang="ru-RU" sz="360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190500" algn="just"/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В-пятых, положительное взаимодействие. Инициируйте заинтересованность его делами и чувствами, задавайте вопросы, выражайте тепло и участие, даже если ребенок кажется равнодушным или угрюмым. Важно понимать особенности развития детей и те обстоятельства, которые ребенку пришлось пережить, поэтому не стоит сразу ждать от него ответного тепла. Возможно, ваш подопечный захочет поговорить о том, что с ним было, о своей семье.</a:t>
            </a:r>
            <a:endParaRPr lang="ru-RU" sz="360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190500">
              <a:spcAft>
                <a:spcPts val="0"/>
              </a:spcAft>
            </a:pPr>
            <a:r>
              <a:rPr lang="ru-RU" i="1" smtClean="0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Вывод</a:t>
            </a:r>
            <a:r>
              <a:rPr lang="ru-RU" i="1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:</a:t>
            </a:r>
            <a:endParaRPr lang="ru-RU" sz="3600">
              <a:solidFill>
                <a:srgbClr val="000000"/>
              </a:solidFill>
              <a:latin typeface="Franklin Gothic Book" panose="020B0503020102020204" pitchFamily="34" charset="0"/>
              <a:ea typeface="Franklin Gothic Book" panose="020B0503020102020204" pitchFamily="34" charset="0"/>
              <a:cs typeface="Franklin Gothic Book" panose="020B0503020102020204" pitchFamily="34" charset="0"/>
            </a:endParaRPr>
          </a:p>
          <a:p>
            <a:pPr marL="342900" lvl="0" indent="-342900" algn="just">
              <a:lnSpc>
                <a:spcPts val="1080"/>
              </a:lnSpc>
              <a:spcAft>
                <a:spcPts val="745"/>
              </a:spcAft>
              <a:buClr>
                <a:srgbClr val="000000"/>
              </a:buClr>
              <a:buSzPts val="900"/>
              <a:buFont typeface="Symbol" panose="05050102010706020507" pitchFamily="18" charset="2"/>
              <a:buChar char="-"/>
              <a:tabLst>
                <a:tab pos="337185" algn="l"/>
              </a:tabLst>
            </a:pPr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Терапевтическая среда создается совместно всеми специалистами, работа­ющими в учреждении. Она необходима, для того чтобы восстановить доверие воспитанника к миру. В совокупности с работой психолога это дает нужный терапевтический эффект.</a:t>
            </a:r>
            <a:endParaRPr lang="ru-RU" sz="3600">
              <a:solidFill>
                <a:srgbClr val="000000"/>
              </a:solidFill>
              <a:latin typeface="Franklin Gothic Book" panose="020B0503020102020204" pitchFamily="34" charset="0"/>
              <a:ea typeface="Franklin Gothic Book" panose="020B0503020102020204" pitchFamily="34" charset="0"/>
              <a:cs typeface="Franklin Gothic Book" panose="020B0503020102020204" pitchFamily="34" charset="0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106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7419" y="181156"/>
            <a:ext cx="11576649" cy="6426678"/>
          </a:xfrm>
        </p:spPr>
        <p:txBody>
          <a:bodyPr>
            <a:normAutofit/>
          </a:bodyPr>
          <a:lstStyle/>
          <a:p>
            <a:pPr marR="533400">
              <a:lnSpc>
                <a:spcPts val="1560"/>
              </a:lnSpc>
              <a:spcAft>
                <a:spcPts val="985"/>
              </a:spcAft>
            </a:pPr>
            <a:r>
              <a:rPr lang="ru-RU" cap="small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навыки, необходимые воспитателю для сопровождения ребенка с травмой</a:t>
            </a:r>
            <a:endParaRPr lang="ru-RU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algn="just">
              <a:lnSpc>
                <a:spcPts val="1080"/>
              </a:lnSpc>
              <a:buClr>
                <a:srgbClr val="000000"/>
              </a:buClr>
              <a:buSzPts val="900"/>
              <a:buFont typeface="+mj-lt"/>
              <a:buAutoNum type="arabicPeriod"/>
              <a:tabLst>
                <a:tab pos="183515" algn="l"/>
              </a:tabLst>
            </a:pPr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ПРЕДСКАЗУЕМОСТЬ можно обеспечить посредством того, что вос­питатель проявляет последовательность в своих действиях и поступках, предупредителен.</a:t>
            </a:r>
          </a:p>
          <a:p>
            <a:pPr marL="342900" lvl="0" indent="-342900" algn="just">
              <a:lnSpc>
                <a:spcPts val="1080"/>
              </a:lnSpc>
              <a:buClr>
                <a:srgbClr val="000000"/>
              </a:buClr>
              <a:buSzPts val="900"/>
              <a:buFont typeface="+mj-lt"/>
              <a:buAutoNum type="arabicPeriod"/>
              <a:tabLst>
                <a:tab pos="183515" algn="l"/>
              </a:tabLst>
            </a:pPr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БЕЗОЦЕННОЧНОСТЬ - это способность воспринимать ребенка таким, какой он есть. «Когда взрослый не дает оценок, можно быть любым. Если меня не осуждают, если слушают все, что я говорю, значит, меня принимают и я хо­рош». Любые оценки могут вызвать сильные негативные чувства со стороны ребенка.</a:t>
            </a:r>
          </a:p>
          <a:p>
            <a:pPr marL="342900" lvl="0" indent="-342900" algn="just">
              <a:lnSpc>
                <a:spcPts val="1080"/>
              </a:lnSpc>
              <a:spcAft>
                <a:spcPts val="745"/>
              </a:spcAft>
              <a:buClr>
                <a:srgbClr val="000000"/>
              </a:buClr>
              <a:buSzPts val="900"/>
              <a:buFont typeface="+mj-lt"/>
              <a:buAutoNum type="arabicPeriod"/>
              <a:tabLst>
                <a:tab pos="186690" algn="l"/>
              </a:tabLst>
            </a:pPr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ГРАНИЦЫ - способность удерживать свои и соблюдать границы ребенка: умение говорить нет воспитаннику, реагировать спокойно на отказ ребенка.</a:t>
            </a:r>
          </a:p>
          <a:p>
            <a:pPr>
              <a:lnSpc>
                <a:spcPts val="900"/>
              </a:lnSpc>
              <a:spcAft>
                <a:spcPts val="225"/>
              </a:spcAft>
            </a:pPr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Границы:</a:t>
            </a:r>
            <a:endParaRPr lang="ru-RU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342900" lvl="0" indent="-342900" algn="just">
              <a:lnSpc>
                <a:spcPts val="1080"/>
              </a:lnSpc>
              <a:spcAft>
                <a:spcPts val="0"/>
              </a:spcAft>
              <a:buClr>
                <a:srgbClr val="000000"/>
              </a:buClr>
              <a:buSzPts val="900"/>
              <a:buFont typeface="Symbol" panose="05050102010706020507" pitchFamily="18" charset="2"/>
              <a:buChar char="-"/>
              <a:tabLst>
                <a:tab pos="146685" algn="l"/>
              </a:tabLst>
            </a:pPr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позволяют ребенку чувствовать себя в безопасности, оттого что он понима­ет, что можно делать по отношению к воспитателю, а что нет;</a:t>
            </a:r>
          </a:p>
          <a:p>
            <a:pPr marL="342900" lvl="0" indent="-342900" algn="just">
              <a:lnSpc>
                <a:spcPts val="1080"/>
              </a:lnSpc>
              <a:spcAft>
                <a:spcPts val="0"/>
              </a:spcAft>
              <a:buClr>
                <a:srgbClr val="000000"/>
              </a:buClr>
              <a:buSzPts val="900"/>
              <a:buFont typeface="Symbol" panose="05050102010706020507" pitchFamily="18" charset="2"/>
              <a:buChar char="-"/>
              <a:tabLst>
                <a:tab pos="146685" algn="l"/>
              </a:tabLst>
            </a:pPr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помогают чувствовать защиту и безопасность самому воспитателю. Удержи­вать границы помогают осознание своих потребностей и умение отделять собственные желания и чувства от желаний и чувств других людей;</a:t>
            </a:r>
          </a:p>
          <a:p>
            <a:pPr marL="342900" lvl="0" indent="-342900" algn="just">
              <a:lnSpc>
                <a:spcPts val="900"/>
              </a:lnSpc>
              <a:spcAft>
                <a:spcPts val="925"/>
              </a:spcAft>
              <a:buClr>
                <a:srgbClr val="000000"/>
              </a:buClr>
              <a:buSzPts val="900"/>
              <a:buFont typeface="Symbol" panose="05050102010706020507" pitchFamily="18" charset="2"/>
              <a:buChar char="-"/>
              <a:tabLst>
                <a:tab pos="146685" algn="l"/>
              </a:tabLst>
            </a:pPr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позволяют устанавливать нормальные отношения.</a:t>
            </a:r>
          </a:p>
          <a:p>
            <a:pPr marL="342900" lvl="0" indent="-342900" algn="just">
              <a:lnSpc>
                <a:spcPts val="900"/>
              </a:lnSpc>
              <a:spcAft>
                <a:spcPts val="180"/>
              </a:spcAft>
              <a:buClr>
                <a:srgbClr val="000000"/>
              </a:buClr>
              <a:buSzPts val="900"/>
              <a:buFont typeface="+mj-lt"/>
              <a:buAutoNum type="arabicPeriod"/>
              <a:tabLst>
                <a:tab pos="186690" algn="l"/>
              </a:tabLst>
            </a:pPr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ПОДДЕРЖКА. Уметь оказывать все виды поддержки:</a:t>
            </a:r>
          </a:p>
          <a:p>
            <a:pPr marL="342900" lvl="0" indent="-342900" algn="just">
              <a:lnSpc>
                <a:spcPts val="1080"/>
              </a:lnSpc>
              <a:spcAft>
                <a:spcPts val="0"/>
              </a:spcAft>
              <a:buClr>
                <a:srgbClr val="000000"/>
              </a:buClr>
              <a:buSzPts val="900"/>
              <a:buFont typeface="Symbol" panose="05050102010706020507" pitchFamily="18" charset="2"/>
              <a:buChar char="-"/>
              <a:tabLst>
                <a:tab pos="146685" algn="l"/>
              </a:tabLst>
            </a:pPr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действием: непосредственное деятельное включение в ситуацию человека, реальная конкретная помощь. Цель поддержки - решить проблему как мож­но быстрее;</a:t>
            </a:r>
          </a:p>
          <a:p>
            <a:pPr marL="342900" lvl="0" indent="-342900" algn="just">
              <a:lnSpc>
                <a:spcPts val="1080"/>
              </a:lnSpc>
              <a:spcAft>
                <a:spcPts val="0"/>
              </a:spcAft>
              <a:buClr>
                <a:srgbClr val="000000"/>
              </a:buClr>
              <a:buSzPts val="900"/>
              <a:buFont typeface="Symbol" panose="05050102010706020507" pitchFamily="18" charset="2"/>
              <a:buChar char="-"/>
              <a:tabLst>
                <a:tab pos="146685" algn="l"/>
              </a:tabLst>
            </a:pPr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эмоциональная: поддерживающий располагает к задушевной беседе и дает возможность человеку выговориться, прожить свои чувства. Цель эмоцио­нальной поддержки - помочь человеку успокоиться;</a:t>
            </a:r>
          </a:p>
          <a:p>
            <a:pPr marL="342900" lvl="0" indent="-342900" algn="just">
              <a:lnSpc>
                <a:spcPts val="1080"/>
              </a:lnSpc>
              <a:buClr>
                <a:srgbClr val="000000"/>
              </a:buClr>
              <a:buSzPts val="900"/>
              <a:buFont typeface="Symbol" panose="05050102010706020507" pitchFamily="18" charset="2"/>
              <a:buChar char="-"/>
              <a:tabLst>
                <a:tab pos="146685" algn="l"/>
              </a:tabLst>
            </a:pPr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интеллектуальная: поиск вариантов решения проблемы, построение плана, анализ, приглашение к мозговому штурму. Цель интеллектуальной поддерж­ки - помочь найти оптимальный способ решения проблемы.</a:t>
            </a:r>
          </a:p>
          <a:p>
            <a:pPr marL="342900" lvl="0" indent="-342900" algn="just">
              <a:lnSpc>
                <a:spcPts val="1080"/>
              </a:lnSpc>
              <a:spcAft>
                <a:spcPts val="0"/>
              </a:spcAft>
              <a:buClr>
                <a:srgbClr val="000000"/>
              </a:buClr>
              <a:buSzPts val="900"/>
              <a:buFont typeface="+mj-lt"/>
              <a:buAutoNum type="arabicPeriod"/>
              <a:tabLst>
                <a:tab pos="189230" algn="l"/>
              </a:tabLst>
            </a:pPr>
            <a:r>
              <a:rPr lang="ru-RU">
                <a:solidFill>
                  <a:srgbClr val="000000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rPr>
              <a:t>ЭМОЦИОНАЛЬНАЯ УСТОЙЧИВОСТЬ развивается и удерживается за счет того, что воспитатель знает и использует техники самоподдержки и устойчивости.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304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154" y="207034"/>
            <a:ext cx="11628407" cy="6340415"/>
          </a:xfrm>
        </p:spPr>
        <p:txBody>
          <a:bodyPr>
            <a:normAutofit fontScale="40000" lnSpcReduction="20000"/>
          </a:bodyPr>
          <a:lstStyle/>
          <a:p>
            <a:pPr lvl="0" algn="just">
              <a:lnSpc>
                <a:spcPts val="1300"/>
              </a:lnSpc>
              <a:spcAft>
                <a:spcPts val="745"/>
              </a:spcAft>
              <a:buClr>
                <a:prstClr val="white"/>
              </a:buClr>
            </a:pPr>
            <a:r>
              <a:rPr lang="ru-RU" sz="3600" cap="small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контейнирование и активное слушание</a:t>
            </a:r>
            <a:endParaRPr lang="ru-RU" sz="3600" b="1">
              <a:solidFill>
                <a:srgbClr val="146194">
                  <a:lumMod val="75000"/>
                </a:srgbClr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1045"/>
              </a:spcAft>
              <a:buClr>
                <a:prstClr val="white"/>
              </a:buClr>
            </a:pPr>
            <a:r>
              <a:rPr lang="ru-RU" sz="3600">
                <a:solidFill>
                  <a:srgbClr val="000000"/>
                </a:solidFill>
                <a:latin typeface="Times New Roman" panose="02020603050405020304" pitchFamily="18" charset="0"/>
                <a:ea typeface="Franklin Gothic Book" panose="020B0503020102020204" pitchFamily="34" charset="0"/>
                <a:cs typeface="Times New Roman" panose="02020603050405020304" pitchFamily="18" charset="0"/>
              </a:rPr>
              <a:t>При сильных переживаниях ребенка наша задача - помочь ему справиться, то есть принять, переработать и отпустить негативные эмоции. Образно это на­зывают «контейнирование». Это процесс, в ходе которого взрослый становит­ся «контейнером», принимающим эмоции подопечного, он их перерабатывает (обозначает, называет, смягчает) и возвращает ему в приемлемой форме. Если ребенок копит в себе негативные эмоции, подавляет их, отрицает или за­прещает себе их чувствовать («мальчики не плачут»), в итоге он теряет контакт с собой, не понимает, что с ним происходит, испытывает постоянную тревож­ность. Задача этой техники - развить через взрослого у ребенка способность справляться со своими насыщенными эмоциями (гнев, страх, обида и прочие). Также это поможет справляться с агрессивным и избегающим поведением.</a:t>
            </a:r>
            <a:endParaRPr lang="ru-RU" sz="36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0">
              <a:lnSpc>
                <a:spcPts val="900"/>
              </a:lnSpc>
              <a:spcAft>
                <a:spcPts val="525"/>
              </a:spcAft>
              <a:buClr>
                <a:prstClr val="white"/>
              </a:buClr>
            </a:pPr>
            <a:r>
              <a:rPr lang="ru-RU" sz="3600">
                <a:solidFill>
                  <a:srgbClr val="000000"/>
                </a:solidFill>
                <a:latin typeface="Times New Roman" panose="02020603050405020304" pitchFamily="18" charset="0"/>
                <a:ea typeface="Franklin Gothic Book" panose="020B0503020102020204" pitchFamily="34" charset="0"/>
                <a:cs typeface="Times New Roman" panose="02020603050405020304" pitchFamily="18" charset="0"/>
              </a:rPr>
              <a:t>ЭТАПЫ:</a:t>
            </a:r>
            <a:endParaRPr lang="ru-RU" sz="36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080"/>
              </a:lnSpc>
              <a:spcAft>
                <a:spcPts val="300"/>
              </a:spcAft>
              <a:buClr>
                <a:srgbClr val="000000"/>
              </a:buClr>
              <a:buSzPts val="900"/>
              <a:buFont typeface="+mj-lt"/>
              <a:buAutoNum type="arabicPeriod"/>
              <a:tabLst>
                <a:tab pos="183515" algn="l"/>
              </a:tabLst>
            </a:pPr>
            <a:r>
              <a:rPr lang="ru-RU" sz="3600" cap="small">
                <a:solidFill>
                  <a:srgbClr val="000000"/>
                </a:solidFill>
                <a:latin typeface="Times New Roman" panose="02020603050405020304" pitchFamily="18" charset="0"/>
                <a:ea typeface="Franklin Gothic Book" panose="020B0503020102020204" pitchFamily="34" charset="0"/>
                <a:cs typeface="Times New Roman" panose="02020603050405020304" pitchFamily="18" charset="0"/>
              </a:rPr>
              <a:t>Устойчивость.</a:t>
            </a:r>
            <a:r>
              <a:rPr lang="ru-RU" sz="3600">
                <a:solidFill>
                  <a:srgbClr val="000000"/>
                </a:solidFill>
                <a:latin typeface="Times New Roman" panose="02020603050405020304" pitchFamily="18" charset="0"/>
                <a:ea typeface="Franklin Gothic Book" panose="020B0503020102020204" pitchFamily="34" charset="0"/>
                <a:cs typeface="Times New Roman" panose="02020603050405020304" pitchFamily="18" charset="0"/>
              </a:rPr>
              <a:t> При агрессивном или импульсивном поведении ребенка взрослый сможет повлиять на его поведение, только если он сам находится в спокойном состоянии. Поэтому любым способом приведите себя в спокойное состояние и постарайтесь его сохранить. Создайте внутреннюю установку: «Сейчас я хочу помочь подростку справиться с его эмоциями. Я «контейнер». Я не буду оценивать, что он говорит, и пытаться чему-то его научить. Даже если мне сейчас плохо, я понимаю, как это важно для ребенка, а значит, и для меня».</a:t>
            </a:r>
          </a:p>
          <a:p>
            <a:pPr marL="342900" lvl="0" indent="-342900" algn="just">
              <a:lnSpc>
                <a:spcPts val="1080"/>
              </a:lnSpc>
              <a:spcAft>
                <a:spcPts val="300"/>
              </a:spcAft>
              <a:buClr>
                <a:srgbClr val="000000"/>
              </a:buClr>
              <a:buSzPts val="900"/>
              <a:buFont typeface="+mj-lt"/>
              <a:buAutoNum type="arabicPeriod"/>
              <a:tabLst>
                <a:tab pos="186690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anose="02020603050405020304" pitchFamily="18" charset="0"/>
                <a:ea typeface="Franklin Gothic Book" panose="020B0503020102020204" pitchFamily="34" charset="0"/>
                <a:cs typeface="Times New Roman" panose="02020603050405020304" pitchFamily="18" charset="0"/>
              </a:rPr>
              <a:t>Прояснение. Разговор с аффективно заряженным ребенком возможен только спокойным тоном, например: «Расскажи, что случилось?». Важнее сконцентрироваться на том, какое чувство скрывается за его вспышкой, и на­звать это чувство: «Ты, правда, сильно разозлился», «Ты сильно обижен», «Ты испугался», «Ты сильно раздражен», «Ты рассержен», «Я понимаю, ты просто в ярости».</a:t>
            </a:r>
          </a:p>
          <a:p>
            <a:pPr marL="342900" lvl="0" indent="-342900" algn="just">
              <a:lnSpc>
                <a:spcPts val="1080"/>
              </a:lnSpc>
              <a:spcAft>
                <a:spcPts val="300"/>
              </a:spcAft>
              <a:buClr>
                <a:srgbClr val="000000"/>
              </a:buClr>
              <a:buSzPts val="900"/>
              <a:buFont typeface="+mj-lt"/>
              <a:buAutoNum type="arabicPeriod"/>
              <a:tabLst>
                <a:tab pos="186690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anose="02020603050405020304" pitchFamily="18" charset="0"/>
                <a:ea typeface="Franklin Gothic Book" panose="020B0503020102020204" pitchFamily="34" charset="0"/>
                <a:cs typeface="Times New Roman" panose="02020603050405020304" pitchFamily="18" charset="0"/>
              </a:rPr>
              <a:t>Понимание. После того как названо чувство, ребенок почувствует некото­рое облегчение, оттого что его поняли (не успокоится совсем, но напряжен­ность спадет). На этом этапе постарайтесь понять, что именно произошло, либо выдвигайте свои предположения. После этого свяжите чувство и ситу­ацию, с которой оно связано: «Ты разозлился, потому что он взял твой днев­ник?», «Ты обиделась, потому что тебе не разрешили пойти в клуб?».</a:t>
            </a:r>
          </a:p>
          <a:p>
            <a:pPr marL="342900" lvl="0" indent="-342900" algn="just">
              <a:lnSpc>
                <a:spcPts val="1080"/>
              </a:lnSpc>
              <a:spcAft>
                <a:spcPts val="0"/>
              </a:spcAft>
              <a:buClr>
                <a:srgbClr val="000000"/>
              </a:buClr>
              <a:buSzPts val="900"/>
              <a:buFont typeface="+mj-lt"/>
              <a:buAutoNum type="arabicPeriod"/>
              <a:tabLst>
                <a:tab pos="186690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anose="02020603050405020304" pitchFamily="18" charset="0"/>
                <a:ea typeface="Franklin Gothic Book" panose="020B0503020102020204" pitchFamily="34" charset="0"/>
                <a:cs typeface="Times New Roman" panose="02020603050405020304" pitchFamily="18" charset="0"/>
              </a:rPr>
              <a:t>Планирование. Возможно только после того, как ребенок успокоился и вы понимаете, что он в контакте с вами.</a:t>
            </a:r>
          </a:p>
          <a:p>
            <a:pPr lvl="0">
              <a:lnSpc>
                <a:spcPts val="900"/>
              </a:lnSpc>
              <a:spcAft>
                <a:spcPts val="0"/>
              </a:spcAft>
              <a:buClr>
                <a:prstClr val="white"/>
              </a:buClr>
            </a:pPr>
            <a:r>
              <a:rPr lang="ru-RU" sz="3600">
                <a:solidFill>
                  <a:srgbClr val="000000"/>
                </a:solidFill>
                <a:latin typeface="Times New Roman" panose="02020603050405020304" pitchFamily="18" charset="0"/>
                <a:ea typeface="Franklin Gothic Book" panose="020B0503020102020204" pitchFamily="34" charset="0"/>
                <a:cs typeface="Times New Roman" panose="02020603050405020304" pitchFamily="18" charset="0"/>
              </a:rPr>
              <a:t>Здесь </a:t>
            </a:r>
            <a:r>
              <a:rPr lang="ru-RU" sz="3600" cap="small">
                <a:solidFill>
                  <a:srgbClr val="000000"/>
                </a:solidFill>
                <a:latin typeface="Times New Roman" panose="02020603050405020304" pitchFamily="18" charset="0"/>
                <a:ea typeface="Franklin Gothic Book" panose="020B0503020102020204" pitchFamily="34" charset="0"/>
                <a:cs typeface="Times New Roman" panose="02020603050405020304" pitchFamily="18" charset="0"/>
              </a:rPr>
              <a:t>можно</a:t>
            </a:r>
            <a:r>
              <a:rPr lang="ru-RU" sz="3600">
                <a:solidFill>
                  <a:srgbClr val="000000"/>
                </a:solidFill>
                <a:latin typeface="Times New Roman" panose="02020603050405020304" pitchFamily="18" charset="0"/>
                <a:ea typeface="Franklin Gothic Book" panose="020B0503020102020204" pitchFamily="34" charset="0"/>
                <a:cs typeface="Times New Roman" panose="02020603050405020304" pitchFamily="18" charset="0"/>
              </a:rPr>
              <a:t> выбрать два аспекта:</a:t>
            </a:r>
            <a:endParaRPr lang="ru-RU" sz="36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080"/>
              </a:lnSpc>
              <a:spcAft>
                <a:spcPts val="0"/>
              </a:spcAft>
              <a:buClr>
                <a:srgbClr val="000000"/>
              </a:buClr>
              <a:buSzPts val="900"/>
              <a:buFont typeface="+mj-lt"/>
              <a:buAutoNum type="arabicParenR"/>
              <a:tabLst>
                <a:tab pos="177165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anose="02020603050405020304" pitchFamily="18" charset="0"/>
                <a:ea typeface="Franklin Gothic Book" panose="020B0503020102020204" pitchFamily="34" charset="0"/>
                <a:cs typeface="Times New Roman" panose="02020603050405020304" pitchFamily="18" charset="0"/>
              </a:rPr>
              <a:t>планирование того, что можно сделать сейчас, чтобы успокоиться и разре­шить ситуацию;</a:t>
            </a:r>
          </a:p>
          <a:p>
            <a:pPr marL="342900" lvl="0" indent="-342900" algn="just">
              <a:lnSpc>
                <a:spcPts val="1080"/>
              </a:lnSpc>
              <a:spcAft>
                <a:spcPts val="900"/>
              </a:spcAft>
              <a:buClr>
                <a:srgbClr val="000000"/>
              </a:buClr>
              <a:buSzPts val="900"/>
              <a:buFont typeface="+mj-lt"/>
              <a:buAutoNum type="arabicParenR"/>
              <a:tabLst>
                <a:tab pos="180340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anose="02020603050405020304" pitchFamily="18" charset="0"/>
                <a:ea typeface="Franklin Gothic Book" panose="020B0503020102020204" pitchFamily="34" charset="0"/>
                <a:cs typeface="Times New Roman" panose="02020603050405020304" pitchFamily="18" charset="0"/>
              </a:rPr>
              <a:t>планирование того, как можно поступить в такой ситуации в следующий раз: «Давай подумаем, что можно сделать сейчас», «Давай придумаем, что ты (мы) можешь попробовать сделать в следующий раз».</a:t>
            </a:r>
          </a:p>
          <a:p>
            <a:pPr lvl="0">
              <a:spcAft>
                <a:spcPts val="3425"/>
              </a:spcAft>
              <a:buClr>
                <a:prstClr val="white"/>
              </a:buClr>
            </a:pPr>
            <a:r>
              <a:rPr lang="ru-RU" sz="3600">
                <a:solidFill>
                  <a:srgbClr val="000000"/>
                </a:solidFill>
                <a:latin typeface="Times New Roman" panose="02020603050405020304" pitchFamily="18" charset="0"/>
                <a:ea typeface="Franklin Gothic Book" panose="020B0503020102020204" pitchFamily="34" charset="0"/>
                <a:cs typeface="Times New Roman" panose="02020603050405020304" pitchFamily="18" charset="0"/>
              </a:rPr>
              <a:t>ВАЖНО: в случае если поведение ребенка неприемлемо, обязательно обо­значить границу дозволенного. Например: «Ты сильно разозлился (пауза!), но, знаешь, дело в том, что здесь нельзя ломать мебель».</a:t>
            </a:r>
            <a:endParaRPr lang="ru-RU" sz="360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17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0"/>
            <a:ext cx="10478369" cy="50852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«ПОДДЕРЖКА»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538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279962" cy="50507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СПАСИБО ЗА ВНИМАНИЕ</a:t>
            </a:r>
            <a:endParaRPr 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15195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392</TotalTime>
  <Words>1343</Words>
  <Application>Microsoft Office PowerPoint</Application>
  <PresentationFormat>Широкоэкранный</PresentationFormat>
  <Paragraphs>56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 Unicode MS</vt:lpstr>
      <vt:lpstr>Century Gothic</vt:lpstr>
      <vt:lpstr>Franklin Gothic Book</vt:lpstr>
      <vt:lpstr>Symbol</vt:lpstr>
      <vt:lpstr>Times New Roman</vt:lpstr>
      <vt:lpstr>Verdana</vt:lpstr>
      <vt:lpstr>Wingdings 3</vt:lpstr>
      <vt:lpstr>Сектор</vt:lpstr>
      <vt:lpstr>    Психологическая травма и стресс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Психологическая травма и стресс</dc:title>
  <dc:creator>ECI-4</dc:creator>
  <cp:lastModifiedBy>ECI-4</cp:lastModifiedBy>
  <cp:revision>6</cp:revision>
  <dcterms:created xsi:type="dcterms:W3CDTF">2019-05-13T07:22:32Z</dcterms:created>
  <dcterms:modified xsi:type="dcterms:W3CDTF">2019-05-13T13:56:10Z</dcterms:modified>
</cp:coreProperties>
</file>