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57" r:id="rId6"/>
    <p:sldId id="258" r:id="rId7"/>
    <p:sldId id="275" r:id="rId8"/>
    <p:sldId id="276" r:id="rId9"/>
    <p:sldId id="274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7F2"/>
    <a:srgbClr val="00823B"/>
    <a:srgbClr val="F7F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957" autoAdjust="0"/>
    <p:restoredTop sz="94660"/>
  </p:normalViewPr>
  <p:slideViewPr>
    <p:cSldViewPr>
      <p:cViewPr varScale="1">
        <p:scale>
          <a:sx n="145" d="100"/>
          <a:sy n="145" d="100"/>
        </p:scale>
        <p:origin x="246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132073" y="1786920"/>
            <a:ext cx="48798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Средняя линия</a:t>
            </a:r>
          </a:p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треугольника</a:t>
            </a:r>
            <a:endParaRPr lang="ru-RU" sz="48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379588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Аюпова Ю.А.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55552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Благодарновская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75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25220"/>
              </p:ext>
            </p:extLst>
          </p:nvPr>
        </p:nvGraphicFramePr>
        <p:xfrm>
          <a:off x="323528" y="627534"/>
          <a:ext cx="8229600" cy="420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Можно </a:t>
                      </a:r>
                      <a:r>
                        <a:rPr lang="ru-RU" sz="2400" b="1" dirty="0">
                          <a:effectLst/>
                        </a:rPr>
                        <a:t>ли сказать, что прямые параллельны?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flipV="1">
            <a:off x="899592" y="1851670"/>
            <a:ext cx="244827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259632" y="2571750"/>
            <a:ext cx="259228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051720" y="1491630"/>
            <a:ext cx="648072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2483768" y="2031690"/>
            <a:ext cx="216024" cy="7200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4950113">
            <a:off x="2201139" y="3153901"/>
            <a:ext cx="216024" cy="2880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81689" y="1708524"/>
            <a:ext cx="55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28 </a:t>
            </a:r>
            <a:r>
              <a:rPr lang="ru-RU" dirty="0"/>
              <a:t>°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301095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150 °</a:t>
            </a:r>
          </a:p>
        </p:txBody>
      </p:sp>
    </p:spTree>
    <p:extLst>
      <p:ext uri="{BB962C8B-B14F-4D97-AF65-F5344CB8AC3E}">
        <p14:creationId xmlns:p14="http://schemas.microsoft.com/office/powerpoint/2010/main" val="36607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9542"/>
            <a:ext cx="5364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Можно ли сказать, что треугольники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подобны?</a:t>
            </a:r>
            <a:endParaRPr lang="ru-RU" sz="2400" b="1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971600" y="1995686"/>
            <a:ext cx="2304256" cy="15841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499992" y="2211710"/>
            <a:ext cx="1296144" cy="13681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40559" y="162635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29183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33638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33638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184433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32747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61817"/>
              </p:ext>
            </p:extLst>
          </p:nvPr>
        </p:nvGraphicFramePr>
        <p:xfrm>
          <a:off x="683568" y="483518"/>
          <a:ext cx="8229600" cy="3154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2513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урока: Средняя линия треугольника.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цели можно поставить для себя на урок? (Слова-помощники)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Узнаем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Познакомимся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....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Научимся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применять ...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1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/>
          <p:cNvSpPr/>
          <p:nvPr/>
        </p:nvSpPr>
        <p:spPr>
          <a:xfrm>
            <a:off x="-108520" y="3507854"/>
            <a:ext cx="9361040" cy="1800200"/>
          </a:xfrm>
          <a:prstGeom prst="rect">
            <a:avLst/>
          </a:prstGeom>
          <a:solidFill>
            <a:srgbClr val="F7F9F1"/>
          </a:solidFill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38464" y="195486"/>
            <a:ext cx="78627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Определение.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линией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треугольника называют отрезок,</a:t>
            </a:r>
          </a:p>
          <a:p>
            <a:pPr marL="1974850">
              <a:lnSpc>
                <a:spcPct val="130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соединяющий середины двух его сторон.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827584" y="1288391"/>
            <a:ext cx="1080120" cy="1728000"/>
          </a:xfrm>
          <a:prstGeom prst="rtTriangl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11723742">
            <a:off x="3119809" y="1288391"/>
            <a:ext cx="1414814" cy="1728000"/>
          </a:xfrm>
          <a:custGeom>
            <a:avLst/>
            <a:gdLst>
              <a:gd name="connsiteX0" fmla="*/ 632389 w 1820254"/>
              <a:gd name="connsiteY0" fmla="*/ 0 h 2238998"/>
              <a:gd name="connsiteX1" fmla="*/ 0 w 1820254"/>
              <a:gd name="connsiteY1" fmla="*/ 2238998 h 2238998"/>
              <a:gd name="connsiteX2" fmla="*/ 1820254 w 1820254"/>
              <a:gd name="connsiteY2" fmla="*/ 1179320 h 2238998"/>
              <a:gd name="connsiteX3" fmla="*/ 632389 w 1820254"/>
              <a:gd name="connsiteY3" fmla="*/ 0 h 223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254" h="2238998">
                <a:moveTo>
                  <a:pt x="632389" y="0"/>
                </a:moveTo>
                <a:lnTo>
                  <a:pt x="0" y="2238998"/>
                </a:lnTo>
                <a:lnTo>
                  <a:pt x="1820254" y="1179320"/>
                </a:lnTo>
                <a:lnTo>
                  <a:pt x="632389" y="0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868144" y="1445192"/>
            <a:ext cx="2448272" cy="1728000"/>
          </a:xfrm>
          <a:custGeom>
            <a:avLst/>
            <a:gdLst>
              <a:gd name="connsiteX0" fmla="*/ 0 w 2632105"/>
              <a:gd name="connsiteY0" fmla="*/ 0 h 2050991"/>
              <a:gd name="connsiteX1" fmla="*/ 2085174 w 2632105"/>
              <a:gd name="connsiteY1" fmla="*/ 820397 h 2050991"/>
              <a:gd name="connsiteX2" fmla="*/ 2632105 w 2632105"/>
              <a:gd name="connsiteY2" fmla="*/ 2050991 h 2050991"/>
              <a:gd name="connsiteX3" fmla="*/ 0 w 2632105"/>
              <a:gd name="connsiteY3" fmla="*/ 0 h 205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2105" h="2050991">
                <a:moveTo>
                  <a:pt x="0" y="0"/>
                </a:moveTo>
                <a:lnTo>
                  <a:pt x="2085174" y="820397"/>
                </a:lnTo>
                <a:lnTo>
                  <a:pt x="2632105" y="2050991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20441" y="3017223"/>
            <a:ext cx="1098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19225" y="2165201"/>
            <a:ext cx="5508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802058" y="2139800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47834" y="2133438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3150888" y="1503270"/>
            <a:ext cx="1598400" cy="41763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455109" y="2254556"/>
            <a:ext cx="821239" cy="21376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3441303" y="2440739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55698" y="2227556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7803874" y="2129508"/>
            <a:ext cx="508732" cy="1036799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867744" y="1808322"/>
            <a:ext cx="254366" cy="51839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840744" y="1781322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092280" y="2313471"/>
            <a:ext cx="54000" cy="540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>
            <a:off x="742063" y="3026201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1052721" y="2799598"/>
                <a:ext cx="60465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𝟖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𝟐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721" y="2799598"/>
                <a:ext cx="604653" cy="25391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 rot="-900000">
            <a:off x="3080091" y="1635646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 rot="-900000">
                <a:off x="3592904" y="1498546"/>
                <a:ext cx="66287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𝟏𝟐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𝟐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-900000">
                <a:off x="3592904" y="1498546"/>
                <a:ext cx="662874" cy="24622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17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 rot="3840000">
            <a:off x="7001833" y="3022679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950290" y="2407398"/>
                <a:ext cx="60465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𝟖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𝟖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0290" y="2407398"/>
                <a:ext cx="604653" cy="25391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>
            <a:off x="755576" y="2173912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789390" y="1957211"/>
                <a:ext cx="60465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𝟒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𝟏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390" y="1957211"/>
                <a:ext cx="604653" cy="25391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 rot="-900000">
            <a:off x="3399925" y="2181464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 rot="-900000">
                <a:off x="3591449" y="2146902"/>
                <a:ext cx="5859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𝟔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𝟏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-900000">
                <a:off x="3591449" y="2146902"/>
                <a:ext cx="585930" cy="246221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r="-28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2" descr="\\USER-PC-15\Disk D\projects\Руслан\рисунки Png\0235 разноцветные линейки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86" r="35855" b="39805"/>
          <a:stretch/>
        </p:blipFill>
        <p:spPr bwMode="auto">
          <a:xfrm rot="3840000">
            <a:off x="6048435" y="2677614"/>
            <a:ext cx="2320734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977171" y="1992098"/>
                <a:ext cx="60465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000" b="1" i="1" smtClean="0">
                          <a:latin typeface="Cambria Math"/>
                        </a:rPr>
                        <m:t>𝟒</m:t>
                      </m:r>
                      <m:r>
                        <a:rPr lang="ru-RU" sz="1000" b="1" i="1" smtClean="0">
                          <a:latin typeface="Cambria Math"/>
                        </a:rPr>
                        <m:t>,</m:t>
                      </m:r>
                      <m:r>
                        <a:rPr lang="ru-RU" sz="1000" b="1" i="1" smtClean="0">
                          <a:latin typeface="Cambria Math"/>
                        </a:rPr>
                        <m:t>𝟒</m:t>
                      </m:r>
                      <m:r>
                        <a:rPr lang="ru-RU" sz="1000" b="1" i="1" smtClean="0">
                          <a:latin typeface="Cambria Math"/>
                        </a:rPr>
                        <m:t> см</m:t>
                      </m:r>
                    </m:oMath>
                  </m:oMathPara>
                </a14:m>
                <a:endParaRPr lang="ru-RU" sz="1000" b="1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171" y="1992098"/>
                <a:ext cx="604653" cy="25391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/>
          <p:cNvSpPr txBox="1"/>
          <p:nvPr/>
        </p:nvSpPr>
        <p:spPr>
          <a:xfrm>
            <a:off x="530674" y="3900797"/>
            <a:ext cx="8078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Теорема.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линия треугольника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параллельна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одной из его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сторон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равна половине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этой стороны.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691680" y="3915778"/>
            <a:ext cx="6917701" cy="345065"/>
          </a:xfrm>
          <a:prstGeom prst="rect">
            <a:avLst/>
          </a:prstGeom>
          <a:solidFill>
            <a:srgbClr val="F7F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667238" y="4263618"/>
            <a:ext cx="6952007" cy="345065"/>
          </a:xfrm>
          <a:prstGeom prst="rect">
            <a:avLst/>
          </a:prstGeom>
          <a:solidFill>
            <a:srgbClr val="F7F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75104" y="1798798"/>
            <a:ext cx="110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75104" y="2662268"/>
            <a:ext cx="110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1094625" y="1763429"/>
            <a:ext cx="110202" cy="5044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612137" y="2610873"/>
            <a:ext cx="110202" cy="5044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3272702" y="2196962"/>
            <a:ext cx="110202" cy="43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3597800" y="2748628"/>
            <a:ext cx="100580" cy="45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411349" y="1906499"/>
            <a:ext cx="126941" cy="5071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995936" y="2611557"/>
            <a:ext cx="126941" cy="5071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351883" y="1542957"/>
            <a:ext cx="0" cy="139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7308304" y="1885763"/>
            <a:ext cx="0" cy="139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6629279" y="1918429"/>
            <a:ext cx="0" cy="13974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7668344" y="2650771"/>
            <a:ext cx="0" cy="139741"/>
          </a:xfrm>
          <a:prstGeom prst="line">
            <a:avLst/>
          </a:prstGeom>
          <a:ln w="412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7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75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5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"/>
                            </p:stCondLst>
                            <p:childTnLst>
                              <p:par>
                                <p:cTn id="1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00"/>
                            </p:stCondLst>
                            <p:childTnLst>
                              <p:par>
                                <p:cTn id="1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7" dur="4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2" dur="2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9" grpId="0" animBg="1"/>
      <p:bldP spid="43" grpId="0" animBg="1"/>
      <p:bldP spid="45" grpId="0" animBg="1"/>
      <p:bldP spid="48" grpId="0" animBg="1"/>
      <p:bldP spid="50" grpId="0" animBg="1"/>
      <p:bldP spid="54" grpId="0" animBg="1"/>
      <p:bldP spid="51" grpId="0"/>
      <p:bldP spid="55" grpId="0" animBg="1"/>
      <p:bldP spid="55" grpId="1" animBg="1"/>
      <p:bldP spid="58" grpId="0" animBg="1"/>
      <p:bldP spid="5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6472170" y="2342309"/>
            <a:ext cx="11268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олилиния 63"/>
          <p:cNvSpPr/>
          <p:nvPr/>
        </p:nvSpPr>
        <p:spPr>
          <a:xfrm>
            <a:off x="6252009" y="1708202"/>
            <a:ext cx="2247900" cy="1274779"/>
          </a:xfrm>
          <a:custGeom>
            <a:avLst/>
            <a:gdLst>
              <a:gd name="connsiteX0" fmla="*/ 0 w 2247900"/>
              <a:gd name="connsiteY0" fmla="*/ 1264443 h 1264443"/>
              <a:gd name="connsiteX1" fmla="*/ 2247900 w 2247900"/>
              <a:gd name="connsiteY1" fmla="*/ 1264443 h 1264443"/>
              <a:gd name="connsiteX2" fmla="*/ 452438 w 2247900"/>
              <a:gd name="connsiteY2" fmla="*/ 0 h 1264443"/>
              <a:gd name="connsiteX3" fmla="*/ 0 w 2247900"/>
              <a:gd name="connsiteY3" fmla="*/ 1264443 h 126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900" h="1264443">
                <a:moveTo>
                  <a:pt x="0" y="1264443"/>
                </a:moveTo>
                <a:lnTo>
                  <a:pt x="2247900" y="1264443"/>
                </a:lnTo>
                <a:lnTo>
                  <a:pt x="452438" y="0"/>
                </a:lnTo>
                <a:lnTo>
                  <a:pt x="0" y="1264443"/>
                </a:lnTo>
                <a:close/>
              </a:path>
            </a:pathLst>
          </a:cu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3825" y="331423"/>
            <a:ext cx="8892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Теорема.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линия треугольника </a:t>
            </a:r>
            <a:r>
              <a:rPr lang="ru-RU" sz="2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параллельна</a:t>
            </a: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одной из его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</a:t>
            </a:r>
          </a:p>
          <a:p>
            <a:pPr algn="ctr"/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1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равна половине </a:t>
            </a: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этой стороны.</a:t>
            </a:r>
            <a:endParaRPr lang="ru-RU" sz="2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6194" y="1489814"/>
                <a:ext cx="8582486" cy="2882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Доказательство.</a:t>
                </a:r>
                <a14:m>
                  <m:oMath xmlns:m="http://schemas.openxmlformats.org/officeDocument/2006/math">
                    <m:r>
                      <a:rPr lang="ru-RU" b="1" i="0" smtClean="0">
                        <a:latin typeface="Cambria Math"/>
                        <a:cs typeface="Times New Roman" pitchFamily="18" charset="0"/>
                      </a:rPr>
                      <m:t>  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𝑀𝑁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средняя линия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△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𝐴𝐵𝐶</m:t>
                    </m:r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1.  </m:t>
                      </m:r>
                      <m:r>
                        <a:rPr lang="ru-RU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△</m:t>
                      </m:r>
                      <m:r>
                        <a:rPr lang="en-US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𝐴𝐵𝐶</m:t>
                      </m:r>
                      <m:r>
                        <a:rPr lang="en-US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∼</m:t>
                      </m:r>
                      <m:r>
                        <a:rPr lang="ru-RU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△</m:t>
                      </m:r>
                      <m:r>
                        <a:rPr lang="en-US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𝑀𝐵𝑁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 :</m:t>
                      </m:r>
                      <m:r>
                        <a:rPr lang="ru-RU" b="0" i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−общий,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𝐵𝑀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𝐵𝐴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𝐵𝑁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𝐵𝐶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2.  </m:t>
                      </m:r>
                      <m:r>
                        <a:rPr lang="ru-RU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⟹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 ∠1=∠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2, 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𝑀𝑁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𝐴𝐶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3.  </m:t>
                      </m:r>
                      <m:r>
                        <a:rPr lang="en-US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∠1=∠</m:t>
                      </m:r>
                      <m:r>
                        <a:rPr lang="ru-RU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2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соответственные углы при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𝑀𝑁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 и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𝐴𝐶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𝐴𝐵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−секущая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⟹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𝑀𝑁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∥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𝐴𝐶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en-US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4.  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𝑀𝑁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𝐴𝐶</m:t>
                          </m:r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⟹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𝑀𝑁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𝐴𝐶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.</m:t>
                      </m:r>
                    </m:oMath>
                  </m:oMathPara>
                </a14:m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194" y="1489814"/>
                <a:ext cx="8582486" cy="288213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28173" y="2832698"/>
                <a:ext cx="3402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</a:rPr>
                        <m:t>𝑨</m:t>
                      </m:r>
                    </m:oMath>
                  </m:oMathPara>
                </a14:m>
                <a:endParaRPr lang="ru-RU" sz="1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8173" y="2832698"/>
                <a:ext cx="340286" cy="30777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2000" r="-12500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36913" y="1407568"/>
                <a:ext cx="3545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</a:rPr>
                        <m:t>𝑩</m:t>
                      </m:r>
                    </m:oMath>
                  </m:oMathPara>
                </a14:m>
                <a:endParaRPr lang="ru-RU" sz="14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6913" y="1407568"/>
                <a:ext cx="354584" cy="30777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2000" r="-13793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456060" y="2832698"/>
                <a:ext cx="3400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</a:rPr>
                        <m:t>𝑪</m:t>
                      </m:r>
                    </m:oMath>
                  </m:oMathPara>
                </a14:m>
                <a:endParaRPr lang="ru-RU" sz="1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060" y="2832698"/>
                <a:ext cx="340029" cy="30777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2000" r="-12500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180670" y="2144028"/>
                <a:ext cx="3882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</a:rPr>
                        <m:t>𝑴</m:t>
                      </m:r>
                    </m:oMath>
                  </m:oMathPara>
                </a14:m>
                <a:endParaRPr lang="ru-RU" sz="14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670" y="2144028"/>
                <a:ext cx="388247" cy="30777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2000" r="-10938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559522" y="2144029"/>
                <a:ext cx="3605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</a:rPr>
                        <m:t>𝑵</m:t>
                      </m:r>
                    </m:oMath>
                  </m:oMathPara>
                </a14:m>
                <a:endParaRPr lang="ru-RU" sz="14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522" y="2144029"/>
                <a:ext cx="360547" cy="30777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2000" r="-1186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1354634" y="2257654"/>
            <a:ext cx="226371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305786" y="2138119"/>
                <a:ext cx="382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и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5786" y="2138119"/>
                <a:ext cx="382254" cy="36933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8333" r="-11111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Прямая соединительная линия 51"/>
          <p:cNvCxnSpPr/>
          <p:nvPr/>
        </p:nvCxnSpPr>
        <p:spPr>
          <a:xfrm flipV="1">
            <a:off x="6504168" y="1736508"/>
            <a:ext cx="221942" cy="61264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700589" y="1735244"/>
            <a:ext cx="849409" cy="60718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 flipV="1">
            <a:off x="6482817" y="2342424"/>
            <a:ext cx="1116000" cy="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250422" y="1705027"/>
            <a:ext cx="452438" cy="1274779"/>
          </a:xfrm>
          <a:prstGeom prst="line">
            <a:avLst/>
          </a:prstGeom>
          <a:ln w="3937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690161" y="1693916"/>
            <a:ext cx="1804986" cy="1284303"/>
          </a:xfrm>
          <a:prstGeom prst="line">
            <a:avLst/>
          </a:prstGeom>
          <a:ln w="3937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 flipV="1">
            <a:off x="6237820" y="2986586"/>
            <a:ext cx="2275654" cy="1"/>
          </a:xfrm>
          <a:prstGeom prst="line">
            <a:avLst/>
          </a:prstGeom>
          <a:ln w="3937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олилиния 85"/>
          <p:cNvSpPr/>
          <p:nvPr/>
        </p:nvSpPr>
        <p:spPr>
          <a:xfrm>
            <a:off x="6624102" y="1719159"/>
            <a:ext cx="385763" cy="233363"/>
          </a:xfrm>
          <a:custGeom>
            <a:avLst/>
            <a:gdLst>
              <a:gd name="connsiteX0" fmla="*/ 0 w 385763"/>
              <a:gd name="connsiteY0" fmla="*/ 233363 h 233363"/>
              <a:gd name="connsiteX1" fmla="*/ 85725 w 385763"/>
              <a:gd name="connsiteY1" fmla="*/ 0 h 233363"/>
              <a:gd name="connsiteX2" fmla="*/ 385763 w 385763"/>
              <a:gd name="connsiteY2" fmla="*/ 209550 h 23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763" h="233363">
                <a:moveTo>
                  <a:pt x="0" y="233363"/>
                </a:moveTo>
                <a:lnTo>
                  <a:pt x="85725" y="0"/>
                </a:lnTo>
                <a:lnTo>
                  <a:pt x="385763" y="209550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6462645" y="2119007"/>
                <a:ext cx="3113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1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645" y="2119007"/>
                <a:ext cx="311304" cy="276999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r="-7843"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6226121" y="2757383"/>
                <a:ext cx="3113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ru-RU" sz="12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6121" y="2757383"/>
                <a:ext cx="311304" cy="276999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r="-7843" b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Прямоугольник 90"/>
          <p:cNvSpPr/>
          <p:nvPr/>
        </p:nvSpPr>
        <p:spPr>
          <a:xfrm>
            <a:off x="2383185" y="1489814"/>
            <a:ext cx="2880320" cy="462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72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" grpId="0"/>
      <p:bldP spid="7" grpId="0" animBg="1"/>
      <p:bldP spid="12" grpId="0" animBg="1"/>
      <p:bldP spid="13" grpId="0" animBg="1"/>
      <p:bldP spid="18" grpId="0" animBg="1"/>
      <p:bldP spid="19" grpId="0" animBg="1"/>
      <p:bldP spid="21" grpId="0" animBg="1"/>
      <p:bldP spid="20" grpId="0" animBg="1"/>
      <p:bldP spid="20" grpId="1" animBg="1"/>
      <p:bldP spid="86" grpId="0" animBg="1"/>
      <p:bldP spid="86" grpId="1" animBg="1"/>
      <p:bldP spid="86" grpId="2" animBg="1"/>
      <p:bldP spid="86" grpId="3" animBg="1"/>
      <p:bldP spid="87" grpId="0" animBg="1"/>
      <p:bldP spid="87" grpId="1" animBg="1"/>
      <p:bldP spid="88" grpId="0" animBg="1"/>
      <p:bldP spid="88" grpId="1" animBg="1"/>
      <p:bldP spid="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9502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/>
              <a:t>Определите вид четырёхугольника, вершинами которого служат середины сторон данного  произвольного четырёхугольника.</a:t>
            </a:r>
          </a:p>
        </p:txBody>
      </p:sp>
      <p:grpSp>
        <p:nvGrpSpPr>
          <p:cNvPr id="3" name="Группа 57"/>
          <p:cNvGrpSpPr>
            <a:grpSpLocks/>
          </p:cNvGrpSpPr>
          <p:nvPr/>
        </p:nvGrpSpPr>
        <p:grpSpPr bwMode="auto">
          <a:xfrm>
            <a:off x="2331363" y="2006876"/>
            <a:ext cx="2905125" cy="2077041"/>
            <a:chOff x="2610" y="2205"/>
            <a:chExt cx="4575" cy="2700"/>
          </a:xfrm>
        </p:grpSpPr>
        <p:sp>
          <p:nvSpPr>
            <p:cNvPr id="4" name="AutoShape 83"/>
            <p:cNvSpPr>
              <a:spLocks noChangeShapeType="1"/>
            </p:cNvSpPr>
            <p:nvPr/>
          </p:nvSpPr>
          <p:spPr bwMode="auto">
            <a:xfrm flipH="1">
              <a:off x="2610" y="2564"/>
              <a:ext cx="1200" cy="11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5" name="AutoShape 84"/>
            <p:cNvSpPr>
              <a:spLocks noChangeShapeType="1"/>
            </p:cNvSpPr>
            <p:nvPr/>
          </p:nvSpPr>
          <p:spPr bwMode="auto">
            <a:xfrm>
              <a:off x="2610" y="3675"/>
              <a:ext cx="3105" cy="1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6" name="AutoShape 85"/>
            <p:cNvSpPr>
              <a:spLocks noChangeShapeType="1"/>
            </p:cNvSpPr>
            <p:nvPr/>
          </p:nvSpPr>
          <p:spPr bwMode="auto">
            <a:xfrm flipV="1">
              <a:off x="3810" y="2205"/>
              <a:ext cx="3375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7" name="AutoShape 86"/>
            <p:cNvSpPr>
              <a:spLocks noChangeShapeType="1"/>
            </p:cNvSpPr>
            <p:nvPr/>
          </p:nvSpPr>
          <p:spPr bwMode="auto">
            <a:xfrm flipH="1">
              <a:off x="5715" y="2205"/>
              <a:ext cx="1470" cy="2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8" name="AutoShape 87"/>
            <p:cNvSpPr>
              <a:spLocks noChangeShapeType="1"/>
            </p:cNvSpPr>
            <p:nvPr/>
          </p:nvSpPr>
          <p:spPr bwMode="auto">
            <a:xfrm flipV="1">
              <a:off x="3255" y="2408"/>
              <a:ext cx="2160" cy="69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>
              <a:off x="3255" y="3104"/>
              <a:ext cx="997" cy="1208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0" name="AutoShape 89"/>
            <p:cNvSpPr>
              <a:spLocks noChangeShapeType="1"/>
            </p:cNvSpPr>
            <p:nvPr/>
          </p:nvSpPr>
          <p:spPr bwMode="auto">
            <a:xfrm flipV="1">
              <a:off x="2610" y="2205"/>
              <a:ext cx="4575" cy="1470"/>
            </a:xfrm>
            <a:prstGeom prst="straightConnector1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1" name="AutoShape 90"/>
            <p:cNvSpPr>
              <a:spLocks noChangeShapeType="1"/>
            </p:cNvSpPr>
            <p:nvPr/>
          </p:nvSpPr>
          <p:spPr bwMode="auto">
            <a:xfrm flipV="1">
              <a:off x="4252" y="3616"/>
              <a:ext cx="2160" cy="69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2" name="AutoShape 91"/>
            <p:cNvSpPr>
              <a:spLocks noChangeShapeType="1"/>
            </p:cNvSpPr>
            <p:nvPr/>
          </p:nvSpPr>
          <p:spPr bwMode="auto">
            <a:xfrm>
              <a:off x="5415" y="2407"/>
              <a:ext cx="997" cy="1208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</p:grpSp>
    </p:spTree>
    <p:extLst>
      <p:ext uri="{BB962C8B-B14F-4D97-AF65-F5344CB8AC3E}">
        <p14:creationId xmlns:p14="http://schemas.microsoft.com/office/powerpoint/2010/main" val="50913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9502"/>
            <a:ext cx="6768752" cy="1347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smtClean="0"/>
              <a:t>Данный </a:t>
            </a:r>
            <a:r>
              <a:rPr lang="ru-RU" b="1" dirty="0"/>
              <a:t>параллелограмм, называется параллелограммом Вариньона, обладающий множеством свойств, которые можно использовать как на уроках геометрии, так и на уроках физики.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ru-RU" b="1" dirty="0"/>
          </a:p>
        </p:txBody>
      </p:sp>
      <p:grpSp>
        <p:nvGrpSpPr>
          <p:cNvPr id="3" name="Группа 57"/>
          <p:cNvGrpSpPr>
            <a:grpSpLocks/>
          </p:cNvGrpSpPr>
          <p:nvPr/>
        </p:nvGrpSpPr>
        <p:grpSpPr bwMode="auto">
          <a:xfrm>
            <a:off x="2411760" y="2283718"/>
            <a:ext cx="2905125" cy="2077041"/>
            <a:chOff x="2610" y="2205"/>
            <a:chExt cx="4575" cy="2700"/>
          </a:xfrm>
        </p:grpSpPr>
        <p:sp>
          <p:nvSpPr>
            <p:cNvPr id="4" name="AutoShape 83"/>
            <p:cNvSpPr>
              <a:spLocks noChangeShapeType="1"/>
            </p:cNvSpPr>
            <p:nvPr/>
          </p:nvSpPr>
          <p:spPr bwMode="auto">
            <a:xfrm flipH="1">
              <a:off x="2610" y="2564"/>
              <a:ext cx="1200" cy="11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5" name="AutoShape 84"/>
            <p:cNvSpPr>
              <a:spLocks noChangeShapeType="1"/>
            </p:cNvSpPr>
            <p:nvPr/>
          </p:nvSpPr>
          <p:spPr bwMode="auto">
            <a:xfrm>
              <a:off x="2610" y="3675"/>
              <a:ext cx="3105" cy="1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6" name="AutoShape 85"/>
            <p:cNvSpPr>
              <a:spLocks noChangeShapeType="1"/>
            </p:cNvSpPr>
            <p:nvPr/>
          </p:nvSpPr>
          <p:spPr bwMode="auto">
            <a:xfrm flipV="1">
              <a:off x="3810" y="2205"/>
              <a:ext cx="3375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7" name="AutoShape 86"/>
            <p:cNvSpPr>
              <a:spLocks noChangeShapeType="1"/>
            </p:cNvSpPr>
            <p:nvPr/>
          </p:nvSpPr>
          <p:spPr bwMode="auto">
            <a:xfrm flipH="1">
              <a:off x="5715" y="2205"/>
              <a:ext cx="1470" cy="2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8" name="AutoShape 87"/>
            <p:cNvSpPr>
              <a:spLocks noChangeShapeType="1"/>
            </p:cNvSpPr>
            <p:nvPr/>
          </p:nvSpPr>
          <p:spPr bwMode="auto">
            <a:xfrm flipV="1">
              <a:off x="3255" y="2408"/>
              <a:ext cx="2160" cy="69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>
              <a:off x="3255" y="3104"/>
              <a:ext cx="997" cy="1208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0" name="AutoShape 89"/>
            <p:cNvSpPr>
              <a:spLocks noChangeShapeType="1"/>
            </p:cNvSpPr>
            <p:nvPr/>
          </p:nvSpPr>
          <p:spPr bwMode="auto">
            <a:xfrm flipV="1">
              <a:off x="2610" y="2205"/>
              <a:ext cx="4575" cy="1470"/>
            </a:xfrm>
            <a:prstGeom prst="straightConnector1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1" name="AutoShape 90"/>
            <p:cNvSpPr>
              <a:spLocks noChangeShapeType="1"/>
            </p:cNvSpPr>
            <p:nvPr/>
          </p:nvSpPr>
          <p:spPr bwMode="auto">
            <a:xfrm flipV="1">
              <a:off x="4252" y="3616"/>
              <a:ext cx="2160" cy="69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  <p:sp>
          <p:nvSpPr>
            <p:cNvPr id="12" name="AutoShape 91"/>
            <p:cNvSpPr>
              <a:spLocks noChangeShapeType="1"/>
            </p:cNvSpPr>
            <p:nvPr/>
          </p:nvSpPr>
          <p:spPr bwMode="auto">
            <a:xfrm>
              <a:off x="5415" y="2407"/>
              <a:ext cx="997" cy="1208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/>
            </a:p>
          </p:txBody>
        </p:sp>
      </p:grpSp>
    </p:spTree>
    <p:extLst>
      <p:ext uri="{BB962C8B-B14F-4D97-AF65-F5344CB8AC3E}">
        <p14:creationId xmlns:p14="http://schemas.microsoft.com/office/powerpoint/2010/main" val="32335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80333"/>
              </p:ext>
            </p:extLst>
          </p:nvPr>
        </p:nvGraphicFramePr>
        <p:xfrm>
          <a:off x="457200" y="555526"/>
          <a:ext cx="8229600" cy="2523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25231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Домашнее</a:t>
                      </a:r>
                      <a:r>
                        <a:rPr lang="ru-RU" sz="1800" b="1" baseline="0" dirty="0" smtClean="0">
                          <a:effectLst/>
                        </a:rPr>
                        <a:t> задание: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</a:t>
                      </a:r>
                      <a:r>
                        <a:rPr lang="ru-RU" sz="1800" b="1" dirty="0">
                          <a:effectLst/>
                        </a:rPr>
                        <a:t>. </a:t>
                      </a:r>
                      <a:r>
                        <a:rPr lang="ru-RU" sz="1800" b="1" dirty="0" smtClean="0">
                          <a:effectLst/>
                        </a:rPr>
                        <a:t>Прочитать п.62</a:t>
                      </a:r>
                      <a:r>
                        <a:rPr lang="ru-RU" sz="1800" b="1" dirty="0">
                          <a:effectLst/>
                        </a:rPr>
                        <a:t>, </a:t>
                      </a:r>
                      <a:r>
                        <a:rPr lang="ru-RU" sz="1800" b="1" dirty="0" smtClean="0">
                          <a:effectLst/>
                        </a:rPr>
                        <a:t> решить№ </a:t>
                      </a:r>
                      <a:r>
                        <a:rPr lang="ru-RU" sz="1800" b="1" dirty="0">
                          <a:effectLst/>
                        </a:rPr>
                        <a:t>564, 566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</a:rPr>
                        <a:t>2. Подготовить сообщение о Вариньоне и свойствах параллелограмма Вариньона.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877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227</Words>
  <Application>Microsoft Office PowerPoint</Application>
  <PresentationFormat>Экран (16:9)</PresentationFormat>
  <Paragraphs>55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Администратор</cp:lastModifiedBy>
  <cp:revision>103</cp:revision>
  <dcterms:created xsi:type="dcterms:W3CDTF">2014-12-09T08:49:12Z</dcterms:created>
  <dcterms:modified xsi:type="dcterms:W3CDTF">2020-08-07T20:20:13Z</dcterms:modified>
</cp:coreProperties>
</file>