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8" r:id="rId4"/>
    <p:sldId id="26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59" r:id="rId13"/>
    <p:sldId id="26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1515"/>
    <a:srgbClr val="BC0000"/>
    <a:srgbClr val="1CF6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09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color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C8C1C9"/>
              </a:clrFrom>
              <a:clrTo>
                <a:srgbClr val="C8C1C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71438"/>
            <a:ext cx="8786813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7EF71-8324-4841-9DBB-F52EA398DA22}" type="datetimeFigureOut">
              <a:rPr lang="ru-RU"/>
              <a:pPr>
                <a:defRPr/>
              </a:pPr>
              <a:t>08.08.2020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71477-2363-4D2B-A1CE-4BC5D346B6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0BFF6-2705-4288-82BA-77AF1049D37E}" type="datetimeFigureOut">
              <a:rPr lang="ru-RU"/>
              <a:pPr>
                <a:defRPr/>
              </a:pPr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37B24-6D63-4BBA-A2CD-B76D3D8A23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D2D43-A521-4BF5-9D2C-9B745FE7C35B}" type="datetimeFigureOut">
              <a:rPr lang="ru-RU"/>
              <a:pPr>
                <a:defRPr/>
              </a:pPr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F63B9-2D02-48C0-A96D-E05A4653F7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9FE7C-9641-4178-9BA6-645D09680ED7}" type="datetimeFigureOut">
              <a:rPr lang="ru-RU"/>
              <a:pPr>
                <a:defRPr/>
              </a:pPr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F5F75-3395-4BF9-A924-D632E7184A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8FCA2-85B7-424A-BEAE-EA8EB769A7FF}" type="datetimeFigureOut">
              <a:rPr lang="ru-RU"/>
              <a:pPr>
                <a:defRPr/>
              </a:pPr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1AD91-1D13-49FA-8018-00FC6E5B8F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9231F-7838-4E6C-9D6E-6B7EF90AE921}" type="datetimeFigureOut">
              <a:rPr lang="ru-RU"/>
              <a:pPr>
                <a:defRPr/>
              </a:pPr>
              <a:t>08.08.2020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C1BE3-492F-4572-9D70-469066EA4C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1AAE1-200B-49F1-8D63-9C603045E75D}" type="datetimeFigureOut">
              <a:rPr lang="ru-RU"/>
              <a:pPr>
                <a:defRPr/>
              </a:pPr>
              <a:t>08.08.2020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6C1EC-5AC2-44FF-B050-2086558F1E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C8187-E412-43CB-AE80-37B886FB6C46}" type="datetimeFigureOut">
              <a:rPr lang="ru-RU"/>
              <a:pPr>
                <a:defRPr/>
              </a:pPr>
              <a:t>08.08.2020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A8FD-2FE9-4F60-9A39-38133F775E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19606-CA56-403D-803D-3DDCB5F803BF}" type="datetimeFigureOut">
              <a:rPr lang="ru-RU"/>
              <a:pPr>
                <a:defRPr/>
              </a:pPr>
              <a:t>08.08.2020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BEE17-6A02-4E5A-B3A1-A85017260E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96C98-AD74-4BE1-AF29-B74941EABF86}" type="datetimeFigureOut">
              <a:rPr lang="ru-RU"/>
              <a:pPr>
                <a:defRPr/>
              </a:pPr>
              <a:t>08.08.2020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96C9D-FD91-4795-8270-8A2FC1DB3F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350F8-E8A8-4503-B3E5-A7A20B9EF4E2}" type="datetimeFigureOut">
              <a:rPr lang="ru-RU"/>
              <a:pPr>
                <a:defRPr/>
              </a:pPr>
              <a:t>08.08.2020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E4FA5-B5C6-4F84-BB97-F22A3FAB9D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26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7" descr="0_6129d_c2d0151_XL.jpeg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0" y="5475288"/>
            <a:ext cx="1857375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71406" y="71414"/>
            <a:ext cx="9001188" cy="6715172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3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530AFF-B0B0-4FF1-8ABA-1F91C8100E5B}" type="datetimeFigureOut">
              <a:rPr lang="ru-RU"/>
              <a:pPr>
                <a:defRPr/>
              </a:pPr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9802DFC-52A8-4EF5-A7FD-88E829AA3C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4" r:id="rId3"/>
    <p:sldLayoutId id="2147483693" r:id="rId4"/>
    <p:sldLayoutId id="2147483692" r:id="rId5"/>
    <p:sldLayoutId id="2147483691" r:id="rId6"/>
    <p:sldLayoutId id="2147483690" r:id="rId7"/>
    <p:sldLayoutId id="2147483689" r:id="rId8"/>
    <p:sldLayoutId id="2147483688" r:id="rId9"/>
    <p:sldLayoutId id="2147483687" r:id="rId10"/>
    <p:sldLayoutId id="2147483686" r:id="rId11"/>
  </p:sldLayoutIdLst>
  <p:transition>
    <p:strips dir="ru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ikimapia.org/25335120/ru/%D0%9F%D0%B0%D0%BC%D1%8F%D1%82%D0%BD%D0%B8%D0%BA-%D0%93%D0%B5%D1%80%D0%B0%D0%BA%D0%BB%D1%83" TargetMode="External"/><Relationship Id="rId7" Type="http://schemas.openxmlformats.org/officeDocument/2006/relationships/hyperlink" Target="http://www.oreninform.ru/list/detail.php?SECTION_ID=4426&amp;ID=34327" TargetMode="External"/><Relationship Id="rId2" Type="http://schemas.openxmlformats.org/officeDocument/2006/relationships/hyperlink" Target="http://easyen.ru/load/metodika/k_prezentacijam/shablon_chitajka/277-1-0-623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ovemix.ru/lofiversion/index.php?t52637-150.html" TargetMode="External"/><Relationship Id="rId5" Type="http://schemas.openxmlformats.org/officeDocument/2006/relationships/hyperlink" Target="http://kibergrad.com/?do=music&amp;name=887113_tsveti_-_bogatirskaya_sila_a_pahmutova_-_n_dobronravov_mp3" TargetMode="External"/><Relationship Id="rId4" Type="http://schemas.openxmlformats.org/officeDocument/2006/relationships/hyperlink" Target="http://www.art-portrets.ru/bogatyri_vasnetsova.html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rodetey.ru/6994-kak-slepit-rytsarya" TargetMode="External"/><Relationship Id="rId3" Type="http://schemas.openxmlformats.org/officeDocument/2006/relationships/hyperlink" Target="http://www.playcast.ru/view/2616120/913a4b2d0912e7e12cb07853dcb5758960dd42f8pl" TargetMode="External"/><Relationship Id="rId7" Type="http://schemas.openxmlformats.org/officeDocument/2006/relationships/hyperlink" Target="http://domik-v-internete.ru/category/baby/evolution/podelki/plastilin/plast_ricar/" TargetMode="External"/><Relationship Id="rId2" Type="http://schemas.openxmlformats.org/officeDocument/2006/relationships/hyperlink" Target="http://bestwallpaperhd.com/astronaut-in-space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etochki-doma.ru/poslovitsyi-i-pogovorki-pro-rodinu-i-o-sluzhenii-otchizne/" TargetMode="External"/><Relationship Id="rId5" Type="http://schemas.openxmlformats.org/officeDocument/2006/relationships/hyperlink" Target="http://www.9maya.ru/2013/07/21/pamyatnik-rodina-mat-zovet.html" TargetMode="External"/><Relationship Id="rId4" Type="http://schemas.openxmlformats.org/officeDocument/2006/relationships/hyperlink" Target="http://physician-assistant-ed.com/physician-assistant-specialty-profiles/" TargetMode="External"/><Relationship Id="rId9" Type="http://schemas.openxmlformats.org/officeDocument/2006/relationships/hyperlink" Target="http://www.babyblog.ru/community/post/konditer/1729492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091;&#1088;&#1086;&#1082;&#1080;\2%20&#1082;&#1083;&#1072;&#1089;&#1089;\&#1054;&#1073;&#1088;&#1072;&#1079;%20&#1095;&#1077;&#1083;&#1086;&#1074;&#1077;&#1082;&#1072;%20&#1080;%20&#1077;&#1075;&#1086;%20&#1093;&#1072;&#1088;&#1072;&#1082;&#1090;&#1077;&#1088;\&#1062;&#1074;&#1077;&#1090;&#1099;%20-%20&#1041;&#1086;&#1075;&#1072;&#1090;&#1099;&#1088;&#1089;&#1082;&#1072;&#1103;%20&#1089;&#1080;&#1083;&#1072;%20(&#1040;.%20&#1055;&#1072;&#1093;&#1084;&#1091;&#1090;&#1086;&#1074;&#1072;%20-%20&#1053;.%20&#1044;&#1086;&#1073;&#1088;&#1086;&#1085;&#1088;&#1072;&#1074;&#1086;&#1074;).mp3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188" y="2205038"/>
            <a:ext cx="8137525" cy="4248298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4400" b="1" dirty="0" smtClean="0">
                <a:solidFill>
                  <a:schemeClr val="hlink"/>
                </a:solidFill>
                <a:latin typeface="Arial" charset="0"/>
              </a:rPr>
              <a:t>Образ человека и его характер</a:t>
            </a:r>
          </a:p>
          <a:p>
            <a:pPr>
              <a:lnSpc>
                <a:spcPct val="90000"/>
              </a:lnSpc>
            </a:pPr>
            <a:r>
              <a:rPr lang="ru-RU" sz="4400" b="1" dirty="0" smtClean="0">
                <a:solidFill>
                  <a:schemeClr val="hlink"/>
                </a:solidFill>
                <a:latin typeface="Arial" charset="0"/>
              </a:rPr>
              <a:t>(мужской образ в объеме)</a:t>
            </a:r>
          </a:p>
          <a:p>
            <a:pPr>
              <a:lnSpc>
                <a:spcPct val="90000"/>
              </a:lnSpc>
            </a:pPr>
            <a:r>
              <a:rPr lang="ru-RU" sz="2400" dirty="0" err="1" smtClean="0">
                <a:solidFill>
                  <a:schemeClr val="hlink"/>
                </a:solidFill>
                <a:latin typeface="Arial" charset="0"/>
              </a:rPr>
              <a:t>Б.М.Неменский</a:t>
            </a:r>
            <a:r>
              <a:rPr lang="ru-RU" sz="2400" dirty="0" smtClean="0">
                <a:solidFill>
                  <a:schemeClr val="hlink"/>
                </a:solidFill>
                <a:latin typeface="Arial" charset="0"/>
              </a:rPr>
              <a:t> «</a:t>
            </a:r>
            <a:r>
              <a:rPr lang="ru-RU" sz="2400" dirty="0" smtClean="0">
                <a:solidFill>
                  <a:schemeClr val="hlink"/>
                </a:solidFill>
              </a:rPr>
              <a:t>И</a:t>
            </a:r>
            <a:r>
              <a:rPr lang="ru-RU" sz="2400" dirty="0" smtClean="0">
                <a:solidFill>
                  <a:schemeClr val="hlink"/>
                </a:solidFill>
                <a:latin typeface="Arial" charset="0"/>
              </a:rPr>
              <a:t>зобразительное </a:t>
            </a:r>
            <a:r>
              <a:rPr lang="ru-RU" sz="2400" dirty="0" smtClean="0">
                <a:solidFill>
                  <a:schemeClr val="hlink"/>
                </a:solidFill>
                <a:latin typeface="Arial" charset="0"/>
              </a:rPr>
              <a:t>искусство </a:t>
            </a:r>
            <a:r>
              <a:rPr lang="ru-RU" sz="2400" dirty="0" smtClean="0">
                <a:solidFill>
                  <a:schemeClr val="hlink"/>
                </a:solidFill>
                <a:latin typeface="Arial" charset="0"/>
              </a:rPr>
              <a:t>и художественный </a:t>
            </a:r>
            <a:r>
              <a:rPr lang="ru-RU" sz="2400" dirty="0" smtClean="0">
                <a:solidFill>
                  <a:schemeClr val="hlink"/>
                </a:solidFill>
                <a:latin typeface="Arial" charset="0"/>
              </a:rPr>
              <a:t>труд</a:t>
            </a:r>
            <a:r>
              <a:rPr lang="ru-RU" sz="2400" dirty="0" smtClean="0">
                <a:solidFill>
                  <a:schemeClr val="hlink"/>
                </a:solidFill>
                <a:latin typeface="Arial" charset="0"/>
              </a:rPr>
              <a:t>» 2 класс</a:t>
            </a:r>
            <a:endParaRPr lang="ru-RU" sz="2400" dirty="0" smtClean="0">
              <a:solidFill>
                <a:schemeClr val="hlink"/>
              </a:solidFill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ru-RU" sz="1800" dirty="0" smtClean="0">
                <a:solidFill>
                  <a:schemeClr val="hlink"/>
                </a:solidFill>
              </a:rPr>
              <a:t> </a:t>
            </a:r>
            <a:r>
              <a:rPr lang="ru-RU" sz="1800" dirty="0" smtClean="0">
                <a:solidFill>
                  <a:schemeClr val="hlink"/>
                </a:solidFill>
              </a:rPr>
              <a:t>                                                                                            </a:t>
            </a:r>
            <a:r>
              <a:rPr lang="ru-RU" sz="1800" dirty="0" err="1" smtClean="0">
                <a:solidFill>
                  <a:schemeClr val="hlink"/>
                </a:solidFill>
              </a:rPr>
              <a:t>Сушенцова</a:t>
            </a:r>
            <a:r>
              <a:rPr lang="ru-RU" sz="1800" dirty="0" smtClean="0">
                <a:solidFill>
                  <a:schemeClr val="hlink"/>
                </a:solidFill>
              </a:rPr>
              <a:t> Елена Михайловна, </a:t>
            </a:r>
          </a:p>
          <a:p>
            <a:pPr>
              <a:lnSpc>
                <a:spcPct val="90000"/>
              </a:lnSpc>
            </a:pPr>
            <a:r>
              <a:rPr lang="ru-RU" sz="1800" dirty="0" smtClean="0">
                <a:solidFill>
                  <a:schemeClr val="hlink"/>
                </a:solidFill>
              </a:rPr>
              <a:t>                                                                                     учитель начальных классов</a:t>
            </a:r>
          </a:p>
          <a:p>
            <a:pPr>
              <a:lnSpc>
                <a:spcPct val="90000"/>
              </a:lnSpc>
            </a:pPr>
            <a:r>
              <a:rPr lang="ru-RU" sz="1800" dirty="0" smtClean="0">
                <a:solidFill>
                  <a:schemeClr val="hlink"/>
                </a:solidFill>
              </a:rPr>
              <a:t>                                                                                   МБОУ СОШ № 6 ЩМР МО</a:t>
            </a:r>
          </a:p>
          <a:p>
            <a:pPr>
              <a:lnSpc>
                <a:spcPct val="90000"/>
              </a:lnSpc>
            </a:pPr>
            <a:r>
              <a:rPr lang="ru-RU" sz="1800" dirty="0" smtClean="0">
                <a:solidFill>
                  <a:schemeClr val="hlink"/>
                </a:solidFill>
              </a:rPr>
              <a:t>Щелково, 2018 г.</a:t>
            </a:r>
            <a:endParaRPr lang="ru-RU" sz="1800" dirty="0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b="1" smtClean="0"/>
              <a:t>Поэтапное изготовление героя</a:t>
            </a:r>
          </a:p>
        </p:txBody>
      </p:sp>
      <p:pic>
        <p:nvPicPr>
          <p:cNvPr id="22530" name="Рисунок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1557338"/>
            <a:ext cx="2879725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1042988" y="3933825"/>
            <a:ext cx="3529012" cy="2308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ru-RU" sz="2400">
                <a:latin typeface="Calibri" pitchFamily="34" charset="0"/>
              </a:rPr>
              <a:t>5.   Наш витязь вооружён мечом и щитом – готов к сражению с огнедышащим змеем.</a:t>
            </a:r>
          </a:p>
          <a:p>
            <a:pPr marL="457200" indent="-457200">
              <a:buFontTx/>
              <a:buAutoNum type="arabicPeriod" startAt="3"/>
            </a:pPr>
            <a:endParaRPr lang="ru-RU" sz="2400">
              <a:latin typeface="Calibri" pitchFamily="34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b="1" smtClean="0"/>
              <a:t>Варианты выполнения работы</a:t>
            </a:r>
          </a:p>
        </p:txBody>
      </p:sp>
      <p:pic>
        <p:nvPicPr>
          <p:cNvPr id="20482" name="Picture 2" descr="рыцарь садится на коня Развиваем мелкую моторику ребенка. Лепим рыцаря и коня (лошадь) из пластилина с маленьким ребенком. Фото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0" y="1557338"/>
            <a:ext cx="2592388" cy="4619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484" name="Picture 4" descr="Как слепить рыцар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1557338"/>
            <a:ext cx="2309812" cy="28082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486" name="Picture 6" descr="http://062012.imgbb.ru/2/2/6/2266518a62f040e6902042dba521907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2924175"/>
            <a:ext cx="2271713" cy="3168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b="1" smtClean="0"/>
              <a:t>Интернет-ресурсы</a:t>
            </a:r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sz="2000" smtClean="0">
                <a:hlinkClick r:id="rId2"/>
              </a:rPr>
              <a:t>http://easyen.ru/load/metodika/k_prezentacijam/shablon_chitajka/277-1-0-6239</a:t>
            </a:r>
            <a:r>
              <a:rPr lang="ru-RU" sz="2000" smtClean="0"/>
              <a:t> - шаблон презентации</a:t>
            </a:r>
          </a:p>
          <a:p>
            <a:r>
              <a:rPr lang="en-US" sz="2000" smtClean="0">
                <a:hlinkClick r:id="rId3"/>
              </a:rPr>
              <a:t>http://wikimapia.org/25335120/ru/%D0%9F%D0%B0%D0%BC%D1%8F%D1%82%D0%BD%D0%B8%D0%BA-%D0%93%D0%B5%D1%80%D0%B0%D0%BA%D0%BB%D1%83</a:t>
            </a:r>
            <a:r>
              <a:rPr lang="ru-RU" sz="2000" smtClean="0"/>
              <a:t> – памятник Гераклу</a:t>
            </a:r>
          </a:p>
          <a:p>
            <a:r>
              <a:rPr lang="en-US" sz="2000" smtClean="0">
                <a:hlinkClick r:id="rId4"/>
              </a:rPr>
              <a:t>http://www.art-portrets.ru/bogatyri_vasnetsova.html</a:t>
            </a:r>
            <a:r>
              <a:rPr lang="ru-RU" sz="2000" smtClean="0"/>
              <a:t> - картина «Три богатыря»</a:t>
            </a:r>
          </a:p>
          <a:p>
            <a:r>
              <a:rPr lang="en-US" sz="2000" smtClean="0">
                <a:hlinkClick r:id="rId5"/>
              </a:rPr>
              <a:t>http://kibergrad.com/?do=music&amp;name=887113_tsveti_-_bogatirskaya_sila_a_pahmutova_-_n_dobronravov_mp3</a:t>
            </a:r>
            <a:r>
              <a:rPr lang="ru-RU" sz="2000" smtClean="0"/>
              <a:t> - песня «Богатырская сила»</a:t>
            </a:r>
          </a:p>
          <a:p>
            <a:r>
              <a:rPr lang="en-US" sz="2000" smtClean="0">
                <a:hlinkClick r:id="rId6"/>
              </a:rPr>
              <a:t>http://lovemix.ru/lofiversion/index.php?t52637-150.html</a:t>
            </a:r>
            <a:r>
              <a:rPr lang="ru-RU" sz="2000" smtClean="0"/>
              <a:t> - граммофон</a:t>
            </a:r>
          </a:p>
          <a:p>
            <a:r>
              <a:rPr lang="en-US" sz="2000" smtClean="0">
                <a:hlinkClick r:id="rId7"/>
              </a:rPr>
              <a:t>http://www.oreninform.ru/list/detail.php?SECTION_ID=4426&amp;ID=34327</a:t>
            </a:r>
            <a:r>
              <a:rPr lang="ru-RU" sz="2000" smtClean="0"/>
              <a:t> – пожарник</a:t>
            </a:r>
          </a:p>
          <a:p>
            <a:endParaRPr lang="ru-RU" sz="2000" smtClean="0"/>
          </a:p>
          <a:p>
            <a:endParaRPr lang="ru-RU" sz="2000" smtClean="0"/>
          </a:p>
          <a:p>
            <a:endParaRPr lang="ru-RU" sz="2000" smtClean="0"/>
          </a:p>
          <a:p>
            <a:endParaRPr lang="ru-RU" sz="2000" smtClean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b="1" smtClean="0"/>
              <a:t>Интернет-ресурсы</a:t>
            </a:r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sz="2000" smtClean="0">
                <a:hlinkClick r:id="rId2"/>
              </a:rPr>
              <a:t>http://bestwallpaperhd.com/astronaut-in-space.html</a:t>
            </a:r>
            <a:r>
              <a:rPr lang="ru-RU" sz="2000" smtClean="0"/>
              <a:t> - космонавт</a:t>
            </a:r>
          </a:p>
          <a:p>
            <a:r>
              <a:rPr lang="en-US" sz="2000" smtClean="0">
                <a:hlinkClick r:id="rId3"/>
              </a:rPr>
              <a:t>http://www.playcast.ru/view/2616120/913a4b2d0912e7e12cb07853dcb5758960dd42f8pl</a:t>
            </a:r>
            <a:r>
              <a:rPr lang="ru-RU" sz="2000" smtClean="0"/>
              <a:t> - пограничник</a:t>
            </a:r>
          </a:p>
          <a:p>
            <a:r>
              <a:rPr lang="en-US" sz="2000" smtClean="0">
                <a:hlinkClick r:id="rId4"/>
              </a:rPr>
              <a:t>http://physician-assistant-ed.com/physician-assistant-specialty-profiles/</a:t>
            </a:r>
            <a:r>
              <a:rPr lang="ru-RU" sz="2000" smtClean="0"/>
              <a:t> - врач</a:t>
            </a:r>
          </a:p>
          <a:p>
            <a:r>
              <a:rPr lang="en-US" sz="2000" smtClean="0">
                <a:hlinkClick r:id="rId5"/>
              </a:rPr>
              <a:t>http://www.9maya.ru/2013/07/21/pamyatnik-rodina-mat-zovet.html</a:t>
            </a:r>
            <a:r>
              <a:rPr lang="ru-RU" sz="2000" smtClean="0"/>
              <a:t> - памятник «Родина Мать»</a:t>
            </a:r>
          </a:p>
          <a:p>
            <a:r>
              <a:rPr lang="en-US" sz="2000" smtClean="0">
                <a:hlinkClick r:id="rId6"/>
              </a:rPr>
              <a:t>http://detochki-doma.ru/poslovitsyi-i-pogovorki-pro-rodinu-i-o-sluzhenii-otchizne/</a:t>
            </a:r>
            <a:r>
              <a:rPr lang="ru-RU" sz="2000" smtClean="0"/>
              <a:t> - пословицы о родине</a:t>
            </a:r>
          </a:p>
          <a:p>
            <a:r>
              <a:rPr lang="en-US" sz="2000" smtClean="0">
                <a:hlinkClick r:id="rId7"/>
              </a:rPr>
              <a:t>http://domik-v-internete.ru/category/baby/evolution/podelki/plastilin/plast_ricar/#.UveMzTZ_sa0</a:t>
            </a:r>
            <a:r>
              <a:rPr lang="ru-RU" sz="2000" smtClean="0"/>
              <a:t> – рыцарь</a:t>
            </a:r>
          </a:p>
          <a:p>
            <a:r>
              <a:rPr lang="en-US" sz="2000" smtClean="0">
                <a:hlinkClick r:id="rId8"/>
              </a:rPr>
              <a:t>http://www.prodetey.ru/6994-kak-slepit-rytsarya</a:t>
            </a:r>
            <a:r>
              <a:rPr lang="ru-RU" sz="2000" smtClean="0"/>
              <a:t> - рыцарь</a:t>
            </a:r>
          </a:p>
          <a:p>
            <a:r>
              <a:rPr lang="en-US" sz="2000" smtClean="0">
                <a:hlinkClick r:id="rId9"/>
              </a:rPr>
              <a:t>http://www.babyblog.ru/community/post/konditer/1729492</a:t>
            </a:r>
            <a:r>
              <a:rPr lang="ru-RU" sz="2000" smtClean="0"/>
              <a:t> - богатырь</a:t>
            </a:r>
          </a:p>
          <a:p>
            <a:endParaRPr lang="ru-RU" sz="2000" smtClean="0"/>
          </a:p>
          <a:p>
            <a:endParaRPr lang="ru-RU" sz="2000" smtClean="0"/>
          </a:p>
          <a:p>
            <a:endParaRPr lang="ru-RU" sz="2000" smtClean="0"/>
          </a:p>
          <a:p>
            <a:endParaRPr lang="ru-RU" sz="2000" smtClean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sz="4000" b="1" smtClean="0">
                <a:solidFill>
                  <a:srgbClr val="FF1515"/>
                </a:solidFill>
              </a:rPr>
              <a:t>Прочитайте слова. Что можете о них сказать?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68663"/>
          </a:xfrm>
          <a:solidFill>
            <a:schemeClr val="bg1"/>
          </a:solidFill>
        </p:spPr>
        <p:txBody>
          <a:bodyPr rtlCol="0">
            <a:normAutofit fontScale="925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dirty="0"/>
              <a:t>добрый, злой, красивый, вредный, страшный, чернобровый, коварный, серьезный, сильный духом, храбрый, уродливый, </a:t>
            </a:r>
            <a:r>
              <a:rPr lang="ru-RU" sz="4400" dirty="0" smtClean="0"/>
              <a:t>мужественный </a:t>
            </a:r>
            <a:endParaRPr lang="ru-RU" sz="4400" dirty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68313" y="5445125"/>
            <a:ext cx="6264275" cy="822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Calibri" pitchFamily="34" charset="0"/>
              </a:rPr>
              <a:t>Распределите слова на две группы, обсудив признак распределения с соседом по парте.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3608" y="4941168"/>
            <a:ext cx="367240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</a:rPr>
              <a:t>Работа </a:t>
            </a:r>
            <a:r>
              <a:rPr lang="ru-RU" sz="2800" b="1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</a:rPr>
              <a:t>в парах.</a:t>
            </a:r>
            <a:endParaRPr lang="ru-RU" sz="2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750" y="333375"/>
            <a:ext cx="8208963" cy="1079500"/>
          </a:xfrm>
          <a:solidFill>
            <a:schemeClr val="bg1"/>
          </a:solidFill>
        </p:spPr>
      </p:pic>
      <p:pic>
        <p:nvPicPr>
          <p:cNvPr id="6" name="Рисунок 5" descr="bogatyri-vasnetsov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979712" y="1484784"/>
            <a:ext cx="5435899" cy="35283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>
          <a:xfrm>
            <a:off x="450850" y="268288"/>
            <a:ext cx="8242300" cy="1158875"/>
          </a:xfrm>
          <a:solidFill>
            <a:schemeClr val="bg1"/>
          </a:solidFill>
        </p:spPr>
      </p:pic>
      <p:pic>
        <p:nvPicPr>
          <p:cNvPr id="6" name="Рисунок 5" descr="bogatyri-vasnetsov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979712" y="1484784"/>
            <a:ext cx="5435899" cy="35283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6387" name="Прямоугольник 9"/>
          <p:cNvSpPr>
            <a:spLocks noChangeArrowheads="1"/>
          </p:cNvSpPr>
          <p:nvPr/>
        </p:nvSpPr>
        <p:spPr bwMode="auto">
          <a:xfrm>
            <a:off x="1547813" y="5805488"/>
            <a:ext cx="5330626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latin typeface="Calibri" pitchFamily="34" charset="0"/>
              </a:rPr>
              <a:t>А. </a:t>
            </a:r>
            <a:r>
              <a:rPr lang="ru-RU" sz="2400" dirty="0" smtClean="0">
                <a:latin typeface="Calibri" pitchFamily="34" charset="0"/>
              </a:rPr>
              <a:t>Пахмутова </a:t>
            </a:r>
            <a:r>
              <a:rPr lang="ru-RU" sz="2400" dirty="0">
                <a:latin typeface="Calibri" pitchFamily="34" charset="0"/>
              </a:rPr>
              <a:t>«Богатырская наша сила»</a:t>
            </a:r>
          </a:p>
        </p:txBody>
      </p:sp>
      <p:pic>
        <p:nvPicPr>
          <p:cNvPr id="7" name="Цветы - Богатырская сила (А. Пахмутова - Н. Добронравов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621" t="7115" r="18224" b="17429"/>
          <a:stretch>
            <a:fillRect/>
          </a:stretch>
        </p:blipFill>
        <p:spPr bwMode="auto">
          <a:xfrm>
            <a:off x="179388" y="4365625"/>
            <a:ext cx="1655762" cy="220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565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sz="3200" b="1" smtClean="0"/>
              <a:t>Памятник Гераклу (г. Ужгород)</a:t>
            </a:r>
          </a:p>
        </p:txBody>
      </p:sp>
      <p:pic>
        <p:nvPicPr>
          <p:cNvPr id="5" name="Содержимое 4" descr="0_765da_4223d30_XL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059832" y="1412776"/>
            <a:ext cx="3672408" cy="4896544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b="1" smtClean="0"/>
              <a:t>Современные богатыри</a:t>
            </a:r>
          </a:p>
        </p:txBody>
      </p:sp>
      <p:pic>
        <p:nvPicPr>
          <p:cNvPr id="4" name="Содержимое 3" descr="3679e4d76be8d22924bfcd76e4e3e0b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2988" y="1341438"/>
            <a:ext cx="3524250" cy="2376487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Services_-_Ochsner_Medical_Center_for_Children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213" y="3933825"/>
            <a:ext cx="3462337" cy="2308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spacecrafts_01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3800" y="1268413"/>
            <a:ext cx="3265488" cy="2447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d765eb2f81e820e5ea642d8aa66b52a3-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4663" y="3860800"/>
            <a:ext cx="3240087" cy="2362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13329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3" y="1557338"/>
            <a:ext cx="6280150" cy="4175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solidFill>
            <a:schemeClr val="bg1"/>
          </a:solidFill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«Родина – мать, умей за нее постоять»</a:t>
            </a:r>
            <a:endParaRPr lang="ru-RU" b="1" dirty="0"/>
          </a:p>
        </p:txBody>
      </p:sp>
      <p:pic>
        <p:nvPicPr>
          <p:cNvPr id="1026" name="Picture 2" descr="http://img-2008-01.photosight.ru/09/249433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1557338"/>
            <a:ext cx="6335712" cy="48879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b="1" smtClean="0"/>
              <a:t>Поэтапное изготовление героя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628775"/>
            <a:ext cx="7775575" cy="2160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483" name="TextBox 4"/>
          <p:cNvSpPr txBox="1">
            <a:spLocks noChangeArrowheads="1"/>
          </p:cNvSpPr>
          <p:nvPr/>
        </p:nvSpPr>
        <p:spPr bwMode="auto">
          <a:xfrm>
            <a:off x="827088" y="4076700"/>
            <a:ext cx="3240087" cy="11874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ru-RU" sz="2400">
                <a:latin typeface="Calibri" pitchFamily="34" charset="0"/>
              </a:rPr>
              <a:t>Катаем голову-шар и оформляем лицо: лепим глаза и нос.</a:t>
            </a:r>
          </a:p>
        </p:txBody>
      </p:sp>
      <p:sp>
        <p:nvSpPr>
          <p:cNvPr id="20484" name="Прямоугольник 5"/>
          <p:cNvSpPr>
            <a:spLocks noChangeArrowheads="1"/>
          </p:cNvSpPr>
          <p:nvPr/>
        </p:nvSpPr>
        <p:spPr bwMode="auto">
          <a:xfrm>
            <a:off x="4787900" y="4076700"/>
            <a:ext cx="4105275" cy="156966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rabicPeriod" startAt="2"/>
            </a:pPr>
            <a:r>
              <a:rPr lang="ru-RU" sz="2400" dirty="0">
                <a:solidFill>
                  <a:srgbClr val="000000"/>
                </a:solidFill>
                <a:latin typeface="Calibri" pitchFamily="34" charset="0"/>
              </a:rPr>
              <a:t>Делаем богатырский шлем, оформляем зубочисткой </a:t>
            </a:r>
          </a:p>
          <a:p>
            <a:pPr marL="457200" indent="-457200"/>
            <a:r>
              <a:rPr lang="ru-RU" sz="2400" dirty="0">
                <a:solidFill>
                  <a:srgbClr val="000000"/>
                </a:solidFill>
                <a:latin typeface="Calibri" pitchFamily="34" charset="0"/>
              </a:rPr>
              <a:t>       (делаем дырочки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</a:rPr>
              <a:t>).</a:t>
            </a:r>
            <a:endParaRPr lang="ru-RU" sz="24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b="1" smtClean="0"/>
              <a:t>Поэтапное изготовление героя</a:t>
            </a:r>
          </a:p>
        </p:txBody>
      </p:sp>
      <p:sp>
        <p:nvSpPr>
          <p:cNvPr id="21506" name="TextBox 4"/>
          <p:cNvSpPr txBox="1">
            <a:spLocks noChangeArrowheads="1"/>
          </p:cNvSpPr>
          <p:nvPr/>
        </p:nvSpPr>
        <p:spPr bwMode="auto">
          <a:xfrm>
            <a:off x="827088" y="4076700"/>
            <a:ext cx="3384550" cy="193899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2400" dirty="0">
                <a:latin typeface="Calibri" pitchFamily="34" charset="0"/>
              </a:rPr>
              <a:t>3.  Лепим туловище и облачаем витязя в кольчугу, булатный меч и надёжный щит </a:t>
            </a:r>
            <a:r>
              <a:rPr lang="ru-RU" sz="2400" dirty="0" smtClean="0">
                <a:latin typeface="Calibri" pitchFamily="34" charset="0"/>
              </a:rPr>
              <a:t>из </a:t>
            </a:r>
            <a:r>
              <a:rPr lang="ru-RU" sz="2400" dirty="0">
                <a:latin typeface="Calibri" pitchFamily="34" charset="0"/>
              </a:rPr>
              <a:t>пластилина.</a:t>
            </a:r>
          </a:p>
        </p:txBody>
      </p:sp>
      <p:sp>
        <p:nvSpPr>
          <p:cNvPr id="21507" name="Прямоугольник 5"/>
          <p:cNvSpPr>
            <a:spLocks noChangeArrowheads="1"/>
          </p:cNvSpPr>
          <p:nvPr/>
        </p:nvSpPr>
        <p:spPr bwMode="auto">
          <a:xfrm>
            <a:off x="4787900" y="3933825"/>
            <a:ext cx="4032250" cy="1552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9875" indent="-269875"/>
            <a:r>
              <a:rPr lang="ru-RU" sz="2400">
                <a:solidFill>
                  <a:srgbClr val="000000"/>
                </a:solidFill>
                <a:latin typeface="Calibri" pitchFamily="34" charset="0"/>
              </a:rPr>
              <a:t>4. Делаем сильные руки. Лепим ноги в сапогах. Аккуратно и прочно прикрепляем к туловищу.</a:t>
            </a:r>
          </a:p>
        </p:txBody>
      </p:sp>
      <p:pic>
        <p:nvPicPr>
          <p:cNvPr id="21508" name="Рисунок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1341438"/>
            <a:ext cx="1657350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Рисунок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1412875"/>
            <a:ext cx="316865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udoghik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Chudoghik1</Template>
  <TotalTime>258</TotalTime>
  <Words>303</Words>
  <Application>Microsoft Office PowerPoint</Application>
  <PresentationFormat>Экран (4:3)</PresentationFormat>
  <Paragraphs>45</Paragraphs>
  <Slides>13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Chudoghik1</vt:lpstr>
      <vt:lpstr>Презентация PowerPoint</vt:lpstr>
      <vt:lpstr>Прочитайте слова. Что можете о них сказать?</vt:lpstr>
      <vt:lpstr>Презентация PowerPoint</vt:lpstr>
      <vt:lpstr>Презентация PowerPoint</vt:lpstr>
      <vt:lpstr>Памятник Гераклу (г. Ужгород)</vt:lpstr>
      <vt:lpstr>Современные богатыри</vt:lpstr>
      <vt:lpstr>«Родина – мать, умей за нее постоять»</vt:lpstr>
      <vt:lpstr>Поэтапное изготовление героя</vt:lpstr>
      <vt:lpstr>Поэтапное изготовление героя</vt:lpstr>
      <vt:lpstr>Поэтапное изготовление героя</vt:lpstr>
      <vt:lpstr>Варианты выполнения работы</vt:lpstr>
      <vt:lpstr>Интернет-ресурсы</vt:lpstr>
      <vt:lpstr>Интернет-ресурсы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 человека и его характер  (мужской образ в объеме)</dc:title>
  <cp:lastModifiedBy>Elena</cp:lastModifiedBy>
  <cp:revision>23</cp:revision>
  <dcterms:created xsi:type="dcterms:W3CDTF">2014-02-09T12:00:58Z</dcterms:created>
  <dcterms:modified xsi:type="dcterms:W3CDTF">2020-08-08T11:58:41Z</dcterms:modified>
</cp:coreProperties>
</file>