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>
        <p:scale>
          <a:sx n="50" d="100"/>
          <a:sy n="50" d="100"/>
        </p:scale>
        <p:origin x="-1926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mmm\Downloads\6354798575_456fa6028a_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214470"/>
            <a:ext cx="9501158" cy="835822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642918"/>
            <a:ext cx="864399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Учет 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психолого-возрастных особенностей обучающихся при формировании личностных УУД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yourafterschoolcare.co.nz/themes/asc/images/happyKids.jpg"/>
          <p:cNvPicPr>
            <a:picLocks noChangeAspect="1" noChangeArrowheads="1"/>
          </p:cNvPicPr>
          <p:nvPr/>
        </p:nvPicPr>
        <p:blipFill>
          <a:blip r:embed="rId2">
            <a:lum bright="13000" contrast="-45000"/>
          </a:blip>
          <a:srcRect/>
          <a:stretch>
            <a:fillRect/>
          </a:stretch>
        </p:blipFill>
        <p:spPr bwMode="auto">
          <a:xfrm>
            <a:off x="-285784" y="0"/>
            <a:ext cx="10274157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85786" y="928670"/>
            <a:ext cx="750099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Всем школьникам, независимо от возраста, необходимо чувствовать, что в них верят, и видят  их положительные стороны…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5286388"/>
            <a:ext cx="750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s://www.firestock.ru/wp-content/uploads/2014/01/photodune-1595298-700x466.jpg"/>
          <p:cNvPicPr>
            <a:picLocks noChangeAspect="1" noChangeArrowheads="1"/>
          </p:cNvPicPr>
          <p:nvPr/>
        </p:nvPicPr>
        <p:blipFill>
          <a:blip r:embed="rId2">
            <a:lum bright="14000" contrast="-3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9218" name="AutoShape 2" descr="https://www.firestock.ru/wp-content/uploads/2014/01/photodune-1595298-700x46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714348" y="714356"/>
            <a:ext cx="771530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Труд воспитателя можно сравнить с трудом садовника, выращивающего различные растения. Одно растение любит солнце, другое – тень; одно любит берег ручья, другое – высохшую горную вершину. Одно растение лучше растет на песчаной почве, другое - на жирной. Уход за молодым растением отличается от ухода за зрелым. Садовник знает, что каждому растению нужен особый, только для него подходящий уход, иначе оно не достигнет совершенства в своем развитии. </a:t>
            </a:r>
          </a:p>
          <a:p>
            <a:pPr algn="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(Восточная мудрость)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AutoShape 4" descr="https://www.firestock.ru/wp-content/uploads/2014/01/photodune-1595298-700x46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ytimg.com/vi/sPiSWTb82VE/hqdefault.jpg"/>
          <p:cNvPicPr>
            <a:picLocks noChangeAspect="1" noChangeArrowheads="1"/>
          </p:cNvPicPr>
          <p:nvPr/>
        </p:nvPicPr>
        <p:blipFill>
          <a:blip r:embed="rId2">
            <a:lum bright="9000" contrast="-31000"/>
          </a:blip>
          <a:srcRect/>
          <a:stretch>
            <a:fillRect/>
          </a:stretch>
        </p:blipFill>
        <p:spPr bwMode="auto">
          <a:xfrm>
            <a:off x="-785850" y="-571528"/>
            <a:ext cx="10191788" cy="764384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28926" y="4714884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индивид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 flipH="1" flipV="1">
            <a:off x="4037009" y="2178041"/>
            <a:ext cx="928694" cy="1588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857488" y="2786058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личность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 flipH="1" flipV="1">
            <a:off x="4001290" y="4142586"/>
            <a:ext cx="1000132" cy="1588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85984" y="928670"/>
            <a:ext cx="4572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индивидуальность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amakids.ru/wp-content/uploads/2015/11/razvitie-doshkolnikov.jpg"/>
          <p:cNvPicPr>
            <a:picLocks noChangeAspect="1" noChangeArrowheads="1"/>
          </p:cNvPicPr>
          <p:nvPr/>
        </p:nvPicPr>
        <p:blipFill>
          <a:blip r:embed="rId2">
            <a:lum bright="19000" contrast="-49000"/>
          </a:blip>
          <a:srcRect/>
          <a:stretch>
            <a:fillRect/>
          </a:stretch>
        </p:blipFill>
        <p:spPr bwMode="auto">
          <a:xfrm>
            <a:off x="-750641" y="0"/>
            <a:ext cx="10294916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8596" y="714356"/>
            <a:ext cx="850112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Воспитание формирует личностные УУД .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Личностные УУД – поведение школьника в ситуации нравственного выбора.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Уровень развития нравственности – главный показатель личностных УУД.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www.englishpen.org/wp-content/uploads/2012/12/Books-and-Globe.jpg"/>
          <p:cNvPicPr>
            <a:picLocks noChangeAspect="1" noChangeArrowheads="1"/>
          </p:cNvPicPr>
          <p:nvPr/>
        </p:nvPicPr>
        <p:blipFill>
          <a:blip r:embed="rId2">
            <a:lum bright="22000" contrast="-48000"/>
          </a:blip>
          <a:srcRect/>
          <a:stretch>
            <a:fillRect/>
          </a:stretch>
        </p:blipFill>
        <p:spPr bwMode="auto">
          <a:xfrm>
            <a:off x="0" y="0"/>
            <a:ext cx="1050743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500042"/>
            <a:ext cx="857256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младший школьный возраст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1-4 классы  6-10 лет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Кризис 7 лет (кризис рождения социального «Я»).</a:t>
            </a:r>
          </a:p>
          <a:p>
            <a:pPr algn="just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средний школьный возраст, подростки 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5-8 классы 11-14 лет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Кризис 13 лет (кризис социального развития, подростковый кризис).</a:t>
            </a:r>
          </a:p>
          <a:p>
            <a:pPr algn="just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старший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школьный возраст, ранняя юность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9-11 классы 15-17 лет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Кризис 17 лет (проблема выбора жизненных ценностей).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img.myslo.ru/NewsImage/4d/db/4ddb63f2-2462-42b4-81a7-b5324de02351_1.jpg"/>
          <p:cNvPicPr>
            <a:picLocks noChangeAspect="1" noChangeArrowheads="1"/>
          </p:cNvPicPr>
          <p:nvPr/>
        </p:nvPicPr>
        <p:blipFill>
          <a:blip r:embed="rId2">
            <a:lum bright="20000" contrast="-48000"/>
          </a:blip>
          <a:srcRect/>
          <a:stretch>
            <a:fillRect/>
          </a:stretch>
        </p:blipFill>
        <p:spPr bwMode="auto">
          <a:xfrm>
            <a:off x="-428660" y="0"/>
            <a:ext cx="11103425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57224" y="714356"/>
            <a:ext cx="750099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ВЕДУЩАЯ ДЕЯТЕЛЬНОСТЬ :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дошкольники –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игровая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деятельность;</a:t>
            </a:r>
          </a:p>
          <a:p>
            <a:pPr algn="just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младшие школьники –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учебная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подростки –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межличностное общение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юношество –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учебно-профессиональная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zabotoi.ru/assets/upload/content_img/podvizhnie-igry.jpg"/>
          <p:cNvPicPr>
            <a:picLocks noChangeAspect="1" noChangeArrowheads="1"/>
          </p:cNvPicPr>
          <p:nvPr/>
        </p:nvPicPr>
        <p:blipFill>
          <a:blip r:embed="rId2">
            <a:lum bright="16000" contrast="-53000"/>
          </a:blip>
          <a:srcRect/>
          <a:stretch>
            <a:fillRect/>
          </a:stretch>
        </p:blipFill>
        <p:spPr bwMode="auto">
          <a:xfrm>
            <a:off x="0" y="0"/>
            <a:ext cx="956163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00034" y="785794"/>
            <a:ext cx="828680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Младший школьный возраст – «золотой возраст» 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Особенности:</a:t>
            </a:r>
          </a:p>
          <a:p>
            <a:pPr algn="just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управляемость,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внушаемость,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доверчивость,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завышенная самооценка,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искренность,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любознательность,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склонность к подражанию, фантазированию.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nemagazin.me/wp-content/uploads/2015/04/skola.jpg"/>
          <p:cNvPicPr>
            <a:picLocks noChangeAspect="1" noChangeArrowheads="1"/>
          </p:cNvPicPr>
          <p:nvPr/>
        </p:nvPicPr>
        <p:blipFill>
          <a:blip r:embed="rId2">
            <a:lum bright="21000" contrast="-30000"/>
          </a:blip>
          <a:srcRect/>
          <a:stretch>
            <a:fillRect/>
          </a:stretch>
        </p:blipFill>
        <p:spPr bwMode="auto">
          <a:xfrm>
            <a:off x="0" y="0"/>
            <a:ext cx="10572792" cy="701964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71472" y="428604"/>
            <a:ext cx="821537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Подростковый возраст – трудный переходный период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Особенности: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драматизм,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бурное реагирование,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капризы,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импульсивность,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депрессия,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замкнутость,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переживания,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негативизм.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esms.org.uk/ImageGen.ashx?image=/media/71386/boysan_1.jpg&amp;width=914&amp;height=430&amp;compression=100"/>
          <p:cNvPicPr>
            <a:picLocks noChangeAspect="1" noChangeArrowheads="1"/>
          </p:cNvPicPr>
          <p:nvPr/>
        </p:nvPicPr>
        <p:blipFill>
          <a:blip r:embed="rId2">
            <a:lum bright="28000" contrast="-44000"/>
          </a:blip>
          <a:srcRect/>
          <a:stretch>
            <a:fillRect/>
          </a:stretch>
        </p:blipFill>
        <p:spPr bwMode="auto">
          <a:xfrm>
            <a:off x="-1928858" y="0"/>
            <a:ext cx="14577237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71472" y="1142984"/>
            <a:ext cx="821537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Юношеский возраст – это период выработки мировоззрения, убеждений, характера, самоопределения. </a:t>
            </a:r>
          </a:p>
          <a:p>
            <a:pPr algn="just">
              <a:lnSpc>
                <a:spcPct val="20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Это пора поисков, надежд, мечтаний.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152</TotalTime>
  <Words>228</Words>
  <PresentationFormat>Экран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Учет психолого-возрастных особенностей обучающихся при формировании личностных УУД</dc:title>
  <dc:creator>mmm</dc:creator>
  <cp:lastModifiedBy>mmm</cp:lastModifiedBy>
  <cp:revision>25</cp:revision>
  <dcterms:created xsi:type="dcterms:W3CDTF">2016-02-22T18:11:00Z</dcterms:created>
  <dcterms:modified xsi:type="dcterms:W3CDTF">2020-08-08T10:58:20Z</dcterms:modified>
</cp:coreProperties>
</file>