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96" r:id="rId1"/>
  </p:sldMasterIdLst>
  <p:sldIdLst>
    <p:sldId id="266" r:id="rId2"/>
    <p:sldId id="267" r:id="rId3"/>
    <p:sldId id="280" r:id="rId4"/>
    <p:sldId id="281" r:id="rId5"/>
    <p:sldId id="268" r:id="rId6"/>
    <p:sldId id="269" r:id="rId7"/>
    <p:sldId id="270" r:id="rId8"/>
    <p:sldId id="285" r:id="rId9"/>
    <p:sldId id="271" r:id="rId10"/>
    <p:sldId id="286" r:id="rId11"/>
    <p:sldId id="272" r:id="rId12"/>
    <p:sldId id="273" r:id="rId13"/>
    <p:sldId id="274" r:id="rId14"/>
    <p:sldId id="275" r:id="rId15"/>
    <p:sldId id="282" r:id="rId16"/>
    <p:sldId id="276" r:id="rId17"/>
    <p:sldId id="277" r:id="rId18"/>
    <p:sldId id="279" r:id="rId19"/>
    <p:sldId id="284" r:id="rId20"/>
    <p:sldId id="283" r:id="rId21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DE14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 autoAdjust="0"/>
    <p:restoredTop sz="94660" autoAdjust="0"/>
  </p:normalViewPr>
  <p:slideViewPr>
    <p:cSldViewPr>
      <p:cViewPr varScale="1">
        <p:scale>
          <a:sx n="92" d="100"/>
          <a:sy n="92" d="100"/>
        </p:scale>
        <p:origin x="1428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4C71EC6-210F-42DE-9C53-41977AD35B3D}" type="datetimeFigureOut">
              <a:rPr lang="ru-RU" smtClean="0"/>
              <a:t>09.08.2020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09.08.2020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09.08.2020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09.08.2020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09.08.2020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2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aam.ru/detskijsad/-moi-krai-rodnoi-nod-puteshestvie-v-mir-starinyh-veschei-komi-permjackogo-naroda.html" TargetMode="External"/><Relationship Id="rId3" Type="http://schemas.microsoft.com/office/2007/relationships/hdphoto" Target="../media/hdphoto1.wdp"/><Relationship Id="rId7" Type="http://schemas.openxmlformats.org/officeDocument/2006/relationships/hyperlink" Target="http://nsportal.ru/nachalnaya-shkola/raznoe/2013/04/28/komi-narodnye-zagadki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nsportal.ru/shkola/kraevedenie/library/2014/08/21/komi-obryady" TargetMode="External"/><Relationship Id="rId5" Type="http://schemas.openxmlformats.org/officeDocument/2006/relationships/hyperlink" Target="https://infourok.ru/prezentaciya-na-temu-zhilische-komi-naroda-424781.html" TargetMode="External"/><Relationship Id="rId4" Type="http://schemas.openxmlformats.org/officeDocument/2006/relationships/image" Target="../media/image3.png"/><Relationship Id="rId9" Type="http://schemas.openxmlformats.org/officeDocument/2006/relationships/hyperlink" Target="http://human_ecology.academic.ru/1823/%D0%A3%D1%82%D0%B2%D0%B0%D1%80%D1%8C_%D0%B4%D0%BE%D0%BC%D0%B0%D1%88%D0%BD%D1%8F%D1%8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918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9036" y="189583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349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85162" y="189583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7605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45147" y="18864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918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49036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1427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16883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85296" y="18864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83082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5491" y="188640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5322" y="188639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16883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85296" y="593827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8308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55636" y="593827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2532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349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8516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7605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45147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1427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49038" y="1052736"/>
            <a:ext cx="71652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  <a:latin typeface="Georgia" pitchFamily="18" charset="0"/>
              </a:rPr>
              <a:t>«ДОМАШНЯЯ УТВАРЬ </a:t>
            </a:r>
          </a:p>
          <a:p>
            <a:pPr algn="ctr"/>
            <a:r>
              <a:rPr lang="ru-RU" sz="4400" b="1" dirty="0" smtClean="0">
                <a:solidFill>
                  <a:srgbClr val="FFFF00"/>
                </a:solidFill>
                <a:latin typeface="Georgia" pitchFamily="18" charset="0"/>
              </a:rPr>
              <a:t>КОМИ НАРОДА»</a:t>
            </a:r>
            <a:endParaRPr lang="ru-RU" sz="4400" b="1" dirty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1026" name="Picture 2" descr="http://www.koigorodok.ru/upload/ext_1236530841_large_imag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177" y="2499285"/>
            <a:ext cx="3886775" cy="29150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79046" y="2566299"/>
            <a:ext cx="3743937" cy="27810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905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918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9036" y="189583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349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85162" y="189583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7605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45147" y="18864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918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49036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1427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16883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85296" y="18864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83082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5491" y="188640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5322" y="188639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16883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85296" y="593827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8308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55636" y="593827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2532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349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8516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7605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45147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1427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1026602" y="1242049"/>
            <a:ext cx="304134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600"/>
              </a:spcBef>
              <a:buClr>
                <a:srgbClr val="B13F9A"/>
              </a:buClr>
              <a:buSzPct val="73000"/>
            </a:pPr>
            <a:r>
              <a:rPr lang="ru-RU" sz="2800" b="1" dirty="0">
                <a:latin typeface="Georgia" pitchFamily="18" charset="0"/>
              </a:rPr>
              <a:t>Кочерга, ухват, сковородник, хлебная лопата, помело - это предметы, связанные с очагом и печью</a:t>
            </a:r>
            <a:r>
              <a:rPr lang="ru-RU" sz="2400" b="1" dirty="0">
                <a:latin typeface="Georgia" pitchFamily="18" charset="0"/>
              </a:rPr>
              <a:t>.</a:t>
            </a:r>
          </a:p>
        </p:txBody>
      </p:sp>
      <p:pic>
        <p:nvPicPr>
          <p:cNvPr id="30" name="Рисунок 29" descr="220px-Furnaces-tool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90820" y="1052736"/>
            <a:ext cx="3588952" cy="4779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5596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918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9036" y="189583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349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85162" y="189583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7605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45147" y="18864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918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49036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1427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16883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85296" y="18864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83082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5491" y="188640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5322" y="188639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16883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85296" y="593827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8308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55636" y="593827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2532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349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8516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7605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45147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1427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764704"/>
            <a:ext cx="828092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u="sng" dirty="0" smtClean="0">
                <a:solidFill>
                  <a:srgbClr val="4E5B6F">
                    <a:lumMod val="20000"/>
                    <a:lumOff val="80000"/>
                  </a:srgbClr>
                </a:solidFill>
                <a:latin typeface="Georgia" pitchFamily="18" charset="0"/>
              </a:rPr>
              <a:t>Короб</a:t>
            </a:r>
            <a:r>
              <a:rPr lang="ru-RU" sz="3200" dirty="0">
                <a:solidFill>
                  <a:srgbClr val="4E5B6F">
                    <a:lumMod val="20000"/>
                    <a:lumOff val="80000"/>
                  </a:srgbClr>
                </a:solidFill>
                <a:latin typeface="Arial" charset="0"/>
              </a:rPr>
              <a:t/>
            </a:r>
            <a:br>
              <a:rPr lang="ru-RU" sz="3200" dirty="0">
                <a:solidFill>
                  <a:srgbClr val="4E5B6F">
                    <a:lumMod val="20000"/>
                    <a:lumOff val="80000"/>
                  </a:srgbClr>
                </a:solidFill>
                <a:latin typeface="Arial" charset="0"/>
              </a:rPr>
            </a:br>
            <a:r>
              <a:rPr lang="ru-RU" sz="2000" b="1" dirty="0" smtClean="0">
                <a:solidFill>
                  <a:srgbClr val="4E5B6F">
                    <a:lumMod val="20000"/>
                    <a:lumOff val="80000"/>
                  </a:srgbClr>
                </a:solidFill>
                <a:latin typeface="Georgia" pitchFamily="18" charset="0"/>
              </a:rPr>
              <a:t>Ёмкость </a:t>
            </a:r>
            <a:r>
              <a:rPr lang="ru-RU" sz="2000" b="1" dirty="0">
                <a:solidFill>
                  <a:srgbClr val="4E5B6F">
                    <a:lumMod val="20000"/>
                    <a:lumOff val="80000"/>
                  </a:srgbClr>
                </a:solidFill>
                <a:latin typeface="Georgia" pitchFamily="18" charset="0"/>
              </a:rPr>
              <a:t>для хранения и перевозки мелкого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>
                <a:solidFill>
                  <a:srgbClr val="4E5B6F">
                    <a:lumMod val="20000"/>
                    <a:lumOff val="80000"/>
                  </a:srgbClr>
                </a:solidFill>
                <a:latin typeface="Georgia" pitchFamily="18" charset="0"/>
              </a:rPr>
              <a:t>домашнего </a:t>
            </a:r>
            <a:r>
              <a:rPr lang="ru-RU" sz="2000" b="1" dirty="0" err="1">
                <a:solidFill>
                  <a:srgbClr val="4E5B6F">
                    <a:lumMod val="20000"/>
                    <a:lumOff val="80000"/>
                  </a:srgbClr>
                </a:solidFill>
                <a:latin typeface="Georgia" pitchFamily="18" charset="0"/>
              </a:rPr>
              <a:t>скраба</a:t>
            </a:r>
            <a:r>
              <a:rPr lang="ru-RU" sz="2000" b="1" dirty="0">
                <a:solidFill>
                  <a:srgbClr val="4E5B6F">
                    <a:lumMod val="20000"/>
                    <a:lumOff val="80000"/>
                  </a:srgbClr>
                </a:solidFill>
                <a:latin typeface="Georgia" pitchFamily="18" charset="0"/>
              </a:rPr>
              <a:t>, одежды, книг, украшений.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 smtClean="0">
                <a:solidFill>
                  <a:srgbClr val="4E5B6F">
                    <a:lumMod val="20000"/>
                    <a:lumOff val="80000"/>
                  </a:srgbClr>
                </a:solidFill>
                <a:latin typeface="Georgia" pitchFamily="18" charset="0"/>
              </a:rPr>
              <a:t>Изготавливались </a:t>
            </a:r>
            <a:r>
              <a:rPr lang="ru-RU" sz="2000" b="1" dirty="0">
                <a:solidFill>
                  <a:srgbClr val="4E5B6F">
                    <a:lumMod val="20000"/>
                    <a:lumOff val="80000"/>
                  </a:srgbClr>
                </a:solidFill>
                <a:latin typeface="Georgia" pitchFamily="18" charset="0"/>
              </a:rPr>
              <a:t>из плоских, плотно прибитых друг другу плашек. Всегда был внутренний или наружный замок. В хозяйствах было множество коробов .</a:t>
            </a:r>
          </a:p>
        </p:txBody>
      </p:sp>
      <p:pic>
        <p:nvPicPr>
          <p:cNvPr id="28" name="Рисунок 2" descr="DSC09022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893" y="2776256"/>
            <a:ext cx="4253122" cy="3058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Рисунок 3" descr="DSC09023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6526" y="2795026"/>
            <a:ext cx="3865563" cy="3058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95626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918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9036" y="189583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349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85162" y="189583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7605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45147" y="18864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918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49036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1427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16883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85296" y="18864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83082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5491" y="188640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5322" y="188639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16883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85296" y="593827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8308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55636" y="593827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2532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349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8516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7605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45147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1427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910606"/>
            <a:ext cx="828092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u="sng" dirty="0" smtClean="0">
                <a:solidFill>
                  <a:srgbClr val="4E5B6F">
                    <a:lumMod val="20000"/>
                    <a:lumOff val="80000"/>
                  </a:srgbClr>
                </a:solidFill>
                <a:latin typeface="Georgia" pitchFamily="18" charset="0"/>
              </a:rPr>
              <a:t>Ступа</a:t>
            </a:r>
            <a:r>
              <a:rPr lang="ru-RU" sz="2000" b="1" dirty="0">
                <a:solidFill>
                  <a:prstClr val="black"/>
                </a:solidFill>
                <a:latin typeface="Georgia" pitchFamily="18" charset="0"/>
              </a:rPr>
              <a:t/>
            </a:r>
            <a:br>
              <a:rPr lang="ru-RU" sz="2000" b="1" dirty="0">
                <a:solidFill>
                  <a:prstClr val="black"/>
                </a:solidFill>
                <a:latin typeface="Georgia" pitchFamily="18" charset="0"/>
              </a:rPr>
            </a:br>
            <a:r>
              <a:rPr lang="ru-RU" sz="2000" b="1" dirty="0">
                <a:solidFill>
                  <a:srgbClr val="4E5B6F">
                    <a:lumMod val="20000"/>
                    <a:lumOff val="80000"/>
                  </a:srgbClr>
                </a:solidFill>
                <a:latin typeface="Georgia" pitchFamily="18" charset="0"/>
              </a:rPr>
              <a:t>использовалась для измельчения круп из неочищенных зёрен пшеницы, ячменя, проса, гречихи.</a:t>
            </a:r>
            <a:br>
              <a:rPr lang="ru-RU" sz="2000" b="1" dirty="0">
                <a:solidFill>
                  <a:srgbClr val="4E5B6F">
                    <a:lumMod val="20000"/>
                    <a:lumOff val="80000"/>
                  </a:srgbClr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4E5B6F">
                    <a:lumMod val="20000"/>
                    <a:lumOff val="80000"/>
                  </a:srgbClr>
                </a:solidFill>
                <a:latin typeface="Georgia" pitchFamily="18" charset="0"/>
              </a:rPr>
              <a:t> </a:t>
            </a:r>
            <a:r>
              <a:rPr lang="ru-RU" sz="2000" b="1" dirty="0">
                <a:solidFill>
                  <a:srgbClr val="4E5B6F">
                    <a:lumMod val="20000"/>
                    <a:lumOff val="80000"/>
                  </a:srgbClr>
                </a:solidFill>
                <a:latin typeface="Georgia" pitchFamily="18" charset="0"/>
              </a:rPr>
              <a:t>При толчении в ступе </a:t>
            </a:r>
            <a:r>
              <a:rPr lang="ru-RU" sz="2000" b="1" dirty="0" smtClean="0">
                <a:solidFill>
                  <a:srgbClr val="4E5B6F">
                    <a:lumMod val="20000"/>
                    <a:lumOff val="80000"/>
                  </a:srgbClr>
                </a:solidFill>
                <a:latin typeface="Georgia" pitchFamily="18" charset="0"/>
              </a:rPr>
              <a:t>зерно </a:t>
            </a:r>
            <a:r>
              <a:rPr lang="ru-RU" sz="2000" b="1" dirty="0">
                <a:solidFill>
                  <a:srgbClr val="4E5B6F">
                    <a:lumMod val="20000"/>
                    <a:lumOff val="80000"/>
                  </a:srgbClr>
                </a:solidFill>
                <a:latin typeface="Georgia" pitchFamily="18" charset="0"/>
              </a:rPr>
              <a:t>освобождается от   оболочки и частично размельчается.</a:t>
            </a:r>
          </a:p>
        </p:txBody>
      </p:sp>
      <p:pic>
        <p:nvPicPr>
          <p:cNvPr id="28" name="Рисунок 2" descr="DSC08986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115" y="2279471"/>
            <a:ext cx="1965444" cy="364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Рисунок 3" descr="DSC08987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19390" y="2603377"/>
            <a:ext cx="2363007" cy="3136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38583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918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9036" y="189583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349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85162" y="189583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7605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45147" y="18864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918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49036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1427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16883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85296" y="18864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83082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5491" y="188640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5322" y="188639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16883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85296" y="593827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8308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55636" y="593827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2532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349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8516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7605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45147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1427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910606"/>
            <a:ext cx="83529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u="sng" dirty="0">
                <a:solidFill>
                  <a:srgbClr val="4E5B6F">
                    <a:lumMod val="20000"/>
                    <a:lumOff val="80000"/>
                  </a:srgbClr>
                </a:solidFill>
                <a:latin typeface="Georgia" pitchFamily="18" charset="0"/>
              </a:rPr>
              <a:t>Жернова</a:t>
            </a:r>
            <a:r>
              <a:rPr lang="ru-RU" sz="2400" b="1" dirty="0">
                <a:solidFill>
                  <a:srgbClr val="4E5B6F">
                    <a:lumMod val="20000"/>
                    <a:lumOff val="80000"/>
                  </a:srgbClr>
                </a:solidFill>
                <a:latin typeface="Georgia" pitchFamily="18" charset="0"/>
              </a:rPr>
              <a:t> </a:t>
            </a:r>
            <a:endParaRPr lang="ru-RU" sz="2400" b="1" dirty="0" smtClean="0">
              <a:solidFill>
                <a:srgbClr val="4E5B6F">
                  <a:lumMod val="20000"/>
                  <a:lumOff val="80000"/>
                </a:srgbClr>
              </a:solidFill>
              <a:latin typeface="Georgia" pitchFamily="18" charset="0"/>
            </a:endParaRPr>
          </a:p>
          <a:p>
            <a:pPr lvl="0" algn="ctr"/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4E5B6F">
                    <a:lumMod val="20000"/>
                    <a:lumOff val="80000"/>
                  </a:srgbClr>
                </a:solidFill>
                <a:effectLst/>
                <a:uLnTx/>
                <a:uFillTx/>
                <a:latin typeface="Georgia" pitchFamily="18" charset="0"/>
              </a:rPr>
              <a:t>Использовали жернова для перетирания зёрен, орехов и других растительных продуктов для потребления в пищу</a:t>
            </a:r>
            <a:endParaRPr kumimoji="0" lang="ru-RU" sz="20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eorgia" pitchFamily="18" charset="0"/>
            </a:endParaRPr>
          </a:p>
        </p:txBody>
      </p:sp>
      <p:pic>
        <p:nvPicPr>
          <p:cNvPr id="28" name="Рисунок 4" descr="DSC08988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7450" y="2183730"/>
            <a:ext cx="2714625" cy="376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Рисунок 5" descr="DSC08989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3" y="2182687"/>
            <a:ext cx="2571750" cy="3755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65806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918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9036" y="189583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349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85162" y="189583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7605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45147" y="18864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918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49036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1427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16883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85296" y="18864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83082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5491" y="188640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5322" y="188639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16883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85296" y="593827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8308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55636" y="593827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2532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349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8516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7605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45147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1427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053856" y="910606"/>
            <a:ext cx="504014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u="sng" dirty="0" smtClean="0">
                <a:solidFill>
                  <a:srgbClr val="4E5B6F">
                    <a:lumMod val="20000"/>
                    <a:lumOff val="80000"/>
                  </a:srgbClr>
                </a:solidFill>
                <a:latin typeface="Georgia" pitchFamily="18" charset="0"/>
              </a:rPr>
              <a:t>Солонка – сов доз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dirty="0">
              <a:solidFill>
                <a:srgbClr val="4E5B6F">
                  <a:lumMod val="20000"/>
                  <a:lumOff val="80000"/>
                </a:srgbClr>
              </a:solidFill>
              <a:latin typeface="Georgia" pitchFamily="18" charset="0"/>
            </a:endParaRPr>
          </a:p>
        </p:txBody>
      </p:sp>
      <p:pic>
        <p:nvPicPr>
          <p:cNvPr id="4098" name="Picture 2" descr="http://www.sati.archaeology.nsc.ru/mifolog/myth/img/h/402-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1406" y="1700808"/>
            <a:ext cx="4932656" cy="40324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544854" y="2285871"/>
            <a:ext cx="301800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FF00"/>
                </a:solidFill>
                <a:latin typeface="Georgia" pitchFamily="18" charset="0"/>
              </a:rPr>
              <a:t>Что за чудо птица,</a:t>
            </a:r>
          </a:p>
          <a:p>
            <a:r>
              <a:rPr lang="ru-RU" sz="3600" b="1" dirty="0" smtClean="0">
                <a:solidFill>
                  <a:srgbClr val="FFFF00"/>
                </a:solidFill>
                <a:latin typeface="Georgia" pitchFamily="18" charset="0"/>
              </a:rPr>
              <a:t>В </a:t>
            </a:r>
            <a:r>
              <a:rPr lang="ru-RU" sz="3600" b="1" dirty="0">
                <a:solidFill>
                  <a:srgbClr val="FFFF00"/>
                </a:solidFill>
                <a:latin typeface="Georgia" pitchFamily="18" charset="0"/>
              </a:rPr>
              <a:t>которой соль хранится?</a:t>
            </a:r>
          </a:p>
        </p:txBody>
      </p:sp>
    </p:spTree>
    <p:extLst>
      <p:ext uri="{BB962C8B-B14F-4D97-AF65-F5344CB8AC3E}">
        <p14:creationId xmlns:p14="http://schemas.microsoft.com/office/powerpoint/2010/main" val="36127423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918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9036" y="189583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349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85162" y="189583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7605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45147" y="18864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918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49036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1427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16883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85296" y="18864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83082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5491" y="188640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5322" y="188639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16883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85296" y="593827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8308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55636" y="593827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2532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349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8516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7605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45147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1427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910606"/>
            <a:ext cx="842493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u="sng" dirty="0" smtClean="0">
                <a:solidFill>
                  <a:srgbClr val="4E5B6F">
                    <a:lumMod val="20000"/>
                    <a:lumOff val="80000"/>
                  </a:srgbClr>
                </a:solidFill>
                <a:latin typeface="Georgia" pitchFamily="18" charset="0"/>
              </a:rPr>
              <a:t>Солонка – сов доз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b="1" dirty="0" smtClean="0">
              <a:solidFill>
                <a:srgbClr val="4E5B6F">
                  <a:lumMod val="20000"/>
                  <a:lumOff val="80000"/>
                </a:srgbClr>
              </a:solidFill>
              <a:latin typeface="Georgia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 smtClean="0">
                <a:solidFill>
                  <a:srgbClr val="4E5B6F">
                    <a:lumMod val="20000"/>
                    <a:lumOff val="80000"/>
                  </a:srgbClr>
                </a:solidFill>
                <a:latin typeface="Georgia" pitchFamily="18" charset="0"/>
              </a:rPr>
              <a:t>А такого </a:t>
            </a:r>
            <a:r>
              <a:rPr lang="ru-RU" sz="2000" b="1" dirty="0">
                <a:solidFill>
                  <a:srgbClr val="4E5B6F">
                    <a:lumMod val="20000"/>
                    <a:lumOff val="80000"/>
                  </a:srgbClr>
                </a:solidFill>
                <a:latin typeface="Georgia" pitchFamily="18" charset="0"/>
              </a:rPr>
              <a:t>вида солонки считались дорожными, т.к. их брали с собой, уходя на промысел или полевые работы.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255636" y="2852936"/>
            <a:ext cx="349282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>
                <a:solidFill>
                  <a:srgbClr val="FFFF00"/>
                </a:solidFill>
                <a:latin typeface="Georgia" pitchFamily="18" charset="0"/>
              </a:rPr>
              <a:t>Отношение к солонке </a:t>
            </a:r>
            <a:r>
              <a:rPr lang="ru-RU" sz="2000" b="1" dirty="0" smtClean="0">
                <a:solidFill>
                  <a:srgbClr val="FFFF00"/>
                </a:solidFill>
                <a:latin typeface="Georgia" pitchFamily="18" charset="0"/>
              </a:rPr>
              <a:t>было бережное </a:t>
            </a:r>
            <a:r>
              <a:rPr lang="ru-RU" sz="2000" b="1" dirty="0">
                <a:solidFill>
                  <a:srgbClr val="FFFF00"/>
                </a:solidFill>
                <a:latin typeface="Georgia" pitchFamily="18" charset="0"/>
              </a:rPr>
              <a:t>и почтительное. 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>
                <a:solidFill>
                  <a:srgbClr val="FFFF00"/>
                </a:solidFill>
                <a:latin typeface="Georgia" pitchFamily="18" charset="0"/>
              </a:rPr>
              <a:t>Она считалась  </a:t>
            </a:r>
            <a:endParaRPr lang="ru-RU" sz="2000" b="1" dirty="0" smtClean="0">
              <a:solidFill>
                <a:srgbClr val="FFFF00"/>
              </a:solidFill>
              <a:latin typeface="Georgia" pitchFamily="18" charset="0"/>
            </a:endParaRPr>
          </a:p>
          <a:p>
            <a:pPr lvl="0"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 smtClean="0">
                <a:solidFill>
                  <a:srgbClr val="FFFF00"/>
                </a:solidFill>
                <a:latin typeface="Georgia" pitchFamily="18" charset="0"/>
              </a:rPr>
              <a:t>семейной </a:t>
            </a:r>
            <a:r>
              <a:rPr lang="ru-RU" sz="2000" b="1" dirty="0">
                <a:solidFill>
                  <a:srgbClr val="FFFF00"/>
                </a:solidFill>
                <a:latin typeface="Georgia" pitchFamily="18" charset="0"/>
              </a:rPr>
              <a:t>ценностью </a:t>
            </a:r>
            <a:endParaRPr lang="ru-RU" sz="2000" b="1" dirty="0" smtClean="0">
              <a:solidFill>
                <a:srgbClr val="FFFF00"/>
              </a:solidFill>
              <a:latin typeface="Georgia" pitchFamily="18" charset="0"/>
            </a:endParaRPr>
          </a:p>
          <a:p>
            <a:pPr lvl="0"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 smtClean="0">
                <a:solidFill>
                  <a:srgbClr val="FFFF00"/>
                </a:solidFill>
                <a:latin typeface="Georgia" pitchFamily="18" charset="0"/>
              </a:rPr>
              <a:t>и </a:t>
            </a:r>
            <a:r>
              <a:rPr lang="ru-RU" sz="2000" b="1" dirty="0">
                <a:solidFill>
                  <a:srgbClr val="FFFF00"/>
                </a:solidFill>
                <a:latin typeface="Georgia" pitchFamily="18" charset="0"/>
              </a:rPr>
              <a:t>её никогда не продавали.</a:t>
            </a:r>
          </a:p>
        </p:txBody>
      </p:sp>
      <p:pic>
        <p:nvPicPr>
          <p:cNvPr id="28" name="Рисунок 2" descr="DSC03938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727" y="2636912"/>
            <a:ext cx="5225057" cy="3190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0668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918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9036" y="189583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349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85162" y="189583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7605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45147" y="18864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918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49036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1427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16883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85296" y="18864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83082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5491" y="188640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5322" y="188639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16883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85296" y="593827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8308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55636" y="593827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2532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349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8516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7605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45147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1427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09184" y="910606"/>
            <a:ext cx="85392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err="1" smtClean="0">
                <a:solidFill>
                  <a:prstClr val="white"/>
                </a:solidFill>
                <a:latin typeface="Georgia" pitchFamily="18" charset="0"/>
              </a:rPr>
              <a:t>Сеяльница</a:t>
            </a:r>
            <a:r>
              <a:rPr lang="ru-RU" sz="2800" b="1" dirty="0" smtClean="0">
                <a:solidFill>
                  <a:prstClr val="white"/>
                </a:solidFill>
                <a:latin typeface="Georgia" pitchFamily="18" charset="0"/>
              </a:rPr>
              <a:t> – </a:t>
            </a:r>
            <a:r>
              <a:rPr lang="ru-RU" sz="2800" b="1" dirty="0" err="1" smtClean="0">
                <a:solidFill>
                  <a:prstClr val="white"/>
                </a:solidFill>
                <a:latin typeface="Georgia" pitchFamily="18" charset="0"/>
              </a:rPr>
              <a:t>сеяльнича</a:t>
            </a:r>
            <a:r>
              <a:rPr lang="ru-RU" sz="2800" b="1" dirty="0" smtClean="0">
                <a:solidFill>
                  <a:prstClr val="white"/>
                </a:solidFill>
                <a:latin typeface="Georgia" pitchFamily="18" charset="0"/>
              </a:rPr>
              <a:t> </a:t>
            </a:r>
            <a:endParaRPr lang="ru-RU" sz="2800" b="1" dirty="0">
              <a:solidFill>
                <a:prstClr val="white"/>
              </a:solidFill>
              <a:latin typeface="Georgia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prstClr val="white"/>
                </a:solidFill>
                <a:latin typeface="Georgia" pitchFamily="18" charset="0"/>
              </a:rPr>
              <a:t>кухонная утварь, которую использовали для просеивания и </a:t>
            </a:r>
            <a:r>
              <a:rPr lang="ru-RU" sz="2000" b="1" dirty="0" smtClean="0">
                <a:solidFill>
                  <a:prstClr val="white"/>
                </a:solidFill>
                <a:latin typeface="Georgia" pitchFamily="18" charset="0"/>
              </a:rPr>
              <a:t>очистки </a:t>
            </a:r>
            <a:r>
              <a:rPr lang="ru-RU" sz="2000" b="1" dirty="0">
                <a:solidFill>
                  <a:prstClr val="white"/>
                </a:solidFill>
                <a:latin typeface="Georgia" pitchFamily="18" charset="0"/>
              </a:rPr>
              <a:t>крупы от мелкой шелухи. </a:t>
            </a:r>
            <a:r>
              <a:rPr lang="ru-RU" sz="2000" b="1" dirty="0" smtClean="0">
                <a:solidFill>
                  <a:prstClr val="white"/>
                </a:solidFill>
                <a:latin typeface="Georgia" pitchFamily="18" charset="0"/>
              </a:rPr>
              <a:t>Это долблёное </a:t>
            </a:r>
            <a:r>
              <a:rPr lang="ru-RU" sz="2000" b="1" dirty="0">
                <a:solidFill>
                  <a:prstClr val="white"/>
                </a:solidFill>
                <a:latin typeface="Georgia" pitchFamily="18" charset="0"/>
              </a:rPr>
              <a:t>корыто овальной формы с пологими стенками, двумя рукоятками на концах. Длина </a:t>
            </a:r>
            <a:r>
              <a:rPr lang="ru-RU" sz="2000" b="1" dirty="0" smtClean="0">
                <a:solidFill>
                  <a:prstClr val="white"/>
                </a:solidFill>
                <a:latin typeface="Georgia" pitchFamily="18" charset="0"/>
              </a:rPr>
              <a:t>бывала разной : от 30см до 80 </a:t>
            </a:r>
            <a:r>
              <a:rPr lang="ru-RU" sz="2000" b="1" dirty="0">
                <a:solidFill>
                  <a:prstClr val="white"/>
                </a:solidFill>
                <a:latin typeface="Georgia" pitchFamily="18" charset="0"/>
              </a:rPr>
              <a:t>см. </a:t>
            </a:r>
          </a:p>
        </p:txBody>
      </p:sp>
      <p:pic>
        <p:nvPicPr>
          <p:cNvPr id="28" name="Рисунок 5" descr="DSC03942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005" y="2708920"/>
            <a:ext cx="4040819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Рисунок 6" descr="DSC03943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8970" y="4242454"/>
            <a:ext cx="3647830" cy="1711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Рисунок 7" descr="100_9659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8859" y="2603379"/>
            <a:ext cx="3185256" cy="1873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29893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918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9036" y="189583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349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85162" y="189583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7605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45147" y="18864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918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49036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1427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16883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85296" y="18864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83082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5491" y="188640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5322" y="188639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16883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85296" y="593827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8308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55636" y="593827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2532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349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8516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7605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45147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1427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801" y="999748"/>
            <a:ext cx="3592779" cy="49385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067944" y="1700808"/>
            <a:ext cx="486374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Georgia" pitchFamily="18" charset="0"/>
              </a:rPr>
              <a:t>Берестяной мальчишка, вместо шляпы крышка. </a:t>
            </a:r>
            <a:endParaRPr lang="ru-RU" sz="2800" b="1" dirty="0" smtClean="0">
              <a:latin typeface="Georgia" pitchFamily="18" charset="0"/>
            </a:endParaRPr>
          </a:p>
          <a:p>
            <a:r>
              <a:rPr lang="ru-RU" sz="2800" b="1" dirty="0" smtClean="0">
                <a:latin typeface="Georgia" pitchFamily="18" charset="0"/>
              </a:rPr>
              <a:t>Людям </a:t>
            </a:r>
            <a:r>
              <a:rPr lang="ru-RU" sz="2800" b="1" dirty="0">
                <a:latin typeface="Georgia" pitchFamily="18" charset="0"/>
              </a:rPr>
              <a:t>очень помогает, </a:t>
            </a:r>
            <a:r>
              <a:rPr lang="ru-RU" sz="2800" b="1" dirty="0" err="1">
                <a:latin typeface="Georgia" pitchFamily="18" charset="0"/>
              </a:rPr>
              <a:t>всяку</a:t>
            </a:r>
            <a:r>
              <a:rPr lang="ru-RU" sz="2800" b="1" dirty="0">
                <a:latin typeface="Georgia" pitchFamily="18" charset="0"/>
              </a:rPr>
              <a:t> пищу сохраняет. </a:t>
            </a:r>
            <a:endParaRPr lang="ru-RU" sz="2800" b="1" dirty="0" smtClean="0">
              <a:latin typeface="Georgia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934103" y="1010752"/>
            <a:ext cx="28914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u="sng" dirty="0" smtClean="0">
                <a:solidFill>
                  <a:prstClr val="white"/>
                </a:solidFill>
                <a:latin typeface="Georgia" pitchFamily="18" charset="0"/>
              </a:rPr>
              <a:t>Туес </a:t>
            </a:r>
            <a:r>
              <a:rPr lang="ru-RU" sz="3200" b="1" u="sng" dirty="0">
                <a:solidFill>
                  <a:prstClr val="white"/>
                </a:solidFill>
                <a:latin typeface="Georgia" pitchFamily="18" charset="0"/>
              </a:rPr>
              <a:t>– </a:t>
            </a:r>
            <a:r>
              <a:rPr lang="ru-RU" sz="3200" b="1" u="sng" dirty="0" err="1" smtClean="0">
                <a:solidFill>
                  <a:prstClr val="white"/>
                </a:solidFill>
                <a:latin typeface="Georgia" pitchFamily="18" charset="0"/>
              </a:rPr>
              <a:t>туис</a:t>
            </a:r>
            <a:endParaRPr lang="ru-RU" sz="3200" b="1" u="sng" dirty="0">
              <a:solidFill>
                <a:prstClr val="white"/>
              </a:solidFill>
              <a:latin typeface="Georgia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525323" y="4149080"/>
            <a:ext cx="42231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FF00"/>
                </a:solidFill>
                <a:latin typeface="Georgia" pitchFamily="18" charset="0"/>
              </a:rPr>
              <a:t>- </a:t>
            </a:r>
            <a:r>
              <a:rPr lang="ru-RU" sz="2400" b="1" dirty="0" smtClean="0">
                <a:solidFill>
                  <a:srgbClr val="FFFF00"/>
                </a:solidFill>
                <a:latin typeface="Georgia" pitchFamily="18" charset="0"/>
              </a:rPr>
              <a:t>Что </a:t>
            </a:r>
            <a:r>
              <a:rPr lang="ru-RU" sz="2400" b="1" dirty="0">
                <a:solidFill>
                  <a:srgbClr val="FFFF00"/>
                </a:solidFill>
                <a:latin typeface="Georgia" pitchFamily="18" charset="0"/>
              </a:rPr>
              <a:t>можно хранить в туеске?</a:t>
            </a:r>
          </a:p>
        </p:txBody>
      </p:sp>
    </p:spTree>
    <p:extLst>
      <p:ext uri="{BB962C8B-B14F-4D97-AF65-F5344CB8AC3E}">
        <p14:creationId xmlns:p14="http://schemas.microsoft.com/office/powerpoint/2010/main" val="10408540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918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9036" y="189583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349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85162" y="189583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7605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45147" y="18864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918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49036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1427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16883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85296" y="18864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83082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5491" y="188640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5322" y="188639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16883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85296" y="593827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8308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55636" y="593827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2532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349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8516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7605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45147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1427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http://www.sati.archaeology.nsc.ru/mifolog/myth/img/h/26-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2983" y="923219"/>
            <a:ext cx="38100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952500" y="39846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09185" y="1844824"/>
            <a:ext cx="431613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Georgia" pitchFamily="18" charset="0"/>
              </a:rPr>
              <a:t>Традиционная утварь </a:t>
            </a:r>
            <a:endParaRPr lang="ru-RU" sz="4000" b="1" dirty="0" smtClean="0">
              <a:latin typeface="Georgia" pitchFamily="18" charset="0"/>
            </a:endParaRPr>
          </a:p>
          <a:p>
            <a:pPr algn="ctr"/>
            <a:r>
              <a:rPr lang="ru-RU" sz="4000" b="1" dirty="0" smtClean="0">
                <a:latin typeface="Georgia" pitchFamily="18" charset="0"/>
              </a:rPr>
              <a:t>и </a:t>
            </a:r>
          </a:p>
          <a:p>
            <a:pPr algn="ctr"/>
            <a:r>
              <a:rPr lang="ru-RU" sz="4000" b="1" dirty="0" smtClean="0">
                <a:latin typeface="Georgia" pitchFamily="18" charset="0"/>
              </a:rPr>
              <a:t>сейчас </a:t>
            </a:r>
            <a:r>
              <a:rPr lang="ru-RU" sz="4000" b="1" dirty="0">
                <a:latin typeface="Georgia" pitchFamily="18" charset="0"/>
              </a:rPr>
              <a:t>в ходу</a:t>
            </a:r>
          </a:p>
        </p:txBody>
      </p:sp>
    </p:spTree>
    <p:extLst>
      <p:ext uri="{BB962C8B-B14F-4D97-AF65-F5344CB8AC3E}">
        <p14:creationId xmlns:p14="http://schemas.microsoft.com/office/powerpoint/2010/main" val="42611426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918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9036" y="189583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349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85162" y="189583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7605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45147" y="18864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918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49036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1427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16883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85296" y="18864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83082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5491" y="188640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5322" y="188639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16883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85296" y="593827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8308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55636" y="593827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2532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349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8516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7605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45147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1427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952500" y="39846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49035" y="1268760"/>
            <a:ext cx="7367381" cy="5068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Georgia" pitchFamily="18" charset="0"/>
                <a:hlinkClick r:id="rId5"/>
              </a:rPr>
              <a:t> </a:t>
            </a:r>
            <a:r>
              <a:rPr lang="ru-RU" sz="2000" dirty="0" smtClean="0">
                <a:solidFill>
                  <a:srgbClr val="FFFF00"/>
                </a:solidFill>
                <a:latin typeface="Georgia" pitchFamily="18" charset="0"/>
                <a:hlinkClick r:id="rId5"/>
              </a:rPr>
              <a:t>Источники: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>
                <a:solidFill>
                  <a:srgbClr val="FFFF00"/>
                </a:solidFill>
                <a:latin typeface="Georgia" pitchFamily="18" charset="0"/>
                <a:hlinkClick r:id="rId5"/>
              </a:rPr>
              <a:t>https</a:t>
            </a:r>
            <a:r>
              <a:rPr lang="en-US" sz="2000" dirty="0">
                <a:solidFill>
                  <a:srgbClr val="FFFF00"/>
                </a:solidFill>
                <a:latin typeface="Georgia" pitchFamily="18" charset="0"/>
                <a:hlinkClick r:id="rId5"/>
              </a:rPr>
              <a:t>://</a:t>
            </a:r>
            <a:r>
              <a:rPr lang="en-US" sz="2000" dirty="0" smtClean="0">
                <a:solidFill>
                  <a:srgbClr val="FFFF00"/>
                </a:solidFill>
                <a:latin typeface="Georgia" pitchFamily="18" charset="0"/>
                <a:hlinkClick r:id="rId5"/>
              </a:rPr>
              <a:t>infourok.ru/prezentaciya-na-temu-zhilische-komi-naroda-424781.html</a:t>
            </a:r>
            <a:endParaRPr lang="ru-RU" sz="2000" dirty="0" smtClean="0">
              <a:solidFill>
                <a:srgbClr val="FFFF00"/>
              </a:solidFill>
              <a:latin typeface="Georgia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dirty="0">
                <a:solidFill>
                  <a:srgbClr val="FFFF00"/>
                </a:solidFill>
                <a:latin typeface="Georgia" pitchFamily="18" charset="0"/>
                <a:hlinkClick r:id="rId6"/>
              </a:rPr>
              <a:t>http://</a:t>
            </a:r>
            <a:r>
              <a:rPr lang="en-US" sz="2000" dirty="0" smtClean="0">
                <a:solidFill>
                  <a:srgbClr val="FFFF00"/>
                </a:solidFill>
                <a:latin typeface="Georgia" pitchFamily="18" charset="0"/>
                <a:hlinkClick r:id="rId6"/>
              </a:rPr>
              <a:t>nsportal.ru/shkola/kraevedenie/library/2014/08/21/komi-obryady</a:t>
            </a:r>
            <a:endParaRPr lang="ru-RU" sz="2000" dirty="0" smtClean="0">
              <a:solidFill>
                <a:srgbClr val="FFFF00"/>
              </a:solidFill>
              <a:latin typeface="Georgia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dirty="0">
                <a:solidFill>
                  <a:srgbClr val="FFFF00"/>
                </a:solidFill>
                <a:latin typeface="Georgia" pitchFamily="18" charset="0"/>
                <a:hlinkClick r:id="rId7"/>
              </a:rPr>
              <a:t>http://</a:t>
            </a:r>
            <a:r>
              <a:rPr lang="en-US" sz="2000" dirty="0" smtClean="0">
                <a:solidFill>
                  <a:srgbClr val="FFFF00"/>
                </a:solidFill>
                <a:latin typeface="Georgia" pitchFamily="18" charset="0"/>
                <a:hlinkClick r:id="rId7"/>
              </a:rPr>
              <a:t>nsportal.ru/nachalnaya-shkola/raznoe/2013/04/28/komi-narodnye-zagadki</a:t>
            </a:r>
            <a:endParaRPr lang="ru-RU" sz="2000" dirty="0" smtClean="0">
              <a:solidFill>
                <a:srgbClr val="FFFF00"/>
              </a:solidFill>
              <a:latin typeface="Georgia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dirty="0">
                <a:solidFill>
                  <a:srgbClr val="FFFF00"/>
                </a:solidFill>
                <a:latin typeface="Georgia" pitchFamily="18" charset="0"/>
                <a:hlinkClick r:id="rId8"/>
              </a:rPr>
              <a:t>http://www.maam.ru/detskijsad/-</a:t>
            </a:r>
            <a:r>
              <a:rPr lang="en-US" sz="2000" dirty="0" smtClean="0">
                <a:solidFill>
                  <a:srgbClr val="FFFF00"/>
                </a:solidFill>
                <a:latin typeface="Georgia" pitchFamily="18" charset="0"/>
                <a:hlinkClick r:id="rId8"/>
              </a:rPr>
              <a:t>moi-krai-rodnoi-nod-puteshestvie-v-mir-starinyh-veschei-komi-permjackogo-naroda.html</a:t>
            </a:r>
            <a:endParaRPr lang="ru-RU" sz="2000" dirty="0" smtClean="0">
              <a:solidFill>
                <a:srgbClr val="FFFF00"/>
              </a:solidFill>
              <a:latin typeface="Georgia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dirty="0">
                <a:solidFill>
                  <a:srgbClr val="FFFF00"/>
                </a:solidFill>
                <a:latin typeface="Georgia" pitchFamily="18" charset="0"/>
                <a:hlinkClick r:id="rId9"/>
              </a:rPr>
              <a:t>http://human_ecology.academic.ru/1823/%D0%A3%D1%82%D0%B2%D0%B0%D1%80%D1%8C_%</a:t>
            </a:r>
            <a:r>
              <a:rPr lang="en-US" sz="2000" dirty="0" smtClean="0">
                <a:solidFill>
                  <a:srgbClr val="FFFF00"/>
                </a:solidFill>
                <a:latin typeface="Georgia" pitchFamily="18" charset="0"/>
                <a:hlinkClick r:id="rId9"/>
              </a:rPr>
              <a:t>D0%B4%D0%BE%D0%BC%D0%B0%D1%88%D0%BD%D1%8F%D1%8F</a:t>
            </a:r>
            <a:endParaRPr lang="ru-RU" sz="2000" dirty="0" smtClean="0">
              <a:solidFill>
                <a:srgbClr val="FFFF00"/>
              </a:solidFill>
              <a:latin typeface="Georgia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38684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918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9036" y="189583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349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85162" y="189583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7605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45147" y="18864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918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49036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1427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16883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85296" y="18864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83082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5491" y="188640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5322" y="188639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16883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85296" y="593827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8308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55636" y="593827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2532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349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8516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7605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45147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1427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09184" y="910606"/>
            <a:ext cx="853928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b="1" cap="none" spc="0" dirty="0" smtClean="0">
                <a:ln w="1905"/>
                <a:solidFill>
                  <a:srgbClr val="3FDE1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Цель: </a:t>
            </a:r>
          </a:p>
          <a:p>
            <a:r>
              <a:rPr lang="ru-RU" sz="3200" b="1" cap="none" spc="0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знакомство детей старшего дошкольного возраста с предметами быта Коми народа.</a:t>
            </a:r>
            <a:endParaRPr lang="ru-RU" sz="3200" b="1" cap="none" spc="0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23529" y="3034264"/>
            <a:ext cx="8608163" cy="2646878"/>
          </a:xfrm>
          <a:prstGeom prst="rect">
            <a:avLst/>
          </a:prstGeom>
          <a:noFill/>
        </p:spPr>
        <p:txBody>
          <a:bodyPr wrap="square" lIns="91440" tIns="45720" rIns="91440" bIns="45720" anchor="t" anchorCtr="0">
            <a:spAutoFit/>
          </a:bodyPr>
          <a:lstStyle/>
          <a:p>
            <a:r>
              <a:rPr lang="ru-RU" sz="3600" b="1" cap="none" spc="0" dirty="0" smtClean="0">
                <a:ln w="1905"/>
                <a:solidFill>
                  <a:srgbClr val="3FDE1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Задачи:</a:t>
            </a:r>
            <a:endParaRPr lang="ru-RU" sz="3200" b="1" cap="none" spc="0" dirty="0" smtClean="0">
              <a:ln w="1905"/>
              <a:solidFill>
                <a:srgbClr val="3FDE14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  <a:p>
            <a:r>
              <a:rPr lang="ru-RU" sz="2600" b="1" cap="none" spc="0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-   Познакомить детей с предметами быта  </a:t>
            </a:r>
          </a:p>
          <a:p>
            <a:r>
              <a:rPr lang="ru-RU" sz="2600" b="1" dirty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 </a:t>
            </a:r>
            <a:r>
              <a:rPr lang="ru-RU" sz="26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  </a:t>
            </a:r>
            <a:r>
              <a:rPr lang="ru-RU" sz="2600" b="1" cap="none" spc="0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  Коми   народа и их принадлежности в быту;</a:t>
            </a:r>
          </a:p>
          <a:p>
            <a:r>
              <a:rPr lang="ru-RU" sz="26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-   Обогащать словарный запас детей;</a:t>
            </a:r>
          </a:p>
          <a:p>
            <a:r>
              <a:rPr lang="ru-RU" sz="2600" b="1" cap="none" spc="0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-   Воспитывать интерес, уважение к  истории </a:t>
            </a:r>
          </a:p>
          <a:p>
            <a:r>
              <a:rPr lang="ru-RU" sz="2600" b="1" cap="none" spc="0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     Коми края.</a:t>
            </a:r>
            <a:endParaRPr lang="ru-RU" sz="2600" b="1" cap="none" spc="0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04190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918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9036" y="189583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349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85162" y="189583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7605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45147" y="18864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918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49036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1427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16883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85296" y="18864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83082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5491" y="188640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5322" y="188639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16883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85296" y="593827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8308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55636" y="593827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2532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349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8516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7605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45147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1427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952500" y="39846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628801"/>
            <a:ext cx="692665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СПАСИБО </a:t>
            </a:r>
          </a:p>
          <a:p>
            <a:pPr algn="ctr"/>
            <a:r>
              <a:rPr lang="ru-RU" sz="72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ЗА </a:t>
            </a:r>
          </a:p>
          <a:p>
            <a:pPr algn="ctr"/>
            <a:r>
              <a:rPr lang="ru-RU" sz="7200" b="1" cap="none" spc="0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ВНИМАНИЕ!</a:t>
            </a:r>
            <a:endParaRPr lang="ru-RU" sz="7200" b="1" cap="none" spc="0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03566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918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9036" y="189583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349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85162" y="189583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7605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45147" y="18864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918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49036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1427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16883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85296" y="18864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83082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5491" y="188640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5322" y="188639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16883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85296" y="593827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8308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55636" y="593827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2532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349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8516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7605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45147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1427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Содержимое 7" descr="коми изба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0087" y="980728"/>
            <a:ext cx="3632493" cy="4826212"/>
          </a:xfrm>
          <a:prstGeom prst="rect">
            <a:avLst/>
          </a:prstGeom>
        </p:spPr>
      </p:pic>
      <p:sp>
        <p:nvSpPr>
          <p:cNvPr id="28" name="Прямоугольник 27"/>
          <p:cNvSpPr/>
          <p:nvPr/>
        </p:nvSpPr>
        <p:spPr>
          <a:xfrm>
            <a:off x="3995936" y="980728"/>
            <a:ext cx="4935756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 smtClean="0">
                <a:latin typeface="+mj-lt"/>
              </a:rPr>
              <a:t>Утварь домашняя </a:t>
            </a:r>
            <a:r>
              <a:rPr lang="ru-RU" b="1" dirty="0" smtClean="0">
                <a:latin typeface="+mj-lt"/>
              </a:rPr>
              <a:t>— </a:t>
            </a:r>
            <a:r>
              <a:rPr lang="ru-RU" b="1" dirty="0">
                <a:solidFill>
                  <a:srgbClr val="FFFF00"/>
                </a:solidFill>
                <a:latin typeface="+mj-lt"/>
              </a:rPr>
              <a:t>это совокупность предметов домашнего обихода, включающая кухонную и столовую посуду, приспособления для хранения и </a:t>
            </a:r>
            <a:r>
              <a:rPr lang="ru-RU" b="1" dirty="0" smtClean="0">
                <a:solidFill>
                  <a:srgbClr val="FFFF00"/>
                </a:solidFill>
                <a:latin typeface="+mj-lt"/>
              </a:rPr>
              <a:t>переноса  </a:t>
            </a:r>
            <a:r>
              <a:rPr lang="ru-RU" b="1" dirty="0">
                <a:solidFill>
                  <a:srgbClr val="FFFF00"/>
                </a:solidFill>
                <a:latin typeface="+mj-lt"/>
              </a:rPr>
              <a:t>вещей и продуктов питания и т. д.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4525322" y="2828836"/>
            <a:ext cx="407912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spcAft>
                <a:spcPts val="0"/>
              </a:spcAft>
            </a:pPr>
            <a:r>
              <a:rPr lang="ru-RU" sz="2000" b="1" dirty="0">
                <a:latin typeface="Georgia" pitchFamily="18" charset="0"/>
                <a:ea typeface="Times New Roman"/>
              </a:rPr>
              <a:t>Посуду делали из бересты, глины, капа и ивовых веток. Кап – это больной нарост на берёзе. Его выдалбливали  и делали разную посуду. Хранилась такая посуда очень долго.</a:t>
            </a:r>
            <a:endParaRPr lang="ru-RU" sz="2000" b="1" dirty="0">
              <a:effectLst/>
              <a:latin typeface="Georgia" pitchFamily="18" charset="0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75374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918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9036" y="189583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349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85162" y="189583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7605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45147" y="18864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918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49036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1427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16883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85296" y="18864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83082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5491" y="188640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5322" y="188639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16883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85296" y="593827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8308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55636" y="593827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2532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349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8516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7605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45147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1427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15616" y="910606"/>
            <a:ext cx="78160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rgbClr val="FFFF00"/>
                </a:solidFill>
                <a:latin typeface="Georgia" pitchFamily="18" charset="0"/>
              </a:rPr>
              <a:t>Что же было необходимо нашим </a:t>
            </a:r>
            <a:endParaRPr lang="ru-RU" sz="4800" b="1" dirty="0" smtClean="0">
              <a:solidFill>
                <a:srgbClr val="FFFF00"/>
              </a:solidFill>
              <a:latin typeface="Georgia" pitchFamily="18" charset="0"/>
            </a:endParaRPr>
          </a:p>
          <a:p>
            <a:pPr algn="ctr"/>
            <a:r>
              <a:rPr lang="ru-RU" sz="4800" b="1" dirty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4800" b="1" dirty="0" smtClean="0">
                <a:solidFill>
                  <a:srgbClr val="FFFF00"/>
                </a:solidFill>
                <a:latin typeface="Georgia" pitchFamily="18" charset="0"/>
              </a:rPr>
              <a:t>               предкам </a:t>
            </a:r>
          </a:p>
          <a:p>
            <a:pPr algn="ctr"/>
            <a:r>
              <a:rPr lang="ru-RU" sz="4800" b="1" dirty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4800" b="1" dirty="0" smtClean="0">
                <a:solidFill>
                  <a:srgbClr val="FFFF00"/>
                </a:solidFill>
                <a:latin typeface="Georgia" pitchFamily="18" charset="0"/>
              </a:rPr>
              <a:t>               в их</a:t>
            </a:r>
          </a:p>
          <a:p>
            <a:pPr algn="ctr"/>
            <a:r>
              <a:rPr lang="ru-RU" sz="4800" b="1" dirty="0" smtClean="0">
                <a:solidFill>
                  <a:srgbClr val="FFFF00"/>
                </a:solidFill>
                <a:latin typeface="Georgia" pitchFamily="18" charset="0"/>
              </a:rPr>
              <a:t>                 домашнем </a:t>
            </a:r>
          </a:p>
          <a:p>
            <a:pPr algn="ctr"/>
            <a:r>
              <a:rPr lang="ru-RU" sz="4800" b="1" dirty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4800" b="1" dirty="0" smtClean="0">
                <a:solidFill>
                  <a:srgbClr val="FFFF00"/>
                </a:solidFill>
                <a:latin typeface="Georgia" pitchFamily="18" charset="0"/>
              </a:rPr>
              <a:t>                 хозяйстве</a:t>
            </a:r>
            <a:r>
              <a:rPr lang="ru-RU" sz="4800" b="1" dirty="0">
                <a:solidFill>
                  <a:srgbClr val="FFFF00"/>
                </a:solidFill>
                <a:latin typeface="Georgia" pitchFamily="18" charset="0"/>
              </a:rPr>
              <a:t>?</a:t>
            </a:r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677" y="2636912"/>
            <a:ext cx="3279775" cy="3054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2489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918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9036" y="189583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349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85162" y="189583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7605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45147" y="18864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918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49036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1427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16883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85296" y="18864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83082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5491" y="188640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5322" y="188639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16883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85296" y="593827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8308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55636" y="593827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2532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349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8516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7605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45147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1427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907776"/>
            <a:ext cx="813690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>
                <a:latin typeface="Georgia" pitchFamily="18" charset="0"/>
              </a:rPr>
              <a:t>Кадка, кадушка</a:t>
            </a:r>
            <a:r>
              <a:rPr lang="ru-RU" sz="2400" b="1" u="sng" dirty="0" smtClean="0">
                <a:latin typeface="Georgia" pitchFamily="18" charset="0"/>
              </a:rPr>
              <a:t>.</a:t>
            </a:r>
          </a:p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Georgia" pitchFamily="18" charset="0"/>
              </a:rPr>
              <a:t>Загадка:</a:t>
            </a:r>
          </a:p>
          <a:p>
            <a:pPr algn="ctr"/>
            <a:r>
              <a:rPr lang="ru-RU" sz="2000" b="1" dirty="0" smtClean="0">
                <a:latin typeface="Georgia" pitchFamily="18" charset="0"/>
              </a:rPr>
              <a:t>Стоит </a:t>
            </a:r>
            <a:r>
              <a:rPr lang="ru-RU" sz="2000" b="1" dirty="0">
                <a:latin typeface="Georgia" pitchFamily="18" charset="0"/>
              </a:rPr>
              <a:t>толстуха </a:t>
            </a:r>
            <a:r>
              <a:rPr lang="ru-RU" sz="2000" b="1" dirty="0" smtClean="0">
                <a:latin typeface="Georgia" pitchFamily="18" charset="0"/>
              </a:rPr>
              <a:t>– Деревянное </a:t>
            </a:r>
            <a:r>
              <a:rPr lang="ru-RU" sz="2000" b="1" dirty="0">
                <a:latin typeface="Georgia" pitchFamily="18" charset="0"/>
              </a:rPr>
              <a:t>брюхо</a:t>
            </a:r>
            <a:r>
              <a:rPr lang="ru-RU" sz="2000" b="1" dirty="0" smtClean="0">
                <a:latin typeface="Georgia" pitchFamily="18" charset="0"/>
              </a:rPr>
              <a:t>, </a:t>
            </a:r>
            <a:r>
              <a:rPr lang="ru-RU" sz="2000" b="1" dirty="0">
                <a:latin typeface="Georgia" pitchFamily="18" charset="0"/>
              </a:rPr>
              <a:t>Железный поясок</a:t>
            </a:r>
            <a:r>
              <a:rPr lang="ru-RU" sz="2000" b="1" dirty="0" smtClean="0">
                <a:latin typeface="Georgia" pitchFamily="18" charset="0"/>
              </a:rPr>
              <a:t>.</a:t>
            </a:r>
            <a:r>
              <a:rPr lang="ru-RU" sz="2400" b="1" dirty="0" smtClean="0">
                <a:latin typeface="Georgia" pitchFamily="18" charset="0"/>
              </a:rPr>
              <a:t> </a:t>
            </a:r>
            <a:endParaRPr lang="ru-RU" sz="1600" b="1" dirty="0">
              <a:latin typeface="Georgia" pitchFamily="18" charset="0"/>
            </a:endParaRPr>
          </a:p>
        </p:txBody>
      </p:sp>
      <p:pic>
        <p:nvPicPr>
          <p:cNvPr id="28" name="Рисунок 7" descr="DSC08893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170" y="2846768"/>
            <a:ext cx="4195410" cy="3169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Рисунок 9" descr="DSC08914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0912" y="2846768"/>
            <a:ext cx="4258850" cy="3169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0" y="2046549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Georgia" pitchFamily="18" charset="0"/>
              </a:rPr>
              <a:t>Ёмкость для заготовки солений, мочений, для хранения муки </a:t>
            </a:r>
            <a:r>
              <a:rPr lang="ru-RU" b="1" dirty="0" smtClean="0">
                <a:latin typeface="Georgia" pitchFamily="18" charset="0"/>
              </a:rPr>
              <a:t>и круп</a:t>
            </a:r>
            <a:r>
              <a:rPr lang="ru-RU" b="1" dirty="0">
                <a:latin typeface="Georgia" pitchFamily="18" charset="0"/>
              </a:rPr>
              <a:t>.</a:t>
            </a:r>
            <a:br>
              <a:rPr lang="ru-RU" b="1" dirty="0">
                <a:latin typeface="Georgia" pitchFamily="18" charset="0"/>
              </a:rPr>
            </a:br>
            <a:r>
              <a:rPr lang="ru-RU" b="1" dirty="0">
                <a:latin typeface="Georgia" pitchFamily="18" charset="0"/>
              </a:rPr>
              <a:t>Если на крышке кадушки было отверстие, то она использовалась для переноски воды и кваса.</a:t>
            </a:r>
          </a:p>
        </p:txBody>
      </p:sp>
    </p:spTree>
    <p:extLst>
      <p:ext uri="{BB962C8B-B14F-4D97-AF65-F5344CB8AC3E}">
        <p14:creationId xmlns:p14="http://schemas.microsoft.com/office/powerpoint/2010/main" val="33083169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918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9036" y="189583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349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85162" y="189583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7605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45147" y="18864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918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49036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1427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16883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85296" y="18864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83082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5491" y="188640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5322" y="188639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16883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85296" y="593827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8308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55636" y="593827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2532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349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8516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7605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45147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1427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1012954"/>
            <a:ext cx="84969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prstClr val="white"/>
                </a:solidFill>
                <a:latin typeface="Georgia" pitchFamily="18" charset="0"/>
              </a:rPr>
              <a:t>Кадки </a:t>
            </a:r>
            <a:r>
              <a:rPr lang="ru-RU" sz="2000" b="1" dirty="0" smtClean="0">
                <a:solidFill>
                  <a:prstClr val="white"/>
                </a:solidFill>
                <a:latin typeface="Georgia" pitchFamily="18" charset="0"/>
              </a:rPr>
              <a:t>делали </a:t>
            </a:r>
            <a:r>
              <a:rPr lang="ru-RU" sz="2000" b="1" dirty="0">
                <a:solidFill>
                  <a:prstClr val="white"/>
                </a:solidFill>
                <a:latin typeface="Georgia" pitchFamily="18" charset="0"/>
              </a:rPr>
              <a:t>ремесленники</a:t>
            </a:r>
            <a:r>
              <a:rPr lang="ru-RU" sz="2000" b="1" dirty="0" smtClean="0">
                <a:solidFill>
                  <a:prstClr val="white"/>
                </a:solidFill>
                <a:latin typeface="Georgia" pitchFamily="18" charset="0"/>
              </a:rPr>
              <a:t>, </a:t>
            </a:r>
            <a:r>
              <a:rPr lang="ru-RU" sz="2000" b="1" dirty="0">
                <a:solidFill>
                  <a:prstClr val="white"/>
                </a:solidFill>
                <a:latin typeface="Georgia" pitchFamily="18" charset="0"/>
              </a:rPr>
              <a:t>и делались из деревянных дощечек </a:t>
            </a:r>
            <a:r>
              <a:rPr lang="ru-RU" sz="2000" b="1" dirty="0" smtClean="0">
                <a:solidFill>
                  <a:prstClr val="white"/>
                </a:solidFill>
                <a:latin typeface="Georgia" pitchFamily="18" charset="0"/>
              </a:rPr>
              <a:t>–  </a:t>
            </a:r>
            <a:r>
              <a:rPr lang="ru-RU" sz="2000" b="1" dirty="0">
                <a:solidFill>
                  <a:prstClr val="white"/>
                </a:solidFill>
                <a:latin typeface="Georgia" pitchFamily="18" charset="0"/>
              </a:rPr>
              <a:t>клёпок, стянутых обручами</a:t>
            </a:r>
            <a:r>
              <a:rPr lang="ru-RU" sz="2000" b="1" dirty="0" smtClean="0">
                <a:solidFill>
                  <a:prstClr val="white"/>
                </a:solidFill>
                <a:latin typeface="Georgia" pitchFamily="18" charset="0"/>
              </a:rPr>
              <a:t>. В </a:t>
            </a:r>
            <a:r>
              <a:rPr lang="ru-RU" sz="2000" b="1" dirty="0">
                <a:solidFill>
                  <a:prstClr val="white"/>
                </a:solidFill>
                <a:latin typeface="Georgia" pitchFamily="18" charset="0"/>
              </a:rPr>
              <a:t>каждом хозяйстве имелось большое </a:t>
            </a:r>
            <a:r>
              <a:rPr lang="ru-RU" sz="2000" b="1" dirty="0" smtClean="0">
                <a:solidFill>
                  <a:prstClr val="white"/>
                </a:solidFill>
                <a:latin typeface="Georgia" pitchFamily="18" charset="0"/>
              </a:rPr>
              <a:t>количество </a:t>
            </a:r>
            <a:r>
              <a:rPr lang="ru-RU" sz="2000" b="1" dirty="0">
                <a:solidFill>
                  <a:prstClr val="white"/>
                </a:solidFill>
                <a:latin typeface="Georgia" pitchFamily="18" charset="0"/>
              </a:rPr>
              <a:t>кадок </a:t>
            </a:r>
            <a:r>
              <a:rPr lang="ru-RU" sz="2000" b="1" dirty="0" smtClean="0">
                <a:solidFill>
                  <a:prstClr val="white"/>
                </a:solidFill>
                <a:latin typeface="Georgia" pitchFamily="18" charset="0"/>
              </a:rPr>
              <a:t>и кадушек.</a:t>
            </a:r>
            <a:endParaRPr lang="ru-RU" sz="2000" b="1" dirty="0">
              <a:solidFill>
                <a:prstClr val="white"/>
              </a:solidFill>
              <a:latin typeface="Georgia" pitchFamily="18" charset="0"/>
            </a:endParaRPr>
          </a:p>
        </p:txBody>
      </p:sp>
      <p:pic>
        <p:nvPicPr>
          <p:cNvPr id="28" name="Рисунок 3" descr="DSC08894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184" y="2348880"/>
            <a:ext cx="4230470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Рисунок 4" descr="DSC08913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3967" y="2348880"/>
            <a:ext cx="4367725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40281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918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9036" y="189583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349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85162" y="189583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7605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45147" y="18864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918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49036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1427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16883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85296" y="18864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83082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5491" y="188640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5322" y="188639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16883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85296" y="593827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8308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55636" y="593827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2532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349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8516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7605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45147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1427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907776"/>
            <a:ext cx="8352928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u="sng" dirty="0">
                <a:solidFill>
                  <a:srgbClr val="4E5B6F">
                    <a:lumMod val="20000"/>
                    <a:lumOff val="80000"/>
                  </a:srgbClr>
                </a:solidFill>
                <a:latin typeface="Georgia" pitchFamily="18" charset="0"/>
              </a:rPr>
              <a:t>Рукомойник (</a:t>
            </a:r>
            <a:r>
              <a:rPr lang="ru-RU" sz="2400" b="1" u="sng" dirty="0" err="1">
                <a:solidFill>
                  <a:srgbClr val="4E5B6F">
                    <a:lumMod val="20000"/>
                    <a:lumOff val="80000"/>
                  </a:srgbClr>
                </a:solidFill>
                <a:latin typeface="Georgia" pitchFamily="18" charset="0"/>
              </a:rPr>
              <a:t>ки</a:t>
            </a:r>
            <a:r>
              <a:rPr lang="ru-RU" sz="2400" b="1" u="sng" dirty="0">
                <a:solidFill>
                  <a:srgbClr val="4E5B6F">
                    <a:lumMod val="20000"/>
                    <a:lumOff val="80000"/>
                  </a:srgbClr>
                </a:solidFill>
                <a:latin typeface="Georgia" pitchFamily="18" charset="0"/>
              </a:rPr>
              <a:t> </a:t>
            </a:r>
            <a:r>
              <a:rPr lang="ru-RU" sz="2400" b="1" u="sng" dirty="0" err="1">
                <a:solidFill>
                  <a:srgbClr val="4E5B6F">
                    <a:lumMod val="20000"/>
                    <a:lumOff val="80000"/>
                  </a:srgbClr>
                </a:solidFill>
                <a:latin typeface="Georgia" pitchFamily="18" charset="0"/>
              </a:rPr>
              <a:t>миськалан</a:t>
            </a:r>
            <a:r>
              <a:rPr lang="ru-RU" sz="2400" b="1" u="sng" dirty="0">
                <a:solidFill>
                  <a:srgbClr val="4E5B6F">
                    <a:lumMod val="20000"/>
                    <a:lumOff val="80000"/>
                  </a:srgbClr>
                </a:solidFill>
                <a:latin typeface="Georgia" pitchFamily="18" charset="0"/>
              </a:rPr>
              <a:t>)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 smtClean="0">
                <a:solidFill>
                  <a:srgbClr val="4E5B6F">
                    <a:lumMod val="20000"/>
                    <a:lumOff val="80000"/>
                  </a:srgbClr>
                </a:solidFill>
                <a:latin typeface="Georgia" pitchFamily="18" charset="0"/>
              </a:rPr>
              <a:t>Глиняная </a:t>
            </a:r>
            <a:r>
              <a:rPr lang="ru-RU" sz="2000" b="1" dirty="0">
                <a:solidFill>
                  <a:srgbClr val="4E5B6F">
                    <a:lumMod val="20000"/>
                    <a:lumOff val="80000"/>
                  </a:srgbClr>
                </a:solidFill>
                <a:latin typeface="Georgia" pitchFamily="18" charset="0"/>
              </a:rPr>
              <a:t>ёмкость круглой или овальной </a:t>
            </a:r>
            <a:r>
              <a:rPr lang="ru-RU" sz="2000" b="1" dirty="0" smtClean="0">
                <a:solidFill>
                  <a:srgbClr val="4E5B6F">
                    <a:lumMod val="20000"/>
                    <a:lumOff val="80000"/>
                  </a:srgbClr>
                </a:solidFill>
                <a:latin typeface="Georgia" pitchFamily="18" charset="0"/>
              </a:rPr>
              <a:t>формы</a:t>
            </a:r>
            <a:r>
              <a:rPr lang="ru-RU" sz="2000" b="1" dirty="0">
                <a:solidFill>
                  <a:srgbClr val="4E5B6F">
                    <a:lumMod val="20000"/>
                    <a:lumOff val="80000"/>
                  </a:srgbClr>
                </a:solidFill>
                <a:latin typeface="Georgia" pitchFamily="18" charset="0"/>
              </a:rPr>
              <a:t>, с широким отверстием для </a:t>
            </a:r>
            <a:r>
              <a:rPr lang="ru-RU" sz="2000" b="1" dirty="0" smtClean="0">
                <a:solidFill>
                  <a:srgbClr val="4E5B6F">
                    <a:lumMod val="20000"/>
                    <a:lumOff val="80000"/>
                  </a:srgbClr>
                </a:solidFill>
                <a:latin typeface="Georgia" pitchFamily="18" charset="0"/>
              </a:rPr>
              <a:t>наливания </a:t>
            </a:r>
            <a:r>
              <a:rPr lang="ru-RU" sz="2000" b="1" dirty="0">
                <a:solidFill>
                  <a:srgbClr val="4E5B6F">
                    <a:lumMod val="20000"/>
                    <a:lumOff val="80000"/>
                  </a:srgbClr>
                </a:solidFill>
                <a:latin typeface="Georgia" pitchFamily="18" charset="0"/>
              </a:rPr>
              <a:t>воды, на одной стороне имелся </a:t>
            </a:r>
            <a:r>
              <a:rPr lang="ru-RU" sz="2000" b="1" dirty="0" smtClean="0">
                <a:solidFill>
                  <a:srgbClr val="4E5B6F">
                    <a:lumMod val="20000"/>
                    <a:lumOff val="80000"/>
                  </a:srgbClr>
                </a:solidFill>
                <a:latin typeface="Georgia" pitchFamily="18" charset="0"/>
              </a:rPr>
              <a:t>носик</a:t>
            </a:r>
            <a:r>
              <a:rPr lang="ru-RU" sz="2000" b="1" dirty="0">
                <a:solidFill>
                  <a:srgbClr val="4E5B6F">
                    <a:lumMod val="20000"/>
                    <a:lumOff val="80000"/>
                  </a:srgbClr>
                </a:solidFill>
                <a:latin typeface="Georgia" pitchFamily="18" charset="0"/>
              </a:rPr>
              <a:t>. </a:t>
            </a:r>
            <a:r>
              <a:rPr lang="ru-RU" sz="2000" b="1" dirty="0" smtClean="0">
                <a:solidFill>
                  <a:srgbClr val="4E5B6F">
                    <a:lumMod val="20000"/>
                    <a:lumOff val="80000"/>
                  </a:srgbClr>
                </a:solidFill>
                <a:latin typeface="Georgia" pitchFamily="18" charset="0"/>
              </a:rPr>
              <a:t>Коми-народ  </a:t>
            </a:r>
            <a:r>
              <a:rPr lang="ru-RU" sz="2000" b="1" dirty="0">
                <a:solidFill>
                  <a:srgbClr val="4E5B6F">
                    <a:lumMod val="20000"/>
                    <a:lumOff val="80000"/>
                  </a:srgbClr>
                </a:solidFill>
                <a:latin typeface="Georgia" pitchFamily="18" charset="0"/>
              </a:rPr>
              <a:t>придавали большое значение </a:t>
            </a:r>
            <a:r>
              <a:rPr lang="ru-RU" sz="2000" b="1" dirty="0" smtClean="0">
                <a:solidFill>
                  <a:srgbClr val="4E5B6F">
                    <a:lumMod val="20000"/>
                    <a:lumOff val="80000"/>
                  </a:srgbClr>
                </a:solidFill>
                <a:latin typeface="Georgia" pitchFamily="18" charset="0"/>
              </a:rPr>
              <a:t>чистоте</a:t>
            </a:r>
            <a:r>
              <a:rPr lang="ru-RU" sz="2000" b="1" dirty="0">
                <a:solidFill>
                  <a:srgbClr val="4E5B6F">
                    <a:lumMod val="20000"/>
                    <a:lumOff val="80000"/>
                  </a:srgbClr>
                </a:solidFill>
                <a:latin typeface="Georgia" pitchFamily="18" charset="0"/>
              </a:rPr>
              <a:t>. Считалось, что с </a:t>
            </a:r>
            <a:r>
              <a:rPr lang="ru-RU" sz="2000" b="1" dirty="0" smtClean="0">
                <a:solidFill>
                  <a:srgbClr val="4E5B6F">
                    <a:lumMod val="20000"/>
                    <a:lumOff val="80000"/>
                  </a:srgbClr>
                </a:solidFill>
                <a:latin typeface="Georgia" pitchFamily="18" charset="0"/>
              </a:rPr>
              <a:t>людьми, </a:t>
            </a:r>
            <a:r>
              <a:rPr lang="ru-RU" sz="2000" b="1" dirty="0">
                <a:solidFill>
                  <a:srgbClr val="4E5B6F">
                    <a:lumMod val="20000"/>
                    <a:lumOff val="80000"/>
                  </a:srgbClr>
                </a:solidFill>
                <a:latin typeface="Georgia" pitchFamily="18" charset="0"/>
              </a:rPr>
              <a:t>забывшими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>
                <a:solidFill>
                  <a:srgbClr val="4E5B6F">
                    <a:lumMod val="20000"/>
                    <a:lumOff val="80000"/>
                  </a:srgbClr>
                </a:solidFill>
                <a:latin typeface="Georgia" pitchFamily="18" charset="0"/>
              </a:rPr>
              <a:t>утром помыться, может случиться беда.</a:t>
            </a:r>
          </a:p>
        </p:txBody>
      </p:sp>
      <p:pic>
        <p:nvPicPr>
          <p:cNvPr id="28" name="Рисунок 2" descr="DSC08941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068960"/>
            <a:ext cx="3993990" cy="2662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Рисунок 3" descr="DSC08942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3464" y="3068960"/>
            <a:ext cx="3883664" cy="2662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77163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918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9036" y="189583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349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85162" y="189583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7605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45147" y="18864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918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49036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1427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16883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85296" y="18864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83082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5491" y="188640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5322" y="188639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16883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85296" y="593827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8308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55636" y="593827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2532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349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8516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7605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45147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1427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284390" y="3452941"/>
            <a:ext cx="375465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  <a:buClr>
                <a:srgbClr val="B13F9A"/>
              </a:buClr>
              <a:buSzPct val="73000"/>
            </a:pPr>
            <a:r>
              <a:rPr lang="ru-RU" b="1" dirty="0">
                <a:latin typeface="Georgia" pitchFamily="18" charset="0"/>
              </a:rPr>
              <a:t>Единственным приспособлением для еды, пока не появились вилки, служили ложки. В основном они были деревянными. Ложки украшались росписью или резьбой.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496434" y="907776"/>
            <a:ext cx="459757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latin typeface="Georgia" pitchFamily="18" charset="0"/>
              </a:rPr>
              <a:t>Ложка - </a:t>
            </a:r>
            <a:r>
              <a:rPr lang="ru-RU" sz="4400" b="1" dirty="0" err="1" smtClean="0">
                <a:latin typeface="Georgia" pitchFamily="18" charset="0"/>
              </a:rPr>
              <a:t>пань</a:t>
            </a:r>
            <a:endParaRPr lang="ru-RU" sz="4400" b="1" dirty="0">
              <a:latin typeface="Georgia" pitchFamily="18" charset="0"/>
            </a:endParaRPr>
          </a:p>
        </p:txBody>
      </p:sp>
      <p:pic>
        <p:nvPicPr>
          <p:cNvPr id="15362" name="Picture 2" descr="http://pic.azimage.com/photos/premium/previews/578/three-ancient-wooden-spoons-on-a-white-background_57855277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29323" y="3212976"/>
            <a:ext cx="4471038" cy="25112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683569" y="1677217"/>
            <a:ext cx="783941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99110" algn="ctr"/>
            <a:r>
              <a:rPr lang="ru-RU" sz="4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Georgia" pitchFamily="18" charset="0"/>
              </a:rPr>
              <a:t>Загадка:</a:t>
            </a:r>
          </a:p>
          <a:p>
            <a:pPr marL="499110" algn="ctr"/>
            <a:r>
              <a:rPr lang="ru-RU" sz="4000" dirty="0" smtClean="0">
                <a:solidFill>
                  <a:srgbClr val="FFFF00"/>
                </a:solidFill>
                <a:latin typeface="Georgia" pitchFamily="18" charset="0"/>
              </a:rPr>
              <a:t>Сама </a:t>
            </a:r>
            <a:r>
              <a:rPr lang="ru-RU" sz="4000" dirty="0">
                <a:solidFill>
                  <a:srgbClr val="FFFF00"/>
                </a:solidFill>
                <a:latin typeface="Georgia" pitchFamily="18" charset="0"/>
              </a:rPr>
              <a:t>не ем, а людей кормлю.</a:t>
            </a:r>
            <a:endParaRPr lang="ru-RU" sz="4000" b="0" i="0" dirty="0">
              <a:solidFill>
                <a:srgbClr val="FFFF00"/>
              </a:solidFill>
              <a:effectLst/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16962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918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9036" y="189583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349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85162" y="189583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7605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45147" y="18864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918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49036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14274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16883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85296" y="18864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83082" y="19052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5491" y="188640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5322" y="188639"/>
            <a:ext cx="8175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16883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85296" y="593827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8308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55636" y="5938276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2532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349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85162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7605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45147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http://www.maam.ru/upload/blogs/detsad-309883-14260772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14274" y="5949280"/>
            <a:ext cx="81741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27584" y="910606"/>
            <a:ext cx="75608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u="sng" dirty="0">
                <a:solidFill>
                  <a:srgbClr val="4E5B6F">
                    <a:lumMod val="20000"/>
                    <a:lumOff val="80000"/>
                  </a:srgbClr>
                </a:solidFill>
                <a:latin typeface="Georgia" pitchFamily="18" charset="0"/>
              </a:rPr>
              <a:t>Скалка </a:t>
            </a:r>
            <a:r>
              <a:rPr lang="ru-RU" sz="2400" b="1" u="sng" dirty="0" smtClean="0">
                <a:solidFill>
                  <a:srgbClr val="4E5B6F">
                    <a:lumMod val="20000"/>
                    <a:lumOff val="80000"/>
                  </a:srgbClr>
                </a:solidFill>
                <a:latin typeface="Georgia" pitchFamily="18" charset="0"/>
              </a:rPr>
              <a:t>– </a:t>
            </a:r>
            <a:r>
              <a:rPr lang="ru-RU" sz="2400" b="1" u="sng" dirty="0" err="1" smtClean="0">
                <a:solidFill>
                  <a:srgbClr val="4E5B6F">
                    <a:lumMod val="20000"/>
                    <a:lumOff val="80000"/>
                  </a:srgbClr>
                </a:solidFill>
                <a:latin typeface="Georgia" pitchFamily="18" charset="0"/>
              </a:rPr>
              <a:t>валяйтчан</a:t>
            </a:r>
            <a:r>
              <a:rPr lang="ru-RU" sz="2400" b="1" u="sng" dirty="0" smtClean="0">
                <a:solidFill>
                  <a:srgbClr val="4E5B6F">
                    <a:lumMod val="20000"/>
                    <a:lumOff val="80000"/>
                  </a:srgbClr>
                </a:solidFill>
                <a:latin typeface="Georgia" pitchFamily="18" charset="0"/>
              </a:rPr>
              <a:t>.</a:t>
            </a:r>
            <a:r>
              <a:rPr lang="ru-RU" sz="2000" b="1" dirty="0">
                <a:solidFill>
                  <a:srgbClr val="4E5B6F">
                    <a:lumMod val="20000"/>
                    <a:lumOff val="80000"/>
                  </a:srgbClr>
                </a:solidFill>
                <a:latin typeface="Georgia" pitchFamily="18" charset="0"/>
              </a:rPr>
              <a:t/>
            </a:r>
            <a:br>
              <a:rPr lang="ru-RU" sz="2000" b="1" dirty="0">
                <a:solidFill>
                  <a:srgbClr val="4E5B6F">
                    <a:lumMod val="20000"/>
                    <a:lumOff val="80000"/>
                  </a:srgbClr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4E5B6F">
                    <a:lumMod val="20000"/>
                    <a:lumOff val="80000"/>
                  </a:srgbClr>
                </a:solidFill>
                <a:latin typeface="Georgia" pitchFamily="18" charset="0"/>
              </a:rPr>
              <a:t>Цилиндрическая </a:t>
            </a:r>
            <a:r>
              <a:rPr lang="ru-RU" sz="2000" b="1" dirty="0">
                <a:solidFill>
                  <a:srgbClr val="4E5B6F">
                    <a:lumMod val="20000"/>
                    <a:lumOff val="80000"/>
                  </a:srgbClr>
                </a:solidFill>
                <a:latin typeface="Georgia" pitchFamily="18" charset="0"/>
              </a:rPr>
              <a:t>деревянная палка. Использовалась для раскатывания теста. Размеры скалки </a:t>
            </a:r>
            <a:r>
              <a:rPr lang="ru-RU" sz="2000" b="1" dirty="0" smtClean="0">
                <a:solidFill>
                  <a:srgbClr val="4E5B6F">
                    <a:lumMod val="20000"/>
                    <a:lumOff val="80000"/>
                  </a:srgbClr>
                </a:solidFill>
                <a:latin typeface="Georgia" pitchFamily="18" charset="0"/>
              </a:rPr>
              <a:t>колебались </a:t>
            </a:r>
            <a:r>
              <a:rPr lang="ru-RU" sz="2000" b="1" dirty="0">
                <a:solidFill>
                  <a:srgbClr val="4E5B6F">
                    <a:lumMod val="20000"/>
                    <a:lumOff val="80000"/>
                  </a:srgbClr>
                </a:solidFill>
                <a:latin typeface="Georgia" pitchFamily="18" charset="0"/>
              </a:rPr>
              <a:t>от 30 до 90 см.</a:t>
            </a:r>
          </a:p>
        </p:txBody>
      </p:sp>
      <p:pic>
        <p:nvPicPr>
          <p:cNvPr id="28" name="Рисунок 2" descr="DSC09018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658" y="2295602"/>
            <a:ext cx="4083142" cy="226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Рисунок 3" descr="DSC09019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7124" y="3933056"/>
            <a:ext cx="4643437" cy="1724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91912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1028</TotalTime>
  <Words>465</Words>
  <Application>Microsoft Office PowerPoint</Application>
  <PresentationFormat>Экран (4:3)</PresentationFormat>
  <Paragraphs>66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</vt:lpstr>
      <vt:lpstr>Century Gothic</vt:lpstr>
      <vt:lpstr>Georgia</vt:lpstr>
      <vt:lpstr>Times New Roman</vt:lpstr>
      <vt:lpstr>Verdana</vt:lpstr>
      <vt:lpstr>Wingdings 2</vt:lpstr>
      <vt:lpstr>Яркая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Наташа</dc:creator>
  <cp:lastModifiedBy>Daniil</cp:lastModifiedBy>
  <cp:revision>36</cp:revision>
  <dcterms:created xsi:type="dcterms:W3CDTF">2016-05-01T21:20:57Z</dcterms:created>
  <dcterms:modified xsi:type="dcterms:W3CDTF">2020-08-09T17:04:18Z</dcterms:modified>
</cp:coreProperties>
</file>