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7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6" r:id="rId21"/>
    <p:sldId id="274" r:id="rId22"/>
    <p:sldId id="275" r:id="rId23"/>
    <p:sldId id="286" r:id="rId24"/>
    <p:sldId id="287" r:id="rId25"/>
    <p:sldId id="288" r:id="rId2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87455" autoAdjust="0"/>
  </p:normalViewPr>
  <p:slideViewPr>
    <p:cSldViewPr>
      <p:cViewPr varScale="1">
        <p:scale>
          <a:sx n="75" d="100"/>
          <a:sy n="75" d="100"/>
        </p:scale>
        <p:origin x="1236" y="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D76F61-834B-44B2-84F6-9E601200E80C}" type="datetimeFigureOut">
              <a:rPr lang="ru-RU" smtClean="0"/>
              <a:pPr/>
              <a:t>09.08.2020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6274DF-8891-4D8C-8426-8FAD72BB9C6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6274DF-8891-4D8C-8426-8FAD72BB9C6D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3075" name="Group 3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sp>
            <p:nvSpPr>
              <p:cNvPr id="3076" name="Rectangle 4"/>
              <p:cNvSpPr>
                <a:spLocks noChangeArrowheads="1"/>
              </p:cNvSpPr>
              <p:nvPr/>
            </p:nvSpPr>
            <p:spPr bwMode="white">
              <a:xfrm>
                <a:off x="0" y="0"/>
                <a:ext cx="5760" cy="1600"/>
              </a:xfrm>
              <a:prstGeom prst="rect">
                <a:avLst/>
              </a:prstGeom>
              <a:gradFill rotWithShape="0">
                <a:gsLst>
                  <a:gs pos="0">
                    <a:schemeClr val="hlink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077" name="Rectangle 5"/>
              <p:cNvSpPr>
                <a:spLocks noChangeArrowheads="1"/>
              </p:cNvSpPr>
              <p:nvPr/>
            </p:nvSpPr>
            <p:spPr bwMode="white">
              <a:xfrm>
                <a:off x="0" y="1600"/>
                <a:ext cx="5760" cy="2720"/>
              </a:xfrm>
              <a:prstGeom prst="rect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pic>
          <p:nvPicPr>
            <p:cNvPr id="3078" name="Picture 6" descr="grapes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ltGray">
            <a:xfrm>
              <a:off x="163" y="0"/>
              <a:ext cx="680" cy="3152"/>
            </a:xfrm>
            <a:prstGeom prst="rect">
              <a:avLst/>
            </a:prstGeom>
            <a:noFill/>
          </p:spPr>
        </p:pic>
        <p:grpSp>
          <p:nvGrpSpPr>
            <p:cNvPr id="3079" name="Group 7"/>
            <p:cNvGrpSpPr>
              <a:grpSpLocks/>
            </p:cNvGrpSpPr>
            <p:nvPr/>
          </p:nvGrpSpPr>
          <p:grpSpPr bwMode="auto">
            <a:xfrm>
              <a:off x="648" y="0"/>
              <a:ext cx="97" cy="3613"/>
              <a:chOff x="226" y="0"/>
              <a:chExt cx="80" cy="3613"/>
            </a:xfrm>
          </p:grpSpPr>
          <p:sp>
            <p:nvSpPr>
              <p:cNvPr id="3080" name="Rectangle 8"/>
              <p:cNvSpPr>
                <a:spLocks noChangeArrowheads="1"/>
              </p:cNvSpPr>
              <p:nvPr/>
            </p:nvSpPr>
            <p:spPr bwMode="ltGray">
              <a:xfrm>
                <a:off x="226" y="0"/>
                <a:ext cx="80" cy="853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accent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081" name="Rectangle 9"/>
              <p:cNvSpPr>
                <a:spLocks noChangeArrowheads="1"/>
              </p:cNvSpPr>
              <p:nvPr/>
            </p:nvSpPr>
            <p:spPr bwMode="ltGray">
              <a:xfrm>
                <a:off x="226" y="840"/>
                <a:ext cx="80" cy="2773"/>
              </a:xfrm>
              <a:prstGeom prst="rect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3082" name="Rectangle 10"/>
            <p:cNvSpPr>
              <a:spLocks noChangeArrowheads="1"/>
            </p:cNvSpPr>
            <p:nvPr/>
          </p:nvSpPr>
          <p:spPr bwMode="ltGray">
            <a:xfrm>
              <a:off x="0" y="1536"/>
              <a:ext cx="4294" cy="160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083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1371600" y="1100138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084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3085" name="Rectangle 13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>
                <a:solidFill>
                  <a:srgbClr val="660066"/>
                </a:solidFill>
              </a:defRPr>
            </a:lvl1pPr>
          </a:lstStyle>
          <a:p>
            <a:endParaRPr lang="ru-RU"/>
          </a:p>
        </p:txBody>
      </p:sp>
      <p:sp>
        <p:nvSpPr>
          <p:cNvPr id="3086" name="Rectangle 1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solidFill>
                  <a:srgbClr val="660066"/>
                </a:solidFill>
              </a:defRPr>
            </a:lvl1pPr>
          </a:lstStyle>
          <a:p>
            <a:endParaRPr lang="ru-RU"/>
          </a:p>
        </p:txBody>
      </p:sp>
      <p:sp>
        <p:nvSpPr>
          <p:cNvPr id="3087" name="Rectangle 1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>
                <a:solidFill>
                  <a:srgbClr val="660066"/>
                </a:solidFill>
              </a:defRPr>
            </a:lvl1pPr>
          </a:lstStyle>
          <a:p>
            <a:fld id="{2C6EE590-FF86-46B7-8A26-DA236A3347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9E31B7-CE26-4194-A2F0-7D1BD629FE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247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2954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D26354-C3DE-43D7-9442-FD72159973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DFD87A-16A3-4601-AC36-C869FC163C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5826A7-3AA3-4029-9FCA-D8FED90089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2954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57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F5C413-7730-4D0C-AEC6-2A62469DA7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186CBF-87E8-40CF-A5F9-6B36B62FC5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9C8280-8E92-4A1E-A43F-EDB38AE660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8B7CAD-DF2F-4CA2-B2DB-1A95A26A54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C74B35-0CD6-4ADB-A4C7-7AA34DEACA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CDBB8D-F2A7-495C-844F-DB7DE1B6C0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2051" name="Group 3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sp>
            <p:nvSpPr>
              <p:cNvPr id="2052" name="Rectangle 4"/>
              <p:cNvSpPr>
                <a:spLocks noChangeArrowheads="1"/>
              </p:cNvSpPr>
              <p:nvPr/>
            </p:nvSpPr>
            <p:spPr bwMode="white">
              <a:xfrm>
                <a:off x="0" y="0"/>
                <a:ext cx="5760" cy="384"/>
              </a:xfrm>
              <a:prstGeom prst="rect">
                <a:avLst/>
              </a:prstGeom>
              <a:gradFill rotWithShape="0">
                <a:gsLst>
                  <a:gs pos="0">
                    <a:schemeClr val="hlink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53" name="Rectangle 5"/>
              <p:cNvSpPr>
                <a:spLocks noChangeArrowheads="1"/>
              </p:cNvSpPr>
              <p:nvPr/>
            </p:nvSpPr>
            <p:spPr bwMode="white">
              <a:xfrm>
                <a:off x="0" y="384"/>
                <a:ext cx="5760" cy="3936"/>
              </a:xfrm>
              <a:prstGeom prst="rect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2054" name="Group 6"/>
            <p:cNvGrpSpPr>
              <a:grpSpLocks/>
            </p:cNvGrpSpPr>
            <p:nvPr/>
          </p:nvGrpSpPr>
          <p:grpSpPr bwMode="auto">
            <a:xfrm>
              <a:off x="0" y="0"/>
              <a:ext cx="1667" cy="3613"/>
              <a:chOff x="0" y="0"/>
              <a:chExt cx="1667" cy="3613"/>
            </a:xfrm>
          </p:grpSpPr>
          <p:pic>
            <p:nvPicPr>
              <p:cNvPr id="2055" name="Picture 7" descr="grapes"/>
              <p:cNvPicPr>
                <a:picLocks noChangeAspect="1" noChangeArrowheads="1"/>
              </p:cNvPicPr>
              <p:nvPr/>
            </p:nvPicPr>
            <p:blipFill>
              <a:blip r:embed="rId13" cstate="print"/>
              <a:srcRect/>
              <a:stretch>
                <a:fillRect/>
              </a:stretch>
            </p:blipFill>
            <p:spPr bwMode="ltGray">
              <a:xfrm>
                <a:off x="163" y="0"/>
                <a:ext cx="534" cy="3152"/>
              </a:xfrm>
              <a:prstGeom prst="rect">
                <a:avLst/>
              </a:prstGeom>
              <a:noFill/>
            </p:spPr>
          </p:pic>
          <p:grpSp>
            <p:nvGrpSpPr>
              <p:cNvPr id="2056" name="Group 8"/>
              <p:cNvGrpSpPr>
                <a:grpSpLocks/>
              </p:cNvGrpSpPr>
              <p:nvPr/>
            </p:nvGrpSpPr>
            <p:grpSpPr bwMode="auto">
              <a:xfrm>
                <a:off x="226" y="0"/>
                <a:ext cx="80" cy="3613"/>
                <a:chOff x="226" y="0"/>
                <a:chExt cx="80" cy="3613"/>
              </a:xfrm>
            </p:grpSpPr>
            <p:sp>
              <p:nvSpPr>
                <p:cNvPr id="2057" name="Rectangle 9"/>
                <p:cNvSpPr>
                  <a:spLocks noChangeArrowheads="1"/>
                </p:cNvSpPr>
                <p:nvPr/>
              </p:nvSpPr>
              <p:spPr bwMode="ltGray">
                <a:xfrm>
                  <a:off x="226" y="0"/>
                  <a:ext cx="80" cy="853"/>
                </a:xfrm>
                <a:prstGeom prst="rect">
                  <a:avLst/>
                </a:prstGeom>
                <a:gradFill rotWithShape="0">
                  <a:gsLst>
                    <a:gs pos="0">
                      <a:schemeClr val="folHlink"/>
                    </a:gs>
                    <a:gs pos="100000">
                      <a:schemeClr val="accent1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058" name="Rectangle 10"/>
                <p:cNvSpPr>
                  <a:spLocks noChangeArrowheads="1"/>
                </p:cNvSpPr>
                <p:nvPr/>
              </p:nvSpPr>
              <p:spPr bwMode="ltGray">
                <a:xfrm>
                  <a:off x="226" y="840"/>
                  <a:ext cx="80" cy="2773"/>
                </a:xfrm>
                <a:prstGeom prst="rect">
                  <a:avLst/>
                </a:prstGeom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2059" name="Rectangle 11"/>
              <p:cNvSpPr>
                <a:spLocks noChangeArrowheads="1"/>
              </p:cNvSpPr>
              <p:nvPr/>
            </p:nvSpPr>
            <p:spPr bwMode="ltGray">
              <a:xfrm>
                <a:off x="0" y="347"/>
                <a:ext cx="1667" cy="80"/>
              </a:xfrm>
              <a:prstGeom prst="rect">
                <a:avLst/>
              </a:prstGeom>
              <a:gradFill rotWithShape="0">
                <a:gsLst>
                  <a:gs pos="0">
                    <a:schemeClr val="hlink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2060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61" name="Rectangle 1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954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062" name="Rectangle 1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95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2063" name="Rectangle 1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7338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2064" name="Rectangle 1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62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>
                <a:latin typeface="+mn-lt"/>
              </a:defRPr>
            </a:lvl1pPr>
          </a:lstStyle>
          <a:p>
            <a:fld id="{A57648A7-A947-4A66-B6B1-1CA6E27B89C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Impact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Impact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Impact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Impact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Impact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Impact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Impact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Impact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jpeg"/><Relationship Id="rId4" Type="http://schemas.openxmlformats.org/officeDocument/2006/relationships/image" Target="../media/image5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1600" y="1100138"/>
            <a:ext cx="7772400" cy="2112838"/>
          </a:xfrm>
        </p:spPr>
        <p:txBody>
          <a:bodyPr/>
          <a:lstStyle/>
          <a:p>
            <a:pPr algn="ctr"/>
            <a:r>
              <a:rPr lang="ru-RU" sz="4000" dirty="0" smtClean="0"/>
              <a:t>Использование новых технологий в развитии связной речи как средство общения и культуры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592888" cy="2639144"/>
          </a:xfrm>
        </p:spPr>
        <p:txBody>
          <a:bodyPr/>
          <a:lstStyle/>
          <a:p>
            <a:pPr algn="ctr"/>
            <a:r>
              <a:rPr lang="ru-RU" dirty="0" smtClean="0"/>
              <a:t>Группа «Сказка»</a:t>
            </a:r>
          </a:p>
          <a:p>
            <a:pPr algn="r"/>
            <a:r>
              <a:rPr lang="ru-RU" dirty="0" smtClean="0"/>
              <a:t>Воспитатели: Карпова Т. В. </a:t>
            </a:r>
          </a:p>
          <a:p>
            <a:pPr algn="r"/>
            <a:r>
              <a:rPr lang="ru-RU" dirty="0" err="1" smtClean="0"/>
              <a:t>Раздобарова</a:t>
            </a:r>
            <a:r>
              <a:rPr lang="ru-RU" dirty="0" smtClean="0"/>
              <a:t> И. Ф.</a:t>
            </a:r>
          </a:p>
          <a:p>
            <a:pPr algn="ctr"/>
            <a:endParaRPr lang="ru-RU" sz="1800" dirty="0"/>
          </a:p>
          <a:p>
            <a:pPr algn="ctr"/>
            <a:r>
              <a:rPr lang="ru-RU" sz="1800" dirty="0" smtClean="0"/>
              <a:t>Смоленск: 2019 – 2020 уч. год</a:t>
            </a:r>
            <a:endParaRPr lang="ru-RU" sz="1800" dirty="0"/>
          </a:p>
        </p:txBody>
      </p:sp>
      <p:pic>
        <p:nvPicPr>
          <p:cNvPr id="4098" name="Picture 2" descr="C:\Users\User\Desktop\Карпова Татьяна\Презинтация\картинки школа\Рисунок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3208" y="3429000"/>
            <a:ext cx="2986664" cy="3174899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>Технология </a:t>
            </a:r>
            <a:r>
              <a:rPr lang="ru-RU" b="1" i="1" dirty="0"/>
              <a:t>обучения детей составлению загадок.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Развивая умственные способности ребёнка, важнее научить его составлять собственные загадки, чем просто отгадывать знакомые.</a:t>
            </a:r>
          </a:p>
          <a:p>
            <a:pPr>
              <a:buNone/>
            </a:pPr>
            <a:r>
              <a:rPr lang="ru-RU" dirty="0" smtClean="0"/>
              <a:t>Воспитатель </a:t>
            </a:r>
            <a:r>
              <a:rPr lang="ru-RU" dirty="0"/>
              <a:t>показывает модель составления загадки и предлагает составить загадку про какой-либо объект.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0" y="609600"/>
            <a:ext cx="7772400" cy="5051648"/>
          </a:xfrm>
        </p:spPr>
        <p:txBody>
          <a:bodyPr/>
          <a:lstStyle/>
          <a:p>
            <a:r>
              <a:rPr lang="ru-RU" dirty="0" smtClean="0"/>
              <a:t>Таким </a:t>
            </a:r>
            <a:r>
              <a:rPr lang="ru-RU" dirty="0"/>
              <a:t>образом, в процессе составления загадок развиваются все мыслительные операции ребёнка, он получает радость от речевого творчества.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/>
              <a:t>Игры и творческие задания</a:t>
            </a:r>
            <a:r>
              <a:rPr lang="ru-RU" dirty="0"/>
              <a:t> 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95400" y="1981200"/>
            <a:ext cx="7309048" cy="4472136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    направлены </a:t>
            </a:r>
            <a:r>
              <a:rPr lang="ru-RU" dirty="0"/>
              <a:t>на развитие умений </a:t>
            </a:r>
            <a:r>
              <a:rPr lang="ru-RU" dirty="0" smtClean="0"/>
              <a:t>детей выделять </a:t>
            </a:r>
            <a:r>
              <a:rPr lang="ru-RU" dirty="0"/>
              <a:t>признаки объектов, учат детей по описанию определять объект, выделять характерные специфические значения объекта, подбирать разные значения одному признаку, выявлять признаки объекта, составлять загадки по моделям</a:t>
            </a:r>
            <a:r>
              <a:rPr lang="ru-RU" dirty="0" smtClean="0"/>
              <a:t>.  </a:t>
            </a:r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0" y="609600"/>
            <a:ext cx="7525072" cy="5627712"/>
          </a:xfrm>
        </p:spPr>
        <p:txBody>
          <a:bodyPr/>
          <a:lstStyle/>
          <a:p>
            <a:pPr algn="just"/>
            <a:r>
              <a:rPr lang="ru-RU" sz="3600" dirty="0"/>
              <a:t>	</a:t>
            </a:r>
            <a:r>
              <a:rPr lang="ru-RU" sz="2800" dirty="0"/>
              <a:t>Развитие речи в игровой форме деятельности дает большой результат: наблюдается желание абсолютно всех детей участвовать в этом процессе, который активизирует мыслительную деятельность, обогащает словарный запас детей, развивает умение наблюдать, выделять главное, конкретизировать информацию, сопоставлять предметы, признаки и явления, систематизировать накопленные знания.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Игры </a:t>
            </a:r>
            <a:r>
              <a:rPr lang="ru-RU" b="1" dirty="0"/>
              <a:t>на развитие связной речи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000" b="1" dirty="0"/>
              <a:t>Игровое упражнение “Распространи предложение”</a:t>
            </a:r>
            <a:endParaRPr lang="ru-RU" sz="2000" dirty="0"/>
          </a:p>
          <a:p>
            <a:pPr algn="just">
              <a:buNone/>
            </a:pPr>
            <a:r>
              <a:rPr lang="ru-RU" sz="2000" dirty="0"/>
              <a:t>Цель – развитие умения строить длинные предложения со словами-предметами, словами-признаками, словами-действиями.</a:t>
            </a:r>
          </a:p>
          <a:p>
            <a:pPr algn="just">
              <a:buNone/>
            </a:pPr>
            <a:r>
              <a:rPr lang="ru-RU" sz="2000" dirty="0"/>
              <a:t>Детям предлагается продолжить и закончить начатое предложение, опираясь на наводящие вопросы. Например: “Дети идут … (</a:t>
            </a:r>
            <a:r>
              <a:rPr lang="ru-RU" sz="2000" dirty="0" err="1"/>
              <a:t>Куда?Зачем</a:t>
            </a:r>
            <a:r>
              <a:rPr lang="ru-RU" sz="2000" dirty="0"/>
              <a:t>?)”. Или более усложнённый вариант: “Дети идут в школу, чтобы … . Этот вариант, помимо обогащения грамматического опыта, может служить своеобразным тестом, позволяющим выявить тревожность ребёнка по отношению к различным жизненным ситуациям.</a:t>
            </a:r>
          </a:p>
          <a:p>
            <a:endParaRPr lang="ru-RU" sz="2000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95400" y="620688"/>
            <a:ext cx="7772400" cy="5475312"/>
          </a:xfrm>
        </p:spPr>
        <p:txBody>
          <a:bodyPr/>
          <a:lstStyle/>
          <a:p>
            <a:pPr algn="just">
              <a:buNone/>
            </a:pPr>
            <a:r>
              <a:rPr lang="ru-RU" sz="2000" b="1" dirty="0"/>
              <a:t>Игровое упражнение “Если бы…”</a:t>
            </a:r>
            <a:endParaRPr lang="ru-RU" sz="2000" dirty="0"/>
          </a:p>
          <a:p>
            <a:pPr algn="just">
              <a:buNone/>
            </a:pPr>
            <a:r>
              <a:rPr lang="ru-RU" sz="2000" dirty="0"/>
              <a:t>Цель – развитие связной речи, воображения, высших форм мышления – синтеза, анализа, прогнозирования, экспериментирования.</a:t>
            </a:r>
          </a:p>
          <a:p>
            <a:pPr algn="just">
              <a:buNone/>
            </a:pPr>
            <a:r>
              <a:rPr lang="ru-RU" sz="2000" dirty="0"/>
              <a:t>Воспитатель предлагает детям пофантазировать на такие темы, как:</a:t>
            </a:r>
          </a:p>
          <a:p>
            <a:pPr algn="just">
              <a:buNone/>
            </a:pPr>
            <a:r>
              <a:rPr lang="ru-RU" sz="2000" dirty="0"/>
              <a:t>- “Если бы я был волшебником, то …”</a:t>
            </a:r>
          </a:p>
          <a:p>
            <a:pPr algn="just">
              <a:buNone/>
            </a:pPr>
            <a:r>
              <a:rPr lang="ru-RU" sz="2000" dirty="0"/>
              <a:t>- “Если бы я стал невидимым…”</a:t>
            </a:r>
          </a:p>
          <a:p>
            <a:pPr algn="just">
              <a:buNone/>
            </a:pPr>
            <a:r>
              <a:rPr lang="ru-RU" sz="2000" dirty="0"/>
              <a:t>- “Если весна не наступит никогда…”</a:t>
            </a:r>
          </a:p>
          <a:p>
            <a:pPr algn="just">
              <a:buNone/>
            </a:pPr>
            <a:r>
              <a:rPr lang="ru-RU" sz="2000" dirty="0"/>
              <a:t>Помимо развивающей направленности, эта игра имеет и диагностическое значение.</a:t>
            </a:r>
          </a:p>
          <a:p>
            <a:pPr algn="just">
              <a:buNone/>
            </a:pPr>
            <a:r>
              <a:rPr lang="ru-RU" sz="2000" b="1" dirty="0"/>
              <a:t>Игровое упражнение “Закончи сам” </a:t>
            </a:r>
            <a:r>
              <a:rPr lang="ru-RU" sz="2000" dirty="0"/>
              <a:t>Цель – развитие воображения, связной речи.</a:t>
            </a:r>
          </a:p>
          <a:p>
            <a:pPr algn="just">
              <a:buNone/>
            </a:pPr>
            <a:r>
              <a:rPr lang="ru-RU" sz="2000" dirty="0"/>
              <a:t>Воспитатель рассказывает детям начало сказки или рассказа, а детям даётся задание продолжить или придумать концовку.</a:t>
            </a:r>
          </a:p>
          <a:p>
            <a:endParaRPr lang="ru-RU" dirty="0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0" y="609600"/>
            <a:ext cx="7772400" cy="1163216"/>
          </a:xfrm>
        </p:spPr>
        <p:txBody>
          <a:bodyPr/>
          <a:lstStyle/>
          <a:p>
            <a:r>
              <a:rPr lang="ru-RU" sz="3200" b="1" i="1" dirty="0" smtClean="0"/>
              <a:t>Обучение </a:t>
            </a:r>
            <a:r>
              <a:rPr lang="ru-RU" sz="3200" b="1" i="1" dirty="0"/>
              <a:t>детей составлению творческих рассказов по картине</a:t>
            </a:r>
            <a:r>
              <a:rPr lang="ru-RU" sz="3200" i="1" dirty="0"/>
              <a:t>. 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95400" y="2132856"/>
            <a:ext cx="7772400" cy="3963144"/>
          </a:xfrm>
        </p:spPr>
        <p:txBody>
          <a:bodyPr/>
          <a:lstStyle/>
          <a:p>
            <a:pPr algn="just">
              <a:buNone/>
            </a:pPr>
            <a:r>
              <a:rPr lang="ru-RU" dirty="0"/>
              <a:t>Предлагаемая технология рассчитана на обучение детей составлению  двух типов рассказов по картине.</a:t>
            </a:r>
          </a:p>
          <a:p>
            <a:pPr algn="just">
              <a:buNone/>
            </a:pPr>
            <a:r>
              <a:rPr lang="ru-RU" dirty="0"/>
              <a:t>1-ый тип: «текст реалистического характера»</a:t>
            </a:r>
          </a:p>
          <a:p>
            <a:pPr algn="just">
              <a:buNone/>
            </a:pPr>
            <a:r>
              <a:rPr lang="ru-RU" dirty="0"/>
              <a:t>2-ой тип: «текст </a:t>
            </a:r>
            <a:r>
              <a:rPr lang="ru-RU" dirty="0" smtClean="0"/>
              <a:t>фантастического характера</a:t>
            </a:r>
            <a:r>
              <a:rPr lang="ru-RU" dirty="0"/>
              <a:t>»</a:t>
            </a:r>
          </a:p>
          <a:p>
            <a:endParaRPr lang="ru-RU" dirty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b="1" i="1" dirty="0"/>
              <a:t>Технология развития речи и мышления посредством мнемотехники</a:t>
            </a:r>
            <a:r>
              <a:rPr lang="ru-RU" b="1" i="1" dirty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sz="2400" dirty="0" smtClean="0"/>
              <a:t>Мнемотехника </a:t>
            </a:r>
            <a:r>
              <a:rPr lang="ru-RU" sz="2400" dirty="0"/>
              <a:t>– это система методов и приемов, обеспечивающих успешное освоение детьми знаний об особенностях объектов природы, об окружающем мире, эффективное запоминание структуры рассказа, сохранение и воспроизведение информации, и конечно развитие речи.</a:t>
            </a:r>
          </a:p>
          <a:p>
            <a:pPr algn="just">
              <a:buNone/>
            </a:pPr>
            <a:r>
              <a:rPr lang="ru-RU" sz="2400" dirty="0" err="1" smtClean="0"/>
              <a:t>Мнемотаблицы</a:t>
            </a:r>
            <a:r>
              <a:rPr lang="ru-RU" sz="2400" dirty="0" smtClean="0"/>
              <a:t> </a:t>
            </a:r>
            <a:r>
              <a:rPr lang="ru-RU" sz="2400" dirty="0"/>
              <a:t>– схемы служат дидактическим материалом при работе по развитию связной речи детей, для обогащения словарного запаса, при обучении составления рассказов, при пересказе художественной литературы, при отгадывании и загадывании загадок, при заучивании стихов.</a:t>
            </a:r>
          </a:p>
          <a:p>
            <a:endParaRPr lang="ru-RU" sz="20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609600"/>
            <a:ext cx="7200800" cy="5483696"/>
          </a:xfrm>
        </p:spPr>
        <p:txBody>
          <a:bodyPr/>
          <a:lstStyle/>
          <a:p>
            <a:pPr algn="just"/>
            <a:r>
              <a:rPr lang="ru-RU" sz="2800" dirty="0" smtClean="0"/>
              <a:t>Технологии </a:t>
            </a:r>
            <a:r>
              <a:rPr lang="ru-RU" sz="2800" dirty="0"/>
              <a:t>мнемотехники позволяют решать задачи развития всех видов памяти (зрительной, слуховой, ассоциативной, словесно-логической, обработки различных приемов запоминания); развитие образного мышления;</a:t>
            </a:r>
            <a:br>
              <a:rPr lang="ru-RU" sz="2800" dirty="0"/>
            </a:br>
            <a:r>
              <a:rPr lang="ru-RU" sz="2800" dirty="0"/>
              <a:t>развития логического мышления (умения анализировать, систематизировать); развитие различных общеобразовательных дидактических задач, ознакомление с различной информацией; развитие смекалки, тренировка внимания; развитие умения устанавливать причинно-следственные связи в событиях, рассказах.</a:t>
            </a:r>
            <a:br>
              <a:rPr lang="ru-RU" sz="2800" dirty="0"/>
            </a:br>
            <a:endParaRPr lang="ru-RU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/>
              <a:t>Знаково-символическая </a:t>
            </a:r>
            <a:r>
              <a:rPr lang="ru-RU" sz="4000" dirty="0"/>
              <a:t>деятельность (</a:t>
            </a:r>
            <a:r>
              <a:rPr lang="ru-RU" sz="4000" dirty="0" smtClean="0"/>
              <a:t>моделирование)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sz="1600" dirty="0" smtClean="0"/>
              <a:t>Схемы-модели немного отличаются от мнемотаблиц. Если Т. В. </a:t>
            </a:r>
            <a:r>
              <a:rPr lang="ru-RU" sz="1600" dirty="0" err="1" smtClean="0"/>
              <a:t>Большева</a:t>
            </a:r>
            <a:r>
              <a:rPr lang="ru-RU" sz="1600" dirty="0" smtClean="0"/>
              <a:t> предлагает готовые мнемотаблицы для составления рассказов, то JI. Е. Белоусова предлагает детям самим зарисовать символы в предложенную ею схему-модель. Схему-модель JI. Е. Белоусовой используется со старшей группы. Она учит фиксировать полученный результат в доступной детям схематичной форме. Рисунки (значки-символы) и их количество в схеме-модели могут изменяться в зависимости от содержания рассказа.</a:t>
            </a:r>
          </a:p>
          <a:p>
            <a:pPr algn="just">
              <a:buNone/>
            </a:pPr>
            <a:endParaRPr lang="ru-RU" sz="1600" dirty="0" smtClean="0"/>
          </a:p>
          <a:p>
            <a:pPr algn="just">
              <a:buNone/>
            </a:pPr>
            <a:r>
              <a:rPr lang="ru-RU" sz="1600" b="1" dirty="0" smtClean="0"/>
              <a:t>Этапы работы со схемой-моделью:</a:t>
            </a:r>
            <a:endParaRPr lang="ru-RU" sz="1600" dirty="0" smtClean="0"/>
          </a:p>
          <a:p>
            <a:pPr algn="just">
              <a:buNone/>
            </a:pPr>
            <a:r>
              <a:rPr lang="ru-RU" sz="1600" dirty="0" smtClean="0"/>
              <a:t>-учить детей заменять ключевые слова в предложениях значками-символами; -учить зарисовывать предметы и явления природы не только символами, но и буквами, а так­же простыми словами (мама, дом, еда) — если дети умеют читать и писать;</a:t>
            </a:r>
          </a:p>
          <a:p>
            <a:pPr algn="just">
              <a:buNone/>
            </a:pPr>
            <a:r>
              <a:rPr lang="ru-RU" sz="1600" dirty="0" smtClean="0"/>
              <a:t>-самостоятельно, с помощью знаков-символов, заполнять схему-модель.</a:t>
            </a:r>
          </a:p>
          <a:p>
            <a:pPr algn="just">
              <a:buNone/>
            </a:pPr>
            <a:endParaRPr lang="ru-RU" sz="20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Связная речь -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sz="2400" dirty="0" smtClean="0"/>
              <a:t>       смысловое </a:t>
            </a:r>
            <a:r>
              <a:rPr lang="ru-RU" sz="2400" dirty="0"/>
              <a:t>развернутое высказывание, изложение определенного содержания, которое осуществляется логично, последовательно и точно, грамматически правильно и образно, обеспечивающее общение и взаимопонимание. </a:t>
            </a:r>
            <a:endParaRPr lang="ru-RU" sz="2400" dirty="0" smtClean="0"/>
          </a:p>
          <a:p>
            <a:pPr algn="just">
              <a:buNone/>
            </a:pPr>
            <a:r>
              <a:rPr lang="ru-RU" sz="24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Цель </a:t>
            </a:r>
            <a:r>
              <a:rPr lang="ru-RU" sz="24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развития связной речи: </a:t>
            </a:r>
            <a:r>
              <a:rPr lang="ru-RU" sz="2400" dirty="0"/>
              <a:t>развитие речевых способностей и умений, культуры речевого общения, разработка способов овладения дошкольниками навыками практического общения в различных жизненных ситуациях, формирование предпосылок чтения и письма.</a:t>
            </a:r>
          </a:p>
          <a:p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0" y="609600"/>
            <a:ext cx="7772400" cy="5339680"/>
          </a:xfrm>
        </p:spPr>
        <p:txBody>
          <a:bodyPr/>
          <a:lstStyle/>
          <a:p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>Вывод: Таким образом, с помощью схем-моделей и мнемотаблиц удалось достичь следующих результатов: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-у детей появилось желание пересказывать сказки — как на занятии, так и в повседневной жизни;</a:t>
            </a:r>
            <a:br>
              <a:rPr lang="ru-RU" sz="2800" dirty="0" smtClean="0"/>
            </a:br>
            <a:r>
              <a:rPr lang="ru-RU" sz="2800" dirty="0" smtClean="0"/>
              <a:t>-расширился круг знаний об окружающем мире;</a:t>
            </a:r>
            <a:br>
              <a:rPr lang="ru-RU" sz="2800" dirty="0" smtClean="0"/>
            </a:br>
            <a:r>
              <a:rPr lang="ru-RU" sz="2800" dirty="0" smtClean="0"/>
              <a:t>-активизировался словарный запас;</a:t>
            </a:r>
            <a:br>
              <a:rPr lang="ru-RU" sz="2800" dirty="0" smtClean="0"/>
            </a:br>
            <a:r>
              <a:rPr lang="ru-RU" sz="2800" dirty="0" smtClean="0"/>
              <a:t>-дети преодолели робость, застенчивость, научились свободно держаться перед аудиторией.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/>
              <a:t>Сказкотерапия</a:t>
            </a:r>
            <a:r>
              <a:rPr lang="ru-RU" dirty="0"/>
              <a:t>.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dirty="0" err="1" smtClean="0"/>
              <a:t>Сказкотерапия</a:t>
            </a:r>
            <a:r>
              <a:rPr lang="ru-RU" dirty="0" smtClean="0"/>
              <a:t> – интегративная деятельность, в которой действия воображаемой ситуации связаны с реальным общением, направленным на активность, самостоятельность, творчество, регулирование ребёнком собственных эмоциональных состояний.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95400" y="620688"/>
            <a:ext cx="7772400" cy="5475312"/>
          </a:xfrm>
        </p:spPr>
        <p:txBody>
          <a:bodyPr/>
          <a:lstStyle/>
          <a:p>
            <a:pPr algn="just">
              <a:buNone/>
            </a:pPr>
            <a:r>
              <a:rPr lang="ru-RU" sz="2400" dirty="0" err="1"/>
              <a:t>Сказкотерапию</a:t>
            </a:r>
            <a:r>
              <a:rPr lang="ru-RU" sz="2400" dirty="0"/>
              <a:t> рекомендуют </a:t>
            </a:r>
            <a:r>
              <a:rPr lang="ru-RU" sz="2400" dirty="0" smtClean="0"/>
              <a:t>проводить один </a:t>
            </a:r>
            <a:r>
              <a:rPr lang="ru-RU" sz="2400" dirty="0"/>
              <a:t>раз в неделю. В младшей и средней группах длительность </a:t>
            </a:r>
            <a:r>
              <a:rPr lang="ru-RU" sz="2400" dirty="0" err="1"/>
              <a:t>сказкотерапии</a:t>
            </a:r>
            <a:r>
              <a:rPr lang="ru-RU" sz="2400" dirty="0"/>
              <a:t> 15 – 20 минут</a:t>
            </a:r>
            <a:r>
              <a:rPr lang="ru-RU" sz="2400" dirty="0" smtClean="0"/>
              <a:t>.</a:t>
            </a:r>
            <a:r>
              <a:rPr lang="ru-RU" sz="2400" dirty="0"/>
              <a:t> В старшей и подготовительной группе 25 – 30 минут. При проведении </a:t>
            </a:r>
            <a:r>
              <a:rPr lang="ru-RU" sz="2400" dirty="0" err="1"/>
              <a:t>сказкотерапии</a:t>
            </a:r>
            <a:r>
              <a:rPr lang="ru-RU" sz="2400" dirty="0"/>
              <a:t> в младших и средних группах используются в основном такие приемы как словесно – режиссерская игра, </a:t>
            </a:r>
            <a:r>
              <a:rPr lang="ru-RU" sz="2400" dirty="0" err="1"/>
              <a:t>психогимнастика</a:t>
            </a:r>
            <a:r>
              <a:rPr lang="ru-RU" sz="2400" dirty="0"/>
              <a:t>, словесное комментирование, совместная словесная импровизация – учить продолжать предложения воспитателя, дополняющие описание эмоционального состояния </a:t>
            </a:r>
            <a:r>
              <a:rPr lang="ru-RU" sz="2400" dirty="0" smtClean="0"/>
              <a:t>героев. В </a:t>
            </a:r>
            <a:r>
              <a:rPr lang="ru-RU" sz="2400" dirty="0"/>
              <a:t>старших группах используют такие же методы, но усложняют задания, интересно выполняются детьми такие задания как пантомимические этюды, упражнения на ритмизацию и др.</a:t>
            </a: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0" y="609600"/>
            <a:ext cx="7772400" cy="5555704"/>
          </a:xfrm>
        </p:spPr>
        <p:txBody>
          <a:bodyPr/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Выше перечисленные технологии оказывают существенное влияние на развитие речи детей дошкольного возраста.</a:t>
            </a:r>
            <a:br>
              <a:rPr lang="ru-RU" sz="3200" dirty="0" smtClean="0"/>
            </a:br>
            <a:r>
              <a:rPr lang="ru-RU" sz="3200" dirty="0" smtClean="0"/>
              <a:t>Современные образовательные технологии могут помочь в формировании интеллектуально смелой, самостоятельной, оригинально мыслящей, творческой, умеющей принимать нестандартные решения личности.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0" y="609600"/>
            <a:ext cx="7772400" cy="5915744"/>
          </a:xfrm>
        </p:spPr>
        <p:txBody>
          <a:bodyPr/>
          <a:lstStyle/>
          <a:p>
            <a:r>
              <a:rPr lang="ru-RU" sz="2800" b="1" dirty="0" smtClean="0"/>
              <a:t>Список использованной литературы</a:t>
            </a:r>
            <a:br>
              <a:rPr lang="ru-RU" sz="2800" b="1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1.​ Развитие речи и творчества дошкольников: Игры, упражнения, конспекты занятий. Под ред. Ушаковой О.С.-М: ТЦ Сфера, 2005.</a:t>
            </a:r>
            <a:br>
              <a:rPr lang="ru-RU" sz="1800" dirty="0" smtClean="0"/>
            </a:br>
            <a:r>
              <a:rPr lang="ru-RU" sz="1800" dirty="0" smtClean="0"/>
              <a:t>2.​ </a:t>
            </a:r>
            <a:r>
              <a:rPr lang="ru-RU" sz="1800" dirty="0" err="1" smtClean="0"/>
              <a:t>Сидорчук</a:t>
            </a:r>
            <a:r>
              <a:rPr lang="ru-RU" sz="1800" dirty="0" smtClean="0"/>
              <a:t>, Т.А., Хоменко, Н.Н. Технологии развития связной речи дошкольников. Методическое пособие для педагогов дошкольных учреждений, 2004.</a:t>
            </a:r>
            <a:br>
              <a:rPr lang="ru-RU" sz="1800" dirty="0" smtClean="0"/>
            </a:br>
            <a:r>
              <a:rPr lang="ru-RU" sz="1800" dirty="0" smtClean="0"/>
              <a:t>3.​ Ушакова, О.С. Теория и практика развития речи дошкольника: Развиваем </a:t>
            </a:r>
            <a:r>
              <a:rPr lang="ru-RU" sz="1800" dirty="0" err="1" smtClean="0"/>
              <a:t>речь.-М</a:t>
            </a:r>
            <a:r>
              <a:rPr lang="ru-RU" sz="1800" dirty="0" smtClean="0"/>
              <a:t>: ТЦ Сфера, 2008.</a:t>
            </a:r>
            <a:br>
              <a:rPr lang="ru-RU" sz="1800" dirty="0" smtClean="0"/>
            </a:br>
            <a:r>
              <a:rPr lang="ru-RU" sz="1800" dirty="0" smtClean="0"/>
              <a:t>4. Акулова О.В., </a:t>
            </a:r>
            <a:r>
              <a:rPr lang="ru-RU" sz="1800" dirty="0" err="1" smtClean="0"/>
              <a:t>Сомкова</a:t>
            </a:r>
            <a:r>
              <a:rPr lang="ru-RU" sz="1800" dirty="0" smtClean="0"/>
              <a:t> О.Н., Солнцева О.В. и др. Теории и технологии развития речи детей дошкольного возраста. – М., 2009</a:t>
            </a:r>
            <a:br>
              <a:rPr lang="ru-RU" sz="1800" dirty="0" smtClean="0"/>
            </a:br>
            <a:r>
              <a:rPr lang="ru-RU" sz="1800" dirty="0" smtClean="0"/>
              <a:t>5. Ушакова О.С. Программа развития речи детей дошкольного возраста в детском саду. – М., 1994</a:t>
            </a:r>
            <a:br>
              <a:rPr lang="ru-RU" sz="1800" dirty="0" smtClean="0"/>
            </a:br>
            <a:r>
              <a:rPr lang="ru-RU" sz="1800" dirty="0" smtClean="0"/>
              <a:t>6. О.С. Ушакова, Н.В. </a:t>
            </a:r>
            <a:r>
              <a:rPr lang="ru-RU" sz="1800" dirty="0" err="1" smtClean="0"/>
              <a:t>Гавриш</a:t>
            </a:r>
            <a:r>
              <a:rPr lang="ru-RU" sz="1800" dirty="0" smtClean="0"/>
              <a:t> «Знакомим дошкольников с </a:t>
            </a:r>
            <a:r>
              <a:rPr lang="ru-RU" sz="1800" dirty="0" err="1" smtClean="0"/>
              <a:t>литературой.+</a:t>
            </a:r>
            <a:r>
              <a:rPr lang="ru-RU" sz="1800" dirty="0" smtClean="0"/>
              <a:t> Конспекты занятий» - М., 2002</a:t>
            </a:r>
            <a:br>
              <a:rPr lang="ru-RU" sz="1800" dirty="0" smtClean="0"/>
            </a:br>
            <a:r>
              <a:rPr lang="ru-RU" sz="1800" dirty="0" smtClean="0"/>
              <a:t>7. </a:t>
            </a:r>
            <a:r>
              <a:rPr lang="ru-RU" sz="1800" dirty="0" err="1" smtClean="0"/>
              <a:t>Сидорчук</a:t>
            </a:r>
            <a:r>
              <a:rPr lang="ru-RU" sz="1800" dirty="0" smtClean="0"/>
              <a:t> Т.А., Хоменко Н.Н. Технологии развития связной речи дошкольников. 2004, /</a:t>
            </a:r>
            <a:r>
              <a:rPr lang="ru-RU" sz="1800" dirty="0" err="1" smtClean="0"/>
              <a:t>tmo</a:t>
            </a:r>
            <a:r>
              <a:rPr lang="ru-RU" sz="1800" dirty="0" smtClean="0"/>
              <a:t>/260025.pdf</a:t>
            </a:r>
            <a:br>
              <a:rPr lang="ru-RU" sz="1800" dirty="0" smtClean="0"/>
            </a:br>
            <a:r>
              <a:rPr lang="ru-RU" sz="1800" dirty="0" smtClean="0"/>
              <a:t>8. Развитие речи и творчества дошкольников: игры, упражнения, конспекты занятий/ под ред. О.С. Ушаковой. – М., 2007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0" y="609600"/>
            <a:ext cx="7772400" cy="5555704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br>
              <a:rPr lang="ru-RU" dirty="0" smtClean="0"/>
            </a:br>
            <a:r>
              <a:rPr lang="ru-RU" dirty="0" smtClean="0"/>
              <a:t>Творческих вам успехов коллеги!</a:t>
            </a:r>
            <a:endParaRPr lang="ru-RU" dirty="0"/>
          </a:p>
        </p:txBody>
      </p:sp>
      <p:pic>
        <p:nvPicPr>
          <p:cNvPr id="2050" name="Picture 2" descr="C:\Users\User\Desktop\Карпова Татьяна\Презинтация\анимашки\school06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4293096"/>
            <a:ext cx="2729880" cy="2160240"/>
          </a:xfrm>
          <a:prstGeom prst="rect">
            <a:avLst/>
          </a:prstGeom>
          <a:noFill/>
        </p:spPr>
      </p:pic>
      <p:pic>
        <p:nvPicPr>
          <p:cNvPr id="2051" name="Picture 3" descr="C:\Users\User\Desktop\Карпова Татьяна\Презинтация\анимашки\school036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188640"/>
            <a:ext cx="2736303" cy="2046279"/>
          </a:xfrm>
          <a:prstGeom prst="rect">
            <a:avLst/>
          </a:prstGeom>
          <a:noFill/>
        </p:spPr>
      </p:pic>
      <p:pic>
        <p:nvPicPr>
          <p:cNvPr id="2052" name="Picture 4" descr="C:\Users\User\Desktop\Карпова Татьяна\Презинтация\анимашки\school037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07386" y="260648"/>
            <a:ext cx="1952446" cy="2162519"/>
          </a:xfrm>
          <a:prstGeom prst="rect">
            <a:avLst/>
          </a:prstGeom>
          <a:noFill/>
        </p:spPr>
      </p:pic>
      <p:pic>
        <p:nvPicPr>
          <p:cNvPr id="2053" name="Picture 5" descr="C:\Users\User\Desktop\Карпова Татьяна\Презинтация\анимашки\school04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60232" y="3700695"/>
            <a:ext cx="2090280" cy="2557229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Задачи развития связной речи: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95400" y="1981200"/>
            <a:ext cx="7525072" cy="4616152"/>
          </a:xfrm>
        </p:spPr>
        <p:txBody>
          <a:bodyPr/>
          <a:lstStyle/>
          <a:p>
            <a:pPr algn="just">
              <a:buNone/>
            </a:pPr>
            <a:r>
              <a:rPr lang="ru-RU" sz="1800" dirty="0" smtClean="0"/>
              <a:t>       формирование </a:t>
            </a:r>
            <a:r>
              <a:rPr lang="ru-RU" sz="1800" dirty="0"/>
              <a:t>элементарных представлений о структуре текста (начало, середина, конец); обучение соединению предложений разными способами связи; развитие умения раскрывать тему и основную мысль высказывания; обучение построению высказываний разных типов- описаний, повествований, рассуждений; подведение к осознанию содержательных и структурных особенностей описательного, в том числе и художественного текста; составление повествовательных текстов (сказок, рассказов, историй) с соблюдением логики изложения и использованием средств художественной выразительности; обучение составлению рассуждений с подбором для доказательства веских аргументов и точных определений; использование для высказываний разных типов соответствующих моделей (схем), отражающих </a:t>
            </a:r>
            <a:r>
              <a:rPr lang="ru-RU" sz="1800" dirty="0" smtClean="0"/>
              <a:t>последовательность  изложения текста</a:t>
            </a:r>
            <a:r>
              <a:rPr lang="ru-RU" dirty="0"/>
              <a:t>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Задача педагогов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dirty="0" smtClean="0"/>
              <a:t>    Создание  условий для практического овладения разговорной речью для каждого ребенка, выбрать такие методы и приемы обучения, которые позволили бы каждому воспитаннику проявить свою речевую активность, свое словотворчество.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0" y="609600"/>
            <a:ext cx="7772400" cy="1811288"/>
          </a:xfrm>
        </p:spPr>
        <p:txBody>
          <a:bodyPr/>
          <a:lstStyle/>
          <a:p>
            <a:pPr algn="just"/>
            <a:r>
              <a:rPr lang="ru-RU" sz="2400" dirty="0"/>
              <a:t>В  работе с детьми </a:t>
            </a:r>
            <a:r>
              <a:rPr lang="ru-RU" sz="2400" dirty="0" smtClean="0"/>
              <a:t>мы большое </a:t>
            </a:r>
            <a:r>
              <a:rPr lang="ru-RU" sz="2400" dirty="0"/>
              <a:t>внимание </a:t>
            </a:r>
            <a:r>
              <a:rPr lang="ru-RU" sz="2400" dirty="0" smtClean="0"/>
              <a:t>уделяем </a:t>
            </a:r>
            <a:r>
              <a:rPr lang="ru-RU" sz="2400" dirty="0"/>
              <a:t>речевому развитию, поэтому из  ранее разработанных методик по данной проблеме, в    практике </a:t>
            </a:r>
            <a:r>
              <a:rPr lang="ru-RU" sz="2400" dirty="0" smtClean="0"/>
              <a:t>применяем следующие технологии: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95400" y="2348880"/>
            <a:ext cx="7772400" cy="3747120"/>
          </a:xfrm>
        </p:spPr>
        <p:txBody>
          <a:bodyPr/>
          <a:lstStyle/>
          <a:p>
            <a:r>
              <a:rPr lang="ru-RU" sz="2000" b="1" i="1" dirty="0"/>
              <a:t>Обучение  детей созданию образных характеристик путём составления сравнений, </a:t>
            </a:r>
            <a:r>
              <a:rPr lang="ru-RU" sz="2000" b="1" i="1" dirty="0" smtClean="0"/>
              <a:t>загадок</a:t>
            </a:r>
            <a:r>
              <a:rPr lang="ru-RU" sz="2000" b="1" i="1" dirty="0"/>
              <a:t>.</a:t>
            </a:r>
            <a:endParaRPr lang="ru-RU" sz="2000" dirty="0"/>
          </a:p>
          <a:p>
            <a:r>
              <a:rPr lang="ru-RU" sz="2000" b="1" i="1" dirty="0"/>
              <a:t>Игры и творческие задания для развития выразительности речи.</a:t>
            </a:r>
            <a:endParaRPr lang="ru-RU" sz="2000" dirty="0"/>
          </a:p>
          <a:p>
            <a:r>
              <a:rPr lang="ru-RU" sz="2000" b="1" i="1" dirty="0"/>
              <a:t>Обучение детей составлению творческих рассказов по картине</a:t>
            </a:r>
            <a:r>
              <a:rPr lang="ru-RU" sz="2000" b="1" i="1" dirty="0" smtClean="0"/>
              <a:t>.</a:t>
            </a:r>
            <a:endParaRPr lang="ru-RU" sz="2000" dirty="0"/>
          </a:p>
          <a:p>
            <a:r>
              <a:rPr lang="ru-RU" sz="2000" b="1" i="1" dirty="0"/>
              <a:t>Технология развития речи и мышления посредством мнемотехники</a:t>
            </a:r>
            <a:r>
              <a:rPr lang="ru-RU" sz="2000" b="1" i="1" dirty="0" smtClean="0"/>
              <a:t>.</a:t>
            </a:r>
          </a:p>
          <a:p>
            <a:r>
              <a:rPr lang="ru-RU" sz="2000" b="1" i="1" dirty="0" smtClean="0"/>
              <a:t>Технология </a:t>
            </a:r>
            <a:r>
              <a:rPr lang="ru-RU" sz="2000" b="1" i="1" dirty="0" err="1" smtClean="0"/>
              <a:t>знаково</a:t>
            </a:r>
            <a:r>
              <a:rPr lang="ru-RU" sz="2000" b="1" i="1" dirty="0" smtClean="0"/>
              <a:t> –символической деятельности (моделирование)</a:t>
            </a:r>
          </a:p>
          <a:p>
            <a:r>
              <a:rPr lang="ru-RU" sz="2000" dirty="0" err="1"/>
              <a:t>Сказкотерапия</a:t>
            </a:r>
            <a:r>
              <a:rPr lang="ru-RU" sz="2000" dirty="0"/>
              <a:t>. </a:t>
            </a:r>
            <a:endParaRPr lang="ru-RU" sz="2000" dirty="0" smtClean="0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	</a:t>
            </a:r>
            <a:r>
              <a:rPr lang="ru-RU" sz="2800" dirty="0"/>
              <a:t>При выборе технологии </a:t>
            </a:r>
            <a:r>
              <a:rPr lang="ru-RU" sz="2800" dirty="0" smtClean="0"/>
              <a:t>мы ориентируемся  </a:t>
            </a:r>
            <a:r>
              <a:rPr lang="ru-RU" sz="2800" dirty="0"/>
              <a:t>на следующие требования: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2000" dirty="0"/>
              <a:t>ориентация технологии на развитие коммуникативных умений детей, воспитание культуры общения и речи;</a:t>
            </a:r>
          </a:p>
          <a:p>
            <a:pPr algn="just"/>
            <a:r>
              <a:rPr lang="ru-RU" sz="2000" dirty="0"/>
              <a:t>содержание технологии сориентировано на становление позиции субъекта в общении и речевой деятельности;</a:t>
            </a:r>
          </a:p>
          <a:p>
            <a:pPr algn="just"/>
            <a:r>
              <a:rPr lang="ru-RU" sz="2000" dirty="0"/>
              <a:t>технология должна носить </a:t>
            </a:r>
            <a:r>
              <a:rPr lang="ru-RU" sz="2000" dirty="0" err="1"/>
              <a:t>здоровьесберегающий</a:t>
            </a:r>
            <a:r>
              <a:rPr lang="ru-RU" sz="2000" dirty="0"/>
              <a:t> характер;</a:t>
            </a:r>
          </a:p>
          <a:p>
            <a:pPr algn="just"/>
            <a:r>
              <a:rPr lang="ru-RU" sz="2000" dirty="0"/>
              <a:t>основу технологии составляет личностно-ориентированное взаимодействие с ребенком;</a:t>
            </a:r>
          </a:p>
          <a:p>
            <a:pPr algn="just"/>
            <a:r>
              <a:rPr lang="ru-RU" sz="2000" dirty="0"/>
              <a:t>реализация принципа взаимосвязи познавательного и речевого развития детей;</a:t>
            </a:r>
          </a:p>
          <a:p>
            <a:pPr algn="just"/>
            <a:r>
              <a:rPr lang="ru-RU" sz="2000" dirty="0"/>
              <a:t>организация активной речевой практики каждого ребенка в разных видах деятельности с учетом его возрастных и индивидуальных особенностей.</a:t>
            </a:r>
          </a:p>
          <a:p>
            <a:endParaRPr lang="ru-RU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b="1" i="1" dirty="0" smtClean="0"/>
              <a:t/>
            </a:r>
            <a:br>
              <a:rPr lang="ru-RU" sz="3200" b="1" i="1" dirty="0" smtClean="0"/>
            </a:br>
            <a:r>
              <a:rPr lang="ru-RU" sz="3600" b="1" i="1" dirty="0" smtClean="0"/>
              <a:t>Технология </a:t>
            </a:r>
            <a:r>
              <a:rPr lang="ru-RU" sz="3600" b="1" i="1" dirty="0"/>
              <a:t>обучения детей составлению сравнений.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400" dirty="0"/>
              <a:t>Обучение детей дошкольного возраста составлению сравнений </a:t>
            </a:r>
            <a:r>
              <a:rPr lang="ru-RU" sz="2400" dirty="0" smtClean="0"/>
              <a:t>мы начали со средней группы.</a:t>
            </a:r>
          </a:p>
          <a:p>
            <a:pPr>
              <a:buNone/>
            </a:pPr>
            <a:r>
              <a:rPr lang="ru-RU" sz="2400" dirty="0" smtClean="0"/>
              <a:t>Упражнения проводили  </a:t>
            </a:r>
            <a:r>
              <a:rPr lang="ru-RU" sz="2400" dirty="0"/>
              <a:t>не только на занятиях </a:t>
            </a:r>
            <a:r>
              <a:rPr lang="ru-RU" sz="2400" dirty="0" smtClean="0"/>
              <a:t>по развитию </a:t>
            </a:r>
            <a:r>
              <a:rPr lang="ru-RU" sz="2400" dirty="0"/>
              <a:t>речи, но и в свободное время.</a:t>
            </a:r>
          </a:p>
          <a:p>
            <a:pPr>
              <a:buNone/>
            </a:pPr>
            <a:r>
              <a:rPr lang="ru-RU" sz="2400" dirty="0" smtClean="0"/>
              <a:t>       Модель </a:t>
            </a:r>
            <a:r>
              <a:rPr lang="ru-RU" sz="2400" dirty="0"/>
              <a:t>составления сравнений:</a:t>
            </a:r>
          </a:p>
          <a:p>
            <a:pPr>
              <a:buNone/>
            </a:pPr>
            <a:r>
              <a:rPr lang="ru-RU" sz="2400" dirty="0"/>
              <a:t>- воспитатель называет какой-либо объект;</a:t>
            </a:r>
          </a:p>
          <a:p>
            <a:pPr>
              <a:buNone/>
            </a:pPr>
            <a:r>
              <a:rPr lang="ru-RU" sz="2400" dirty="0"/>
              <a:t>- обозначает его признак;</a:t>
            </a:r>
          </a:p>
          <a:p>
            <a:pPr>
              <a:buNone/>
            </a:pPr>
            <a:r>
              <a:rPr lang="ru-RU" sz="2400" dirty="0"/>
              <a:t>- определяет значение этого признака;</a:t>
            </a:r>
          </a:p>
          <a:p>
            <a:pPr>
              <a:buNone/>
            </a:pPr>
            <a:r>
              <a:rPr lang="ru-RU" sz="2400" dirty="0"/>
              <a:t>- сравнивает данное значение со значением признака в другом объекте.</a:t>
            </a:r>
          </a:p>
          <a:p>
            <a:endParaRPr lang="ru-RU" b="1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dirty="0" smtClean="0"/>
              <a:t>Игры- парами как один из приёмов обучения сравненительному рассказу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95400" y="1981200"/>
            <a:ext cx="7772400" cy="4328120"/>
          </a:xfrm>
        </p:spPr>
        <p:txBody>
          <a:bodyPr/>
          <a:lstStyle/>
          <a:p>
            <a:pPr>
              <a:buNone/>
            </a:pPr>
            <a:r>
              <a:rPr lang="ru-RU" sz="2000" dirty="0" smtClean="0"/>
              <a:t>Предлагается сравнить зайца и белку. Один участник говорит за белку, а другой за зайца.</a:t>
            </a:r>
          </a:p>
          <a:p>
            <a:pPr>
              <a:buNone/>
            </a:pPr>
            <a:r>
              <a:rPr lang="ru-RU" sz="2000" dirty="0" smtClean="0"/>
              <a:t>— Я белка. —А я заяц .</a:t>
            </a:r>
          </a:p>
          <a:p>
            <a:pPr>
              <a:buNone/>
            </a:pPr>
            <a:r>
              <a:rPr lang="ru-RU" sz="2000" dirty="0" smtClean="0"/>
              <a:t>— Я летом рыжая. —А я летом серый.</a:t>
            </a:r>
          </a:p>
          <a:p>
            <a:pPr>
              <a:buNone/>
            </a:pPr>
            <a:r>
              <a:rPr lang="ru-RU" sz="2000" dirty="0" smtClean="0"/>
              <a:t>— Я питаюсь орешка -А я травкой.</a:t>
            </a:r>
          </a:p>
          <a:p>
            <a:pPr>
              <a:buNone/>
            </a:pPr>
            <a:r>
              <a:rPr lang="ru-RU" sz="2000" dirty="0" smtClean="0"/>
              <a:t>— Я зимой коричневая -А я беленький</a:t>
            </a:r>
          </a:p>
          <a:p>
            <a:pPr>
              <a:buNone/>
            </a:pPr>
            <a:r>
              <a:rPr lang="ru-RU" sz="2000" dirty="0" smtClean="0"/>
              <a:t>— У меня большой, пушистый хвост -А у меня маленький пушистенький хвостик</a:t>
            </a:r>
          </a:p>
          <a:p>
            <a:pPr>
              <a:buNone/>
            </a:pPr>
            <a:r>
              <a:rPr lang="ru-RU" sz="2000" dirty="0" smtClean="0"/>
              <a:t>— Я сплю в дупле -А я под кустиком</a:t>
            </a:r>
          </a:p>
          <a:p>
            <a:pPr>
              <a:buNone/>
            </a:pPr>
            <a:r>
              <a:rPr lang="ru-RU" sz="2000" dirty="0" smtClean="0"/>
              <a:t>— Я травоядная -И я травоядное</a:t>
            </a:r>
          </a:p>
          <a:p>
            <a:pPr>
              <a:buNone/>
            </a:pPr>
            <a:r>
              <a:rPr lang="ru-RU" sz="2000" b="1" dirty="0" smtClean="0"/>
              <a:t>Вывод: игры — парами активизируют словарную работу, грамматический строй речи.</a:t>
            </a: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0" y="609600"/>
            <a:ext cx="7772400" cy="5411688"/>
          </a:xfrm>
        </p:spPr>
        <p:txBody>
          <a:bodyPr/>
          <a:lstStyle/>
          <a:p>
            <a:pPr algn="just"/>
            <a:r>
              <a:rPr lang="ru-RU" sz="3600" dirty="0"/>
              <a:t>Технология обучения детей составлению сравнений развивает у дошкольников наблюдательность, любознательность, умение сопоставлять признаки предметов, обогащает речь, способствует мотивации развития речевой и мыслительной деятельности.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USH">
  <a:themeElements>
    <a:clrScheme name="Тема Office 2">
      <a:dk1>
        <a:srgbClr val="660066"/>
      </a:dk1>
      <a:lt1>
        <a:srgbClr val="FFFFFF"/>
      </a:lt1>
      <a:dk2>
        <a:srgbClr val="FF00FF"/>
      </a:dk2>
      <a:lt2>
        <a:srgbClr val="FFCC99"/>
      </a:lt2>
      <a:accent1>
        <a:srgbClr val="99FF99"/>
      </a:accent1>
      <a:accent2>
        <a:srgbClr val="CC66FF"/>
      </a:accent2>
      <a:accent3>
        <a:srgbClr val="FFFFFF"/>
      </a:accent3>
      <a:accent4>
        <a:srgbClr val="560056"/>
      </a:accent4>
      <a:accent5>
        <a:srgbClr val="CAFFCA"/>
      </a:accent5>
      <a:accent6>
        <a:srgbClr val="B95CE7"/>
      </a:accent6>
      <a:hlink>
        <a:srgbClr val="FF99CC"/>
      </a:hlink>
      <a:folHlink>
        <a:srgbClr val="006600"/>
      </a:folHlink>
    </a:clrScheme>
    <a:fontScheme name="Тема Office">
      <a:majorFont>
        <a:latin typeface="Impact"/>
        <a:ea typeface=""/>
        <a:cs typeface=""/>
      </a:majorFont>
      <a:minorFont>
        <a:latin typeface="Impact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6600CC"/>
        </a:dk2>
        <a:lt2>
          <a:srgbClr val="CCECFF"/>
        </a:lt2>
        <a:accent1>
          <a:srgbClr val="00FFCC"/>
        </a:accent1>
        <a:accent2>
          <a:srgbClr val="9933FF"/>
        </a:accent2>
        <a:accent3>
          <a:srgbClr val="B8AAE2"/>
        </a:accent3>
        <a:accent4>
          <a:srgbClr val="DADADA"/>
        </a:accent4>
        <a:accent5>
          <a:srgbClr val="AAFFE2"/>
        </a:accent5>
        <a:accent6>
          <a:srgbClr val="8A2DE7"/>
        </a:accent6>
        <a:hlink>
          <a:srgbClr val="660066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660066"/>
        </a:dk1>
        <a:lt1>
          <a:srgbClr val="FFFFFF"/>
        </a:lt1>
        <a:dk2>
          <a:srgbClr val="FF00FF"/>
        </a:dk2>
        <a:lt2>
          <a:srgbClr val="FFCC99"/>
        </a:lt2>
        <a:accent1>
          <a:srgbClr val="99FF99"/>
        </a:accent1>
        <a:accent2>
          <a:srgbClr val="CC66FF"/>
        </a:accent2>
        <a:accent3>
          <a:srgbClr val="FFFFFF"/>
        </a:accent3>
        <a:accent4>
          <a:srgbClr val="560056"/>
        </a:accent4>
        <a:accent5>
          <a:srgbClr val="CAFFCA"/>
        </a:accent5>
        <a:accent6>
          <a:srgbClr val="B95CE7"/>
        </a:accent6>
        <a:hlink>
          <a:srgbClr val="FF99CC"/>
        </a:hlink>
        <a:folHlink>
          <a:srgbClr val="00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CC0099"/>
        </a:dk2>
        <a:lt2>
          <a:srgbClr val="FFCCFF"/>
        </a:lt2>
        <a:accent1>
          <a:srgbClr val="00FF00"/>
        </a:accent1>
        <a:accent2>
          <a:srgbClr val="9933FF"/>
        </a:accent2>
        <a:accent3>
          <a:srgbClr val="E2AACA"/>
        </a:accent3>
        <a:accent4>
          <a:srgbClr val="DADADA"/>
        </a:accent4>
        <a:accent5>
          <a:srgbClr val="AAFFAA"/>
        </a:accent5>
        <a:accent6>
          <a:srgbClr val="8A2DE7"/>
        </a:accent6>
        <a:hlink>
          <a:srgbClr val="660066"/>
        </a:hlink>
        <a:folHlink>
          <a:srgbClr val="0066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BLUSH</Template>
  <TotalTime>290</TotalTime>
  <Words>1186</Words>
  <Application>Microsoft Office PowerPoint</Application>
  <PresentationFormat>Экран (4:3)</PresentationFormat>
  <Paragraphs>88</Paragraphs>
  <Slides>25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9" baseType="lpstr">
      <vt:lpstr>Calibri</vt:lpstr>
      <vt:lpstr>Impact</vt:lpstr>
      <vt:lpstr>Times New Roman</vt:lpstr>
      <vt:lpstr>BLUSH</vt:lpstr>
      <vt:lpstr>Использование новых технологий в развитии связной речи как средство общения и культуры.</vt:lpstr>
      <vt:lpstr>Связная речь -</vt:lpstr>
      <vt:lpstr>Задачи развития связной речи:</vt:lpstr>
      <vt:lpstr>Задача педагогов</vt:lpstr>
      <vt:lpstr>В  работе с детьми мы большое внимание уделяем речевому развитию, поэтому из  ранее разработанных методик по данной проблеме, в    практике применяем следующие технологии:</vt:lpstr>
      <vt:lpstr> При выборе технологии мы ориентируемся  на следующие требования:</vt:lpstr>
      <vt:lpstr> Технология обучения детей составлению сравнений. </vt:lpstr>
      <vt:lpstr>Игры- парами как один из приёмов обучения сравненительному рассказу</vt:lpstr>
      <vt:lpstr>Технология обучения детей составлению сравнений развивает у дошкольников наблюдательность, любознательность, умение сопоставлять признаки предметов, обогащает речь, способствует мотивации развития речевой и мыслительной деятельности.</vt:lpstr>
      <vt:lpstr> Технология обучения детей составлению загадок. </vt:lpstr>
      <vt:lpstr>Таким образом, в процессе составления загадок развиваются все мыслительные операции ребёнка, он получает радость от речевого творчества. </vt:lpstr>
      <vt:lpstr>Игры и творческие задания </vt:lpstr>
      <vt:lpstr> Развитие речи в игровой форме деятельности дает большой результат: наблюдается желание абсолютно всех детей участвовать в этом процессе, который активизирует мыслительную деятельность, обогащает словарный запас детей, развивает умение наблюдать, выделять главное, конкретизировать информацию, сопоставлять предметы, признаки и явления, систематизировать накопленные знания. </vt:lpstr>
      <vt:lpstr> Игры на развитие связной речи </vt:lpstr>
      <vt:lpstr>Презентация PowerPoint</vt:lpstr>
      <vt:lpstr>Обучение детей составлению творческих рассказов по картине. </vt:lpstr>
      <vt:lpstr>Технология развития речи и мышления посредством мнемотехники.</vt:lpstr>
      <vt:lpstr>Технологии мнемотехники позволяют решать задачи развития всех видов памяти (зрительной, слуховой, ассоциативной, словесно-логической, обработки различных приемов запоминания); развитие образного мышления; развития логического мышления (умения анализировать, систематизировать); развитие различных общеобразовательных дидактических задач, ознакомление с различной информацией; развитие смекалки, тренировка внимания; развитие умения устанавливать причинно-следственные связи в событиях, рассказах. </vt:lpstr>
      <vt:lpstr>Знаково-символическая деятельность (моделирование)</vt:lpstr>
      <vt:lpstr>  Вывод: Таким образом, с помощью схем-моделей и мнемотаблиц удалось достичь следующих результатов: -у детей появилось желание пересказывать сказки — как на занятии, так и в повседневной жизни; -расширился круг знаний об окружающем мире; -активизировался словарный запас; -дети преодолели робость, застенчивость, научились свободно держаться перед аудиторией.  </vt:lpstr>
      <vt:lpstr>Сказкотерапия. </vt:lpstr>
      <vt:lpstr>Презентация PowerPoint</vt:lpstr>
      <vt:lpstr>  Выше перечисленные технологии оказывают существенное влияние на развитие речи детей дошкольного возраста. Современные образовательные технологии могут помочь в формировании интеллектуально смелой, самостоятельной, оригинально мыслящей, творческой, умеющей принимать нестандартные решения личности. </vt:lpstr>
      <vt:lpstr>Список использованной литературы  1.​ Развитие речи и творчества дошкольников: Игры, упражнения, конспекты занятий. Под ред. Ушаковой О.С.-М: ТЦ Сфера, 2005. 2.​ Сидорчук, Т.А., Хоменко, Н.Н. Технологии развития связной речи дошкольников. Методическое пособие для педагогов дошкольных учреждений, 2004. 3.​ Ушакова, О.С. Теория и практика развития речи дошкольника: Развиваем речь.-М: ТЦ Сфера, 2008. 4. Акулова О.В., Сомкова О.Н., Солнцева О.В. и др. Теории и технологии развития речи детей дошкольного возраста. – М., 2009 5. Ушакова О.С. Программа развития речи детей дошкольного возраста в детском саду. – М., 1994 6. О.С. Ушакова, Н.В. Гавриш «Знакомим дошкольников с литературой.+ Конспекты занятий» - М., 2002 7. Сидорчук Т.А., Хоменко Н.Н. Технологии развития связной речи дошкольников. 2004, /tmo/260025.pdf 8. Развитие речи и творчества дошкольников: игры, упражнения, конспекты занятий/ под ред. О.С. Ушаковой. – М., 2007 </vt:lpstr>
      <vt:lpstr>Спасибо за внимание! Творческих вам успехов коллеги!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новых технологий в развитии связной речи как средство общения и культуры.</dc:title>
  <dc:creator>Пользователь</dc:creator>
  <cp:lastModifiedBy>Пользователь Windows</cp:lastModifiedBy>
  <cp:revision>31</cp:revision>
  <cp:lastPrinted>1601-01-01T00:00:00Z</cp:lastPrinted>
  <dcterms:created xsi:type="dcterms:W3CDTF">2017-02-15T14:14:50Z</dcterms:created>
  <dcterms:modified xsi:type="dcterms:W3CDTF">2020-08-09T14:05:46Z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