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38DFF"/>
    <a:srgbClr val="90FCEA"/>
    <a:srgbClr val="F298F4"/>
    <a:srgbClr val="FDA9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9" d="100"/>
          <a:sy n="89" d="100"/>
        </p:scale>
        <p:origin x="52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79BE8-4B03-406D-8DBD-0F35A49240D4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8BC3D-98DE-40B9-83DC-30E4ABB0D3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5013805"/>
      </p:ext>
    </p:extLst>
  </p:cSld>
  <p:clrMapOvr>
    <a:masterClrMapping/>
  </p:clrMapOvr>
  <p:transition spd="med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79BE8-4B03-406D-8DBD-0F35A49240D4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8BC3D-98DE-40B9-83DC-30E4ABB0D3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9697017"/>
      </p:ext>
    </p:extLst>
  </p:cSld>
  <p:clrMapOvr>
    <a:masterClrMapping/>
  </p:clrMapOvr>
  <p:transition spd="med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79BE8-4B03-406D-8DBD-0F35A49240D4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8BC3D-98DE-40B9-83DC-30E4ABB0D3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2484351"/>
      </p:ext>
    </p:extLst>
  </p:cSld>
  <p:clrMapOvr>
    <a:masterClrMapping/>
  </p:clrMapOvr>
  <p:transition spd="med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79BE8-4B03-406D-8DBD-0F35A49240D4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8BC3D-98DE-40B9-83DC-30E4ABB0D3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9466206"/>
      </p:ext>
    </p:extLst>
  </p:cSld>
  <p:clrMapOvr>
    <a:masterClrMapping/>
  </p:clrMapOvr>
  <p:transition spd="med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79BE8-4B03-406D-8DBD-0F35A49240D4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8BC3D-98DE-40B9-83DC-30E4ABB0D3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7380163"/>
      </p:ext>
    </p:extLst>
  </p:cSld>
  <p:clrMapOvr>
    <a:masterClrMapping/>
  </p:clrMapOvr>
  <p:transition spd="med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79BE8-4B03-406D-8DBD-0F35A49240D4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8BC3D-98DE-40B9-83DC-30E4ABB0D3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7030994"/>
      </p:ext>
    </p:extLst>
  </p:cSld>
  <p:clrMapOvr>
    <a:masterClrMapping/>
  </p:clrMapOvr>
  <p:transition spd="med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79BE8-4B03-406D-8DBD-0F35A49240D4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8BC3D-98DE-40B9-83DC-30E4ABB0D3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4096367"/>
      </p:ext>
    </p:extLst>
  </p:cSld>
  <p:clrMapOvr>
    <a:masterClrMapping/>
  </p:clrMapOvr>
  <p:transition spd="med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79BE8-4B03-406D-8DBD-0F35A49240D4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8BC3D-98DE-40B9-83DC-30E4ABB0D3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50596"/>
      </p:ext>
    </p:extLst>
  </p:cSld>
  <p:clrMapOvr>
    <a:masterClrMapping/>
  </p:clrMapOvr>
  <p:transition spd="med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79BE8-4B03-406D-8DBD-0F35A49240D4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8BC3D-98DE-40B9-83DC-30E4ABB0D3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5578848"/>
      </p:ext>
    </p:extLst>
  </p:cSld>
  <p:clrMapOvr>
    <a:masterClrMapping/>
  </p:clrMapOvr>
  <p:transition spd="med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79BE8-4B03-406D-8DBD-0F35A49240D4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8BC3D-98DE-40B9-83DC-30E4ABB0D3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8969046"/>
      </p:ext>
    </p:extLst>
  </p:cSld>
  <p:clrMapOvr>
    <a:masterClrMapping/>
  </p:clrMapOvr>
  <p:transition spd="med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79BE8-4B03-406D-8DBD-0F35A49240D4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8BC3D-98DE-40B9-83DC-30E4ABB0D3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6087393"/>
      </p:ext>
    </p:extLst>
  </p:cSld>
  <p:clrMapOvr>
    <a:masterClrMapping/>
  </p:clrMapOvr>
  <p:transition spd="med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9000">
              <a:schemeClr val="accent4">
                <a:lumMod val="45000"/>
                <a:lumOff val="55000"/>
              </a:schemeClr>
            </a:gs>
            <a:gs pos="91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979BE8-4B03-406D-8DBD-0F35A49240D4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D8BC3D-98DE-40B9-83DC-30E4ABB0D3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504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strips dir="rd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3240" b="72615"/>
          <a:stretch/>
        </p:blipFill>
        <p:spPr>
          <a:xfrm>
            <a:off x="-228503" y="96843"/>
            <a:ext cx="12170091" cy="139452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8119" y="1491366"/>
            <a:ext cx="10166803" cy="4586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7085183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0"/>
                <a:lumOff val="100000"/>
              </a:schemeClr>
            </a:gs>
            <a:gs pos="0">
              <a:schemeClr val="accent2">
                <a:lumMod val="0"/>
                <a:lumOff val="100000"/>
              </a:schemeClr>
            </a:gs>
            <a:gs pos="100000">
              <a:schemeClr val="accent2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5053" y="0"/>
            <a:ext cx="8363224" cy="183061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132360" y="224136"/>
            <a:ext cx="802860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i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dist="38100" dir="2700000" algn="tl" rotWithShape="0">
                    <a:schemeClr val="accent2"/>
                  </a:outerShdw>
                </a:effectLst>
              </a:rPr>
              <a:t>Белёвское кружево</a:t>
            </a:r>
            <a:endParaRPr lang="ru-RU" sz="7200" b="1" i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49713" y="1938192"/>
            <a:ext cx="4542287" cy="473154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878185" y="2734305"/>
            <a:ext cx="352492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Белёвское </a:t>
            </a:r>
            <a:r>
              <a:rPr lang="ru-RU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кружево заключается в чрезвычайной простоте геометрических мотивов, замкнутым орнаментом, состоящим из разнообразных тесемок, квадратов, «паучков», «змеек»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001200">
            <a:off x="341392" y="2048196"/>
            <a:ext cx="3581938" cy="223871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56474">
            <a:off x="3388749" y="3791282"/>
            <a:ext cx="3581938" cy="223871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154668243"/>
      </p:ext>
    </p:extLst>
  </p:cSld>
  <p:clrMapOvr>
    <a:masterClrMapping/>
  </p:clrMapOvr>
  <p:transition spd="med">
    <p:strips dir="r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9000">
              <a:schemeClr val="accent4">
                <a:lumMod val="45000"/>
                <a:lumOff val="55000"/>
              </a:schemeClr>
            </a:gs>
            <a:gs pos="91000">
              <a:schemeClr val="accent4">
                <a:lumMod val="45000"/>
                <a:lumOff val="55000"/>
              </a:schemeClr>
            </a:gs>
            <a:gs pos="100000">
              <a:schemeClr val="accent6">
                <a:lumMod val="60000"/>
                <a:lumOff val="4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45928" y="0"/>
            <a:ext cx="1239676" cy="205471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485604" y="150192"/>
            <a:ext cx="575869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dirty="0" smtClean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FF00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Богородицкая </a:t>
            </a:r>
            <a:br>
              <a:rPr lang="ru-RU" sz="5400" b="1" i="1" dirty="0" smtClean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FF00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5400" b="1" i="1" dirty="0" smtClean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FF00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глиняная игрушка</a:t>
            </a:r>
            <a:endParaRPr lang="ru-RU" sz="5400" b="1" i="1" cap="none" spc="0" dirty="0">
              <a:ln w="12700" cmpd="sng">
                <a:solidFill>
                  <a:schemeClr val="accent4"/>
                </a:solidFill>
                <a:prstDash val="solid"/>
              </a:ln>
              <a:solidFill>
                <a:srgbClr val="FF0000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49713" y="1904518"/>
            <a:ext cx="4542287" cy="473154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810052" y="2700632"/>
            <a:ext cx="346396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Игрушка-свистулька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имеет натуральный общий вид; ей присуща пластика движения; верхнее покрытие игрушки может выполняться в технике обжига.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65766" y="3964131"/>
            <a:ext cx="4173698" cy="23395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292" y="2232150"/>
            <a:ext cx="3542911" cy="201945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930075863"/>
      </p:ext>
    </p:extLst>
  </p:cSld>
  <p:clrMapOvr>
    <a:masterClrMapping/>
  </p:clrMapOvr>
  <p:transition spd="med">
    <p:strips dir="r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accent2">
                <a:lumMod val="50000"/>
              </a:schemeClr>
            </a:gs>
            <a:gs pos="91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50086" y="1813534"/>
            <a:ext cx="4541914" cy="4737003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481418" y="756947"/>
            <a:ext cx="6813188" cy="125473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921816" y="295282"/>
            <a:ext cx="49723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Тульская всечка</a:t>
            </a:r>
            <a:endParaRPr lang="ru-RU" sz="5400" b="1" i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781108" y="2781651"/>
            <a:ext cx="340659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Тульская всечка – резьба по дереву.  Поскольку </a:t>
            </a:r>
            <a:r>
              <a:rPr lang="ru-RU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ремесло зародилось на оружейном заводе, всечка использовалась для украшения оружия. Узоры копировали с французских и испанских ружей.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7101" y="1889485"/>
            <a:ext cx="3668634" cy="2747708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61901" y="3503433"/>
            <a:ext cx="4185063" cy="3047104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489699982"/>
      </p:ext>
    </p:extLst>
  </p:cSld>
  <p:clrMapOvr>
    <a:masterClrMapping/>
  </p:clrMapOvr>
  <p:transition spd="med">
    <p:strips dir="r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chemeClr val="accent3">
                <a:lumMod val="40000"/>
                <a:lumOff val="60000"/>
              </a:schemeClr>
            </a:gs>
            <a:gs pos="100000">
              <a:schemeClr val="accent3">
                <a:lumMod val="60000"/>
              </a:schemeClr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2831" y="-288099"/>
            <a:ext cx="3910002" cy="260541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676219" y="452735"/>
            <a:ext cx="53155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5400" b="1" i="1" cap="none" spc="0" dirty="0" smtClean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/>
              </a:rPr>
              <a:t>Тульское оружие</a:t>
            </a:r>
            <a:endParaRPr lang="ru-RU" sz="5400" b="1" i="1" cap="none" spc="0" dirty="0">
              <a:ln w="0"/>
              <a:gradFill>
                <a:gsLst>
                  <a:gs pos="21000">
                    <a:srgbClr val="53575C"/>
                  </a:gs>
                  <a:gs pos="88000">
                    <a:srgbClr val="C5C7CA"/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50086" y="1821538"/>
            <a:ext cx="4541914" cy="4743099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7650086" y="2689079"/>
            <a:ext cx="3776419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1714 году началось серийное производств оружия. Продукция </a:t>
            </a:r>
            <a:r>
              <a:rPr lang="ru-RU" sz="2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завода была </a:t>
            </a:r>
            <a:r>
              <a:rPr lang="ru-RU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очень важна для российской армии. С тульским оружием одержано много побед, принесших славу России.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6160" y="3433129"/>
            <a:ext cx="3880118" cy="313150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225" y="2026836"/>
            <a:ext cx="4422383" cy="206262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935438590"/>
      </p:ext>
    </p:extLst>
  </p:cSld>
  <p:clrMapOvr>
    <a:masterClrMapping/>
  </p:clrMapOvr>
  <p:transition spd="med">
    <p:strips dir="r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8000">
              <a:srgbClr val="F298F4"/>
            </a:gs>
            <a:gs pos="100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2335" y="3839352"/>
            <a:ext cx="4094586" cy="24931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7857" y="-122297"/>
            <a:ext cx="1798565" cy="264760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415797" y="324344"/>
            <a:ext cx="575869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12700" cmpd="sng">
                  <a:solidFill>
                    <a:schemeClr val="bg1"/>
                  </a:solidFill>
                  <a:prstDash val="solid"/>
                </a:ln>
                <a:solidFill>
                  <a:srgbClr val="00B0F0"/>
                </a:solidFill>
                <a:effectLst/>
              </a:rPr>
              <a:t>Белёвская </a:t>
            </a:r>
            <a:br>
              <a:rPr lang="ru-RU" sz="5400" b="1" i="1" cap="none" spc="0" dirty="0" smtClean="0">
                <a:ln w="12700" cmpd="sng">
                  <a:solidFill>
                    <a:schemeClr val="bg1"/>
                  </a:solidFill>
                  <a:prstDash val="solid"/>
                </a:ln>
                <a:solidFill>
                  <a:srgbClr val="00B0F0"/>
                </a:solidFill>
                <a:effectLst/>
              </a:rPr>
            </a:br>
            <a:r>
              <a:rPr lang="ru-RU" sz="5400" b="1" i="1" cap="none" spc="0" dirty="0" smtClean="0">
                <a:ln w="12700" cmpd="sng">
                  <a:solidFill>
                    <a:schemeClr val="bg1"/>
                  </a:solidFill>
                  <a:prstDash val="solid"/>
                </a:ln>
                <a:solidFill>
                  <a:srgbClr val="00B0F0"/>
                </a:solidFill>
                <a:effectLst/>
              </a:rPr>
              <a:t>глиняная игрушка</a:t>
            </a:r>
            <a:endParaRPr lang="ru-RU" sz="5400" b="1" i="1" cap="none" spc="0" dirty="0">
              <a:ln w="12700" cmpd="sng">
                <a:solidFill>
                  <a:schemeClr val="bg1"/>
                </a:solidFill>
                <a:prstDash val="solid"/>
              </a:ln>
              <a:solidFill>
                <a:srgbClr val="00B0F0"/>
              </a:solidFill>
              <a:effectLst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50086" y="1959324"/>
            <a:ext cx="4541914" cy="4743099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7867724" y="2914851"/>
            <a:ext cx="3604481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В </a:t>
            </a:r>
            <a:r>
              <a:rPr lang="ru-RU" sz="2800" i="1" dirty="0">
                <a:latin typeface="Times New Roman" panose="02020603050405020304" pitchFamily="18" charset="0"/>
                <a:ea typeface="Calibri" panose="020F0502020204030204" pitchFamily="34" charset="0"/>
              </a:rPr>
              <a:t>росписи используются мягкие пастельные тона: бирюза, охра, палевые, серые, розовые и т.д. </a:t>
            </a:r>
            <a:endParaRPr lang="ru-RU" sz="2800" i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3893" y="2525311"/>
            <a:ext cx="3227928" cy="20000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950064536"/>
      </p:ext>
    </p:extLst>
  </p:cSld>
  <p:clrMapOvr>
    <a:masterClrMapping/>
  </p:clrMapOvr>
  <p:transition spd="med">
    <p:strips dir="r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FDA98F"/>
            </a:gs>
            <a:gs pos="88000">
              <a:schemeClr val="accent4">
                <a:lumMod val="30000"/>
                <a:lumOff val="7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6799" y="2976799"/>
            <a:ext cx="3610694" cy="34984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5786" y="162838"/>
            <a:ext cx="2594653" cy="172706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820439" y="564706"/>
            <a:ext cx="55998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22225">
                  <a:solidFill>
                    <a:srgbClr val="0070C0"/>
                  </a:solidFill>
                  <a:prstDash val="solid"/>
                </a:ln>
                <a:solidFill>
                  <a:srgbClr val="F298F4"/>
                </a:solidFill>
                <a:effectLst/>
              </a:rPr>
              <a:t>Тульская гармонь</a:t>
            </a:r>
            <a:endParaRPr lang="ru-RU" sz="5400" b="1" i="1" cap="none" spc="0" dirty="0">
              <a:ln w="22225">
                <a:solidFill>
                  <a:srgbClr val="0070C0"/>
                </a:solidFill>
                <a:prstDash val="solid"/>
              </a:ln>
              <a:solidFill>
                <a:srgbClr val="F298F4"/>
              </a:solidFill>
              <a:effectLst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50086" y="1889904"/>
            <a:ext cx="4541914" cy="474309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746904" y="2976799"/>
            <a:ext cx="3872307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Гармонь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сохранила в себе лучшие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традиции</a:t>
            </a:r>
          </a:p>
          <a:p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обычаи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уникального</a:t>
            </a:r>
          </a:p>
          <a:p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неповторимого народного промысла.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22196"/>
            <a:ext cx="4111630" cy="41116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26947685"/>
      </p:ext>
    </p:extLst>
  </p:cSld>
  <p:clrMapOvr>
    <a:masterClrMapping/>
  </p:clrMapOvr>
  <p:transition spd="med">
    <p:strips dir="r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90FCEA"/>
            </a:gs>
            <a:gs pos="84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43137" y="-175366"/>
            <a:ext cx="1351623" cy="247475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281818" y="184848"/>
            <a:ext cx="612712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50" dirty="0" smtClean="0">
                <a:ln w="9525" cmpd="sng">
                  <a:solidFill>
                    <a:srgbClr val="00B050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Тульская</a:t>
            </a:r>
            <a:br>
              <a:rPr lang="ru-RU" sz="5400" b="1" i="1" cap="none" spc="50" dirty="0" smtClean="0">
                <a:ln w="9525" cmpd="sng">
                  <a:solidFill>
                    <a:srgbClr val="00B050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</a:br>
            <a:r>
              <a:rPr lang="ru-RU" sz="5400" b="1" i="1" cap="none" spc="50" dirty="0" smtClean="0">
                <a:ln w="9525" cmpd="sng">
                  <a:solidFill>
                    <a:srgbClr val="00B050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городская игрушка</a:t>
            </a:r>
            <a:endParaRPr lang="ru-RU" sz="5400" b="1" i="1" cap="none" spc="50" dirty="0">
              <a:ln w="9525" cmpd="sng">
                <a:solidFill>
                  <a:srgbClr val="00B050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50086" y="1939174"/>
            <a:ext cx="4541914" cy="474309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920820" y="2820237"/>
            <a:ext cx="400044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Роспись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исполнялась темперной краской пастельных тонов, имела матовую, непрозрачную поверхность.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24" y="2414132"/>
            <a:ext cx="4544937" cy="238609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0037" y="3130476"/>
            <a:ext cx="2379704" cy="3551797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866964488"/>
      </p:ext>
    </p:extLst>
  </p:cSld>
  <p:clrMapOvr>
    <a:masterClrMapping/>
  </p:clrMapOvr>
  <p:transition spd="med">
    <p:strips dir="r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9000">
              <a:srgbClr val="A38DFF"/>
            </a:gs>
            <a:gs pos="86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6689" y="295927"/>
            <a:ext cx="1710950" cy="193370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657639" y="385616"/>
            <a:ext cx="524618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12700" cmpd="sng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rgbClr val="7030A0"/>
                </a:solidFill>
                <a:effectLst/>
              </a:rPr>
              <a:t>Филимоновская </a:t>
            </a:r>
            <a:br>
              <a:rPr lang="ru-RU" sz="5400" b="1" i="1" cap="none" spc="0" dirty="0" smtClean="0">
                <a:ln w="12700" cmpd="sng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rgbClr val="7030A0"/>
                </a:solidFill>
                <a:effectLst/>
              </a:rPr>
            </a:br>
            <a:r>
              <a:rPr lang="ru-RU" sz="5400" b="1" i="1" cap="none" spc="0" dirty="0" smtClean="0">
                <a:ln w="12700" cmpd="sng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rgbClr val="7030A0"/>
                </a:solidFill>
                <a:effectLst/>
              </a:rPr>
              <a:t>игрушка</a:t>
            </a:r>
            <a:endParaRPr lang="ru-RU" sz="5400" b="1" i="1" cap="none" spc="0" dirty="0">
              <a:ln w="12700" cmpd="sng">
                <a:solidFill>
                  <a:schemeClr val="accent1">
                    <a:lumMod val="75000"/>
                  </a:schemeClr>
                </a:solidFill>
                <a:prstDash val="solid"/>
              </a:ln>
              <a:solidFill>
                <a:srgbClr val="7030A0"/>
              </a:solidFill>
              <a:effectLst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50086" y="1821537"/>
            <a:ext cx="4541914" cy="474309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751950" y="2731945"/>
            <a:ext cx="367847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Филимоновская игрушка – один  из старейших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промыслов России, которая изготавливается из глины</a:t>
            </a: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467" y="2319321"/>
            <a:ext cx="3465172" cy="34651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0882" y="3274327"/>
            <a:ext cx="3429494" cy="31587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574275213"/>
      </p:ext>
    </p:extLst>
  </p:cSld>
  <p:clrMapOvr>
    <a:masterClrMapping/>
  </p:clrMapOvr>
  <p:transition spd="med">
    <p:strips dir="rd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174</Words>
  <Application>Microsoft Office PowerPoint</Application>
  <PresentationFormat>Широкоэкранный</PresentationFormat>
  <Paragraphs>18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Владислав Жидков</dc:creator>
  <cp:lastModifiedBy>Владислав Жидков</cp:lastModifiedBy>
  <cp:revision>22</cp:revision>
  <dcterms:created xsi:type="dcterms:W3CDTF">2019-04-08T15:26:43Z</dcterms:created>
  <dcterms:modified xsi:type="dcterms:W3CDTF">2019-04-11T20:14:25Z</dcterms:modified>
</cp:coreProperties>
</file>