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7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9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89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92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34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95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35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09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29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67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53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DB4BE-167D-4746-B3F8-02084C0F0E31}" type="datetimeFigureOut">
              <a:rPr lang="ru-RU" smtClean="0"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47B11-7291-463F-BE06-221E281F5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87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P\Desktop\imag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242" y="1700808"/>
            <a:ext cx="1895475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46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2204864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 Antiqua" panose="02040602050305030304" pitchFamily="18" charset="0"/>
                <a:cs typeface="Arial" panose="020B0604020202020204" pitchFamily="34" charset="0"/>
              </a:rPr>
              <a:t>Проблематика рассказа А. П. Чехова «О любви</a:t>
            </a:r>
            <a:r>
              <a:rPr lang="ru-RU" b="1" dirty="0" smtClean="0">
                <a:latin typeface="Book Antiqua" panose="02040602050305030304" pitchFamily="18" charset="0"/>
                <a:cs typeface="Arial" panose="020B0604020202020204" pitchFamily="34" charset="0"/>
              </a:rPr>
              <a:t>»</a:t>
            </a:r>
            <a:endParaRPr lang="ru-RU" b="1" dirty="0"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C:\Users\HP\Desktop\imag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261" y="2666529"/>
            <a:ext cx="1895475" cy="2409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36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104" y="0"/>
            <a:ext cx="92211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699382"/>
              </p:ext>
            </p:extLst>
          </p:nvPr>
        </p:nvGraphicFramePr>
        <p:xfrm>
          <a:off x="899592" y="908721"/>
          <a:ext cx="7344818" cy="4032447"/>
        </p:xfrm>
        <a:graphic>
          <a:graphicData uri="http://schemas.openxmlformats.org/drawingml/2006/table">
            <a:tbl>
              <a:tblPr firstRow="1" firstCol="1" bandRow="1"/>
              <a:tblGrid>
                <a:gridCol w="2448102"/>
                <a:gridCol w="1224307"/>
                <a:gridCol w="1223796"/>
                <a:gridCol w="2448613"/>
              </a:tblGrid>
              <a:tr h="76092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 Black" panose="020B0A04020102020204" pitchFamily="34" charset="0"/>
                          <a:ea typeface="SimSun"/>
                          <a:cs typeface="Times New Roman"/>
                        </a:rPr>
                        <a:t>Алехин </a:t>
                      </a:r>
                      <a:endParaRPr lang="ru-RU" sz="1400" dirty="0">
                        <a:effectLst/>
                        <a:latin typeface="Arial Black" panose="020B0A04020102020204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Arial Black" panose="020B0A04020102020204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 Black" panose="020B0A04020102020204" pitchFamily="34" charset="0"/>
                          <a:ea typeface="SimSun"/>
                          <a:cs typeface="Times New Roman"/>
                        </a:rPr>
                        <a:t>Анна Алексеевна</a:t>
                      </a:r>
                      <a:endParaRPr lang="ru-RU" sz="1400" dirty="0">
                        <a:effectLst/>
                        <a:latin typeface="Arial Black" panose="020B0A04020102020204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Arial Black" panose="020B0A04020102020204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0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Arial Black" panose="020B0A04020102020204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 Black" panose="020B0A04020102020204" pitchFamily="34" charset="0"/>
                          <a:ea typeface="SimSun"/>
                          <a:cs typeface="Times New Roman"/>
                        </a:rPr>
                        <a:t>Любит?</a:t>
                      </a:r>
                      <a:endParaRPr lang="ru-RU" sz="1400" dirty="0">
                        <a:effectLst/>
                        <a:latin typeface="Arial Black" panose="020B0A04020102020204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Arial Black" panose="020B0A04020102020204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 Black" panose="020B0A04020102020204" pitchFamily="34" charset="0"/>
                          <a:ea typeface="SimSu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 Black" panose="020B0A04020102020204" pitchFamily="34" charset="0"/>
                          <a:ea typeface="SimSun"/>
                          <a:cs typeface="Times New Roman"/>
                        </a:rPr>
                        <a:t>Что мешает по рассуждению</a:t>
                      </a:r>
                      <a:r>
                        <a:rPr lang="ru-RU" sz="1400" baseline="0" dirty="0" smtClean="0">
                          <a:effectLst/>
                          <a:latin typeface="Arial Black" panose="020B0A04020102020204" pitchFamily="34" charset="0"/>
                          <a:ea typeface="SimSun"/>
                          <a:cs typeface="Times New Roman"/>
                        </a:rPr>
                        <a:t> каждого из них?</a:t>
                      </a:r>
                      <a:endParaRPr lang="ru-RU" sz="1400" dirty="0">
                        <a:effectLst/>
                        <a:latin typeface="Arial Black" panose="020B0A04020102020204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 Black" panose="020B0A04020102020204" pitchFamily="34" charset="0"/>
                          <a:ea typeface="SimSu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092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 Black" panose="020B0A04020102020204" pitchFamily="34" charset="0"/>
                          <a:ea typeface="SimSun"/>
                          <a:cs typeface="Times New Roman"/>
                        </a:rPr>
                        <a:t>Главная причина:</a:t>
                      </a:r>
                      <a:endParaRPr lang="ru-RU" sz="1400" dirty="0">
                        <a:effectLst/>
                        <a:latin typeface="Arial Black" panose="020B0A04020102020204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092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 Black" panose="020B0A04020102020204" pitchFamily="34" charset="0"/>
                          <a:ea typeface="SimSun"/>
                          <a:cs typeface="Times New Roman"/>
                        </a:rPr>
                        <a:t>ИТОГ:   НЕСЧАСТЬЕ</a:t>
                      </a:r>
                      <a:endParaRPr lang="ru-RU" sz="1400" b="1" dirty="0">
                        <a:effectLst/>
                        <a:latin typeface="Arial Black" panose="020B0A04020102020204" pitchFamily="34" charset="0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763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61" y="0"/>
            <a:ext cx="923543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2841" y="1844824"/>
            <a:ext cx="7884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Домашнее задание: </a:t>
            </a:r>
          </a:p>
          <a:p>
            <a:endParaRPr lang="ru-RU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sz="24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Сочинение-рассуждение на тему: «Что нужно делать, или каким должен быть человек, чтобы стать счастливым»? </a:t>
            </a:r>
            <a:endParaRPr lang="ru-RU" sz="24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708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99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1484784"/>
            <a:ext cx="705678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u="sng" dirty="0" smtClean="0">
                <a:latin typeface="Book Antiqua" panose="02040602050305030304" pitchFamily="18" charset="0"/>
              </a:rPr>
              <a:t>Цели урока: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Book Antiqua" panose="02040602050305030304" pitchFamily="18" charset="0"/>
              </a:rPr>
              <a:t>продолжить знакомство с творчеством А. П. Чехова;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Book Antiqua" panose="02040602050305030304" pitchFamily="18" charset="0"/>
              </a:rPr>
              <a:t>определить проблематику произведения;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Book Antiqua" panose="02040602050305030304" pitchFamily="18" charset="0"/>
              </a:rPr>
              <a:t>определить психологизм рассказа;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Book Antiqua" panose="02040602050305030304" pitchFamily="18" charset="0"/>
              </a:rPr>
              <a:t>развивать навыки анализа художественного текста.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63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0474" y="2132856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История создания рассказа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24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62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196752"/>
            <a:ext cx="734481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i="1" dirty="0" smtClean="0"/>
              <a:t>     Рассказ </a:t>
            </a:r>
            <a:r>
              <a:rPr lang="ru-RU" i="1" dirty="0"/>
              <a:t>был на</a:t>
            </a:r>
            <a:r>
              <a:rPr lang="ru-RU" sz="2000" b="1" i="1" dirty="0"/>
              <a:t>п</a:t>
            </a:r>
            <a:r>
              <a:rPr lang="ru-RU" i="1" dirty="0"/>
              <a:t>ечатан в 1898 году в 8 номере журнала «Русская мы</a:t>
            </a:r>
            <a:r>
              <a:rPr lang="ru-RU" sz="2400" b="1" i="1" dirty="0"/>
              <a:t>с</a:t>
            </a:r>
            <a:r>
              <a:rPr lang="ru-RU" i="1" dirty="0"/>
              <a:t>ль». Он имеет б</a:t>
            </a:r>
            <a:r>
              <a:rPr lang="ru-RU" sz="2400" b="1" i="1" dirty="0"/>
              <a:t>и</a:t>
            </a:r>
            <a:r>
              <a:rPr lang="ru-RU" i="1" dirty="0"/>
              <a:t>ографическую основу. Лидия Алексеевна Авилова, молодая писательница из Петербурга, с которой были у Че</a:t>
            </a:r>
            <a:r>
              <a:rPr lang="ru-RU" sz="2400" b="1" i="1" dirty="0"/>
              <a:t>х</a:t>
            </a:r>
            <a:r>
              <a:rPr lang="ru-RU" i="1" dirty="0"/>
              <a:t>ова, с ее сл</a:t>
            </a:r>
            <a:r>
              <a:rPr lang="ru-RU" sz="2400" b="1" i="1" dirty="0"/>
              <a:t>о</a:t>
            </a:r>
            <a:r>
              <a:rPr lang="ru-RU" i="1" dirty="0"/>
              <a:t>в, какие-то нежно-запутанные сердечные де</a:t>
            </a:r>
            <a:r>
              <a:rPr lang="ru-RU" sz="2400" b="1" i="1" dirty="0"/>
              <a:t>л</a:t>
            </a:r>
            <a:r>
              <a:rPr lang="ru-RU" i="1" dirty="0"/>
              <a:t>а. Она замужем. У нее дети. Виделись </a:t>
            </a:r>
            <a:r>
              <a:rPr lang="ru-RU" sz="2400" b="1" i="1" dirty="0"/>
              <a:t>о</a:t>
            </a:r>
            <a:r>
              <a:rPr lang="ru-RU" i="1" dirty="0"/>
              <a:t>ни редко. С 1898 </a:t>
            </a:r>
            <a:r>
              <a:rPr lang="ru-RU" sz="2400" b="1" i="1" dirty="0"/>
              <a:t>г</a:t>
            </a:r>
            <a:r>
              <a:rPr lang="ru-RU" i="1" dirty="0"/>
              <a:t>ода появляется в п</a:t>
            </a:r>
            <a:r>
              <a:rPr lang="ru-RU" sz="2400" b="1" i="1" dirty="0"/>
              <a:t>и</a:t>
            </a:r>
            <a:r>
              <a:rPr lang="ru-RU" i="1" dirty="0"/>
              <a:t>сании Чехова линия тоски по любви. Авилова свя</a:t>
            </a:r>
            <a:r>
              <a:rPr lang="ru-RU" sz="2400" b="1" i="1" dirty="0"/>
              <a:t>з</a:t>
            </a:r>
            <a:r>
              <a:rPr lang="ru-RU" i="1" dirty="0"/>
              <a:t>ала это с теми чувствами, которые существовали </a:t>
            </a:r>
            <a:r>
              <a:rPr lang="ru-RU" sz="2400" b="1" i="1" dirty="0"/>
              <a:t>м</a:t>
            </a:r>
            <a:r>
              <a:rPr lang="ru-RU" i="1" dirty="0"/>
              <a:t>ежду Чеховым и ею.</a:t>
            </a:r>
          </a:p>
        </p:txBody>
      </p:sp>
    </p:spTree>
    <p:extLst>
      <p:ext uri="{BB962C8B-B14F-4D97-AF65-F5344CB8AC3E}">
        <p14:creationId xmlns:p14="http://schemas.microsoft.com/office/powerpoint/2010/main" val="303456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97" y="-21694"/>
            <a:ext cx="915799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87824" y="107708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ПСИХОЛОГИЗМ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2132856"/>
            <a:ext cx="69127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способ изображения душевной жизни человека в художественной произведении: воссоздание внутренней жизни персонажа, ее динамики, смены душевных состояний, анализ свойств личности героя.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41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242" y="-22830"/>
            <a:ext cx="923510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2564904"/>
            <a:ext cx="38792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/>
                </a:solidFill>
                <a:latin typeface="Corbel" panose="020B0503020204020204" pitchFamily="34" charset="0"/>
              </a:rPr>
              <a:t>«Любовь  - тайна велика сия есть» </a:t>
            </a:r>
            <a:endParaRPr lang="ru-RU" sz="2800" b="1" i="1" dirty="0">
              <a:solidFill>
                <a:schemeClr val="accent2"/>
              </a:solidFill>
              <a:latin typeface="Corbel" panose="020B0503020204020204" pitchFamily="34" charset="0"/>
            </a:endParaRPr>
          </a:p>
        </p:txBody>
      </p:sp>
      <p:pic>
        <p:nvPicPr>
          <p:cNvPr id="5124" name="Picture 4" descr="C:\Users\HP\Desktop\11.09-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472" y="548680"/>
            <a:ext cx="391105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53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104" y="0"/>
            <a:ext cx="923510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628800"/>
            <a:ext cx="64807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 Я мало-помалу перебрался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вниз,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стал обедать в людской комнате, и из прежней роскоши у меня осталась только вся эта прислуга, которая еще служила моему отцу и которую уволить мне было б больно…»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93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330821"/>
              </p:ext>
            </p:extLst>
          </p:nvPr>
        </p:nvGraphicFramePr>
        <p:xfrm>
          <a:off x="457200" y="1600200"/>
          <a:ext cx="8229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«Человек в футляре"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"Крыжовник "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"О любви"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Футляр</a:t>
                      </a:r>
                      <a:r>
                        <a:rPr lang="ru-RU" dirty="0" smtClean="0"/>
                        <a:t> защищает от жизни. Это символ духовного равнодушия (инертности)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Футляр-усадьба </a:t>
                      </a:r>
                      <a:r>
                        <a:rPr lang="ru-RU" dirty="0" smtClean="0"/>
                        <a:t>- идеал покоя, бездумного существования, крыжовник -  символ плотского, физиологического счастья.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???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53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104" y="0"/>
            <a:ext cx="923510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909028"/>
              </p:ext>
            </p:extLst>
          </p:nvPr>
        </p:nvGraphicFramePr>
        <p:xfrm>
          <a:off x="1115616" y="1227788"/>
          <a:ext cx="6528048" cy="338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016"/>
                <a:gridCol w="2176016"/>
                <a:gridCol w="2176016"/>
              </a:tblGrid>
              <a:tr h="730880">
                <a:tc>
                  <a:txBody>
                    <a:bodyPr/>
                    <a:lstStyle/>
                    <a:p>
                      <a:r>
                        <a:rPr lang="ru-RU" dirty="0" smtClean="0"/>
                        <a:t>«Человек в футляре"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"Крыжовник 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"О любви"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Футляр </a:t>
                      </a:r>
                      <a:r>
                        <a:rPr lang="ru-RU" dirty="0" smtClean="0"/>
                        <a:t>защищает от жизни. Это символ духовного</a:t>
                      </a:r>
                      <a:r>
                        <a:rPr lang="ru-RU" baseline="0" dirty="0" smtClean="0"/>
                        <a:t> равнодушия (инертности)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Футляр-усадьба</a:t>
                      </a:r>
                      <a:r>
                        <a:rPr lang="ru-RU" dirty="0" smtClean="0"/>
                        <a:t> - идеал покоя, бездумного существования, крыжовник -  символ плотского, физиологического счастья.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"Футляр" ненужных рассуждений.</a:t>
                      </a:r>
                    </a:p>
                    <a:p>
                      <a:r>
                        <a:rPr lang="ru-RU" b="1" dirty="0" smtClean="0"/>
                        <a:t>Футляр</a:t>
                      </a:r>
                      <a:r>
                        <a:rPr lang="ru-RU" dirty="0" smtClean="0"/>
                        <a:t> для чувства, для любви. Символ гибели любви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31640" y="560150"/>
            <a:ext cx="6946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Тема </a:t>
            </a:r>
            <a:r>
              <a:rPr lang="ru-RU" dirty="0" smtClean="0">
                <a:latin typeface="Arial Black" panose="020B0A04020102020204" pitchFamily="34" charset="0"/>
              </a:rPr>
              <a:t>«</a:t>
            </a:r>
            <a:r>
              <a:rPr lang="ru-RU" dirty="0" err="1" smtClean="0">
                <a:latin typeface="Arial Black" panose="020B0A04020102020204" pitchFamily="34" charset="0"/>
              </a:rPr>
              <a:t>футляра»в</a:t>
            </a:r>
            <a:r>
              <a:rPr lang="ru-RU" dirty="0" smtClean="0"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маленькой трилогии А. П. Чехова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78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345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админ</cp:lastModifiedBy>
  <cp:revision>19</cp:revision>
  <dcterms:created xsi:type="dcterms:W3CDTF">2019-12-08T04:43:10Z</dcterms:created>
  <dcterms:modified xsi:type="dcterms:W3CDTF">2020-08-07T11:13:14Z</dcterms:modified>
</cp:coreProperties>
</file>