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8" r:id="rId6"/>
    <p:sldId id="267" r:id="rId7"/>
    <p:sldId id="266" r:id="rId8"/>
    <p:sldId id="265" r:id="rId9"/>
    <p:sldId id="264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9" d="100"/>
          <a:sy n="59" d="100"/>
        </p:scale>
        <p:origin x="-1476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4FFE0D-6C86-458C-A999-86A9303B878C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E08682-26D8-4C16-A4FB-73CEA51F4B1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40B13-640D-4B00-875A-D7FA922C2494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5FCE-2E9C-444E-8470-8BF195A9F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40B13-640D-4B00-875A-D7FA922C2494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5FCE-2E9C-444E-8470-8BF195A9F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40B13-640D-4B00-875A-D7FA922C2494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5FCE-2E9C-444E-8470-8BF195A9F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40B13-640D-4B00-875A-D7FA922C2494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5FCE-2E9C-444E-8470-8BF195A9F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40B13-640D-4B00-875A-D7FA922C2494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5FCE-2E9C-444E-8470-8BF195A9F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40B13-640D-4B00-875A-D7FA922C2494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5FCE-2E9C-444E-8470-8BF195A9F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40B13-640D-4B00-875A-D7FA922C2494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5FCE-2E9C-444E-8470-8BF195A9F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40B13-640D-4B00-875A-D7FA922C2494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5FCE-2E9C-444E-8470-8BF195A9F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40B13-640D-4B00-875A-D7FA922C2494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5FCE-2E9C-444E-8470-8BF195A9F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40B13-640D-4B00-875A-D7FA922C2494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5FCE-2E9C-444E-8470-8BF195A9F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40B13-640D-4B00-875A-D7FA922C2494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5FCE-2E9C-444E-8470-8BF195A9F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40B13-640D-4B00-875A-D7FA922C2494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F5FCE-2E9C-444E-8470-8BF195A9F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i.pinimg.com/originals/ad/4b/cf/ad4bcff3f04f62fdbc5151da7e76ee8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5767"/>
          </a:xfrm>
          <a:prstGeom prst="rect">
            <a:avLst/>
          </a:prstGeom>
          <a:noFill/>
        </p:spPr>
      </p:pic>
      <p:sp>
        <p:nvSpPr>
          <p:cNvPr id="5" name="Text Box 1"/>
          <p:cNvSpPr txBox="1">
            <a:spLocks noChangeArrowheads="1"/>
          </p:cNvSpPr>
          <p:nvPr/>
        </p:nvSpPr>
        <p:spPr bwMode="auto">
          <a:xfrm>
            <a:off x="2571736" y="1714488"/>
            <a:ext cx="6572264" cy="3053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36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32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ЛОГИЧЕСКОГО МЫШЛЕНИЯ 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32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ДЕТЕЙ СТАРШЕГО ДОШКОЛЬНОГО ВОЗРАСТА</a:t>
            </a:r>
            <a:endParaRPr lang="en-US" altLang="ru-RU" sz="3200" b="1" i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5072066" y="5286388"/>
            <a:ext cx="37782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Воспитатель старшей группы</a:t>
            </a:r>
          </a:p>
          <a:p>
            <a:pPr algn="r"/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Лукьянова Т. Н.</a:t>
            </a:r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643174" y="928670"/>
            <a:ext cx="68580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ГБДОУ ДС № 52 Колпинского района г. Санкт - Петербург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ad/4b/cf/ad4bcff3f04f62fdbc5151da7e76ee8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576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71802" y="50004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Средства развивающие логическое мышление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71802" y="1428736"/>
            <a:ext cx="557213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Стихотворные тексты на развитие операций обобщения и классификации.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Игры и упражнения на установление причинно – следственных связей.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Занятия, игры и упражнения на развитие операций сравнения и установления причинности.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Загадки. Загадки – шутки.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Игры – головоломки.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Игры со счётными палочками.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Ребусы.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Математические сказки.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Интеллектуальные игры.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ad/4b/cf/ad4bcff3f04f62fdbc5151da7e76ee8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5767"/>
          </a:xfrm>
          <a:prstGeom prst="rect">
            <a:avLst/>
          </a:prstGeom>
          <a:noFill/>
        </p:spPr>
      </p:pic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2857488" y="1714488"/>
            <a:ext cx="6032514" cy="452649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ФГОС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ДО в качестве основного принципа дошкольного образования рассматривает формирование познавательных интересов и познавательных действий ребёнка в различных видах деятельности. Кроме того стандарт направлен на развитие интеллектуальных качеств дошкольников. </a:t>
            </a:r>
            <a:endParaRPr lang="en-US" alt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alt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Дошкольный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возраст является крайне благоприятным для развития логического мышления. Игры логического содержания помогают воспитывать у детей познавательный интерес, способствовать к исследовательскому и творческому поиску, желание и умение учиться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alt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ru-RU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логического мышления у детей через дидактические игры имеет важное значение для успешности последующего школьного обучения.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500298" y="785794"/>
            <a:ext cx="63373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6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 ТЕМЫ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ad/4b/cf/ad4bcff3f04f62fdbc5151da7e76ee8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576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Овал 2"/>
          <p:cNvSpPr/>
          <p:nvPr/>
        </p:nvSpPr>
        <p:spPr>
          <a:xfrm>
            <a:off x="4214810" y="3000372"/>
            <a:ext cx="3214710" cy="1785950"/>
          </a:xfrm>
          <a:prstGeom prst="ellipse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0">
                <a:schemeClr val="accent6">
                  <a:lumMod val="75000"/>
                </a:scheme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Логические операции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714612" y="571480"/>
            <a:ext cx="5564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altLang="ru-RU" sz="32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 МЫШЛЕНИЯ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929190" y="1714488"/>
            <a:ext cx="1857388" cy="500066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Анализ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000892" y="2571744"/>
            <a:ext cx="1857388" cy="500066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Синтез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85918" y="2928934"/>
            <a:ext cx="2500330" cy="500066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Классификация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143504" y="5357826"/>
            <a:ext cx="1857388" cy="500066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Обобщение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857356" y="4714884"/>
            <a:ext cx="2643206" cy="500066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Абстрагирование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072330" y="4572008"/>
            <a:ext cx="1857388" cy="500066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Сравнение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4" name="Прямая соединительная линия 43"/>
          <p:cNvCxnSpPr>
            <a:stCxn id="6" idx="3"/>
          </p:cNvCxnSpPr>
          <p:nvPr/>
        </p:nvCxnSpPr>
        <p:spPr>
          <a:xfrm>
            <a:off x="6786578" y="1964521"/>
            <a:ext cx="928694" cy="607223"/>
          </a:xfrm>
          <a:prstGeom prst="line">
            <a:avLst/>
          </a:prstGeom>
          <a:ln w="31750" cmpd="sng">
            <a:solidFill>
              <a:schemeClr val="accent6">
                <a:lumMod val="75000"/>
              </a:schemeClr>
            </a:solidFill>
            <a:headEnd type="triangle" w="lg" len="lg"/>
            <a:tailEnd type="triangle" w="lg" len="lg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ad/4b/cf/ad4bcff3f04f62fdbc5151da7e76ee8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5767"/>
          </a:xfrm>
          <a:prstGeom prst="rect">
            <a:avLst/>
          </a:prstGeom>
          <a:noFill/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000364" y="428604"/>
            <a:ext cx="571504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altLang="ru-RU" sz="36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Анализ </a:t>
            </a: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Логическая операция разделения сложного или составного объекта на отдельные части, элементы,  из которых он состоит и выделение их в группу объектов по определённому признаку.</a:t>
            </a:r>
          </a:p>
        </p:txBody>
      </p:sp>
      <p:pic>
        <p:nvPicPr>
          <p:cNvPr id="11266" name="Picture 2" descr="https://cf.ppt-online.org/files/slide/i/I8sugVrRU4OYPZHzB5dNFS32a7k1C6AcyfKxpv/slide-12.jpg"/>
          <p:cNvPicPr>
            <a:picLocks noChangeAspect="1" noChangeArrowheads="1"/>
          </p:cNvPicPr>
          <p:nvPr/>
        </p:nvPicPr>
        <p:blipFill>
          <a:blip r:embed="rId3"/>
          <a:srcRect l="5859" t="22751" r="11376"/>
          <a:stretch>
            <a:fillRect/>
          </a:stretch>
        </p:blipFill>
        <p:spPr bwMode="auto">
          <a:xfrm>
            <a:off x="3428992" y="2962434"/>
            <a:ext cx="5143536" cy="3595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ad/4b/cf/ad4bcff3f04f62fdbc5151da7e76ee8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5767"/>
          </a:xfrm>
          <a:prstGeom prst="rect">
            <a:avLst/>
          </a:prstGeom>
          <a:noFill/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071802" y="357166"/>
            <a:ext cx="5715040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altLang="ru-RU" sz="36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Синтез </a:t>
            </a:r>
          </a:p>
          <a:p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Логическая операция в которой происходит объединение частей или элементов в некоторое сложное целое.</a:t>
            </a:r>
          </a:p>
        </p:txBody>
      </p:sp>
      <p:pic>
        <p:nvPicPr>
          <p:cNvPr id="10242" name="Picture 2" descr="https://cf.ppt-online.org/files/slide/i/I8sugVrRU4OYPZHzB5dNFS32a7k1C6AcyfKxpv/slide-7.jpg"/>
          <p:cNvPicPr>
            <a:picLocks noChangeAspect="1" noChangeArrowheads="1"/>
          </p:cNvPicPr>
          <p:nvPr/>
        </p:nvPicPr>
        <p:blipFill>
          <a:blip r:embed="rId3"/>
          <a:srcRect l="5859" t="23729" r="15038" b="3911"/>
          <a:stretch>
            <a:fillRect/>
          </a:stretch>
        </p:blipFill>
        <p:spPr bwMode="auto">
          <a:xfrm>
            <a:off x="3286116" y="2428868"/>
            <a:ext cx="4483218" cy="3071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ad/4b/cf/ad4bcff3f04f62fdbc5151da7e76ee8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7767"/>
            <a:ext cx="9144000" cy="689576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71802" y="0"/>
            <a:ext cx="5786478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Сравнение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Логический приём умственных действий, требующий выявления сходства и различия между признаками объекта 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(предмета, явления, группы предметов)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s://fs03.metod-kopilka.ru/images/doc/34/28258/img6.jpg"/>
          <p:cNvPicPr>
            <a:picLocks noChangeAspect="1" noChangeArrowheads="1"/>
          </p:cNvPicPr>
          <p:nvPr/>
        </p:nvPicPr>
        <p:blipFill>
          <a:blip r:embed="rId3"/>
          <a:srcRect l="27344" t="17708" r="27343" b="16666"/>
          <a:stretch>
            <a:fillRect/>
          </a:stretch>
        </p:blipFill>
        <p:spPr bwMode="auto">
          <a:xfrm>
            <a:off x="3786182" y="2285992"/>
            <a:ext cx="3786214" cy="41126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ad/4b/cf/ad4bcff3f04f62fdbc5151da7e76ee8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576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928926" y="0"/>
            <a:ext cx="45720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>
              <a:lnSpc>
                <a:spcPct val="150000"/>
              </a:lnSpc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Обобщение</a:t>
            </a:r>
            <a:r>
              <a:rPr lang="ru-RU" dirty="0" smtClean="0"/>
              <a:t>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Логическая операция выделения и фиксации общего признака двух или более объектов.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Обобщение - это оформление в словесной форме результатов процесса сравнения. </a:t>
            </a:r>
          </a:p>
          <a:p>
            <a:endParaRPr lang="ru-RU" dirty="0"/>
          </a:p>
        </p:txBody>
      </p:sp>
      <p:pic>
        <p:nvPicPr>
          <p:cNvPr id="8194" name="Picture 2" descr="http://userdocs.ru/pars_docs/refs/97/96998/96998_html_7249d64d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3286124"/>
            <a:ext cx="2794452" cy="32575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ad/4b/cf/ad4bcff3f04f62fdbc5151da7e76ee8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576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428992" y="428604"/>
            <a:ext cx="4572000" cy="215443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Абстрагирование 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Логическая операция, суть которого состоит в мысленном выделении одних признаков предмета при отвлечении от других. 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s://myslide.ru/documents_3/18792725ad3baee3161670cbc2739bf7/img4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3357562"/>
            <a:ext cx="3119406" cy="2339555"/>
          </a:xfrm>
          <a:prstGeom prst="rect">
            <a:avLst/>
          </a:prstGeom>
          <a:noFill/>
        </p:spPr>
      </p:pic>
      <p:pic>
        <p:nvPicPr>
          <p:cNvPr id="7172" name="Picture 4" descr="https://myslide.ru/documents_3/18792725ad3baee3161670cbc2739bf7/img4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3357562"/>
            <a:ext cx="2881278" cy="21609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ad/4b/cf/ad4bcff3f04f62fdbc5151da7e76ee8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7767"/>
            <a:ext cx="9144000" cy="689576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428992" y="357166"/>
            <a:ext cx="4572000" cy="215443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Классификация 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Логическая операция объединения предметов и явлений в группы на основе какого-либо признака или группы признаков.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xn-----40-5veezch4adjeifk6cb5dgegl6v.xn--p1ai/wp-content/uploads/%D0%90%D0%BC%D1%83%D1%80%D0%BB%D0%B8%D0%BD%D0%B0-%D0%92.%D0%A5.-8.jpg"/>
          <p:cNvPicPr>
            <a:picLocks noChangeAspect="1" noChangeArrowheads="1"/>
          </p:cNvPicPr>
          <p:nvPr/>
        </p:nvPicPr>
        <p:blipFill>
          <a:blip r:embed="rId3"/>
          <a:srcRect l="54687" t="48958" r="6250" b="-1042"/>
          <a:stretch>
            <a:fillRect/>
          </a:stretch>
        </p:blipFill>
        <p:spPr bwMode="auto">
          <a:xfrm>
            <a:off x="3714744" y="2786058"/>
            <a:ext cx="3571900" cy="357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265</Words>
  <Application>Microsoft Office PowerPoint</Application>
  <PresentationFormat>Экран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20</cp:revision>
  <dcterms:created xsi:type="dcterms:W3CDTF">2020-02-08T17:30:04Z</dcterms:created>
  <dcterms:modified xsi:type="dcterms:W3CDTF">2020-05-13T21:03:49Z</dcterms:modified>
</cp:coreProperties>
</file>