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22"/>
  </p:notesMasterIdLst>
  <p:sldIdLst>
    <p:sldId id="361" r:id="rId2"/>
    <p:sldId id="496" r:id="rId3"/>
    <p:sldId id="556" r:id="rId4"/>
    <p:sldId id="558" r:id="rId5"/>
    <p:sldId id="537" r:id="rId6"/>
    <p:sldId id="543" r:id="rId7"/>
    <p:sldId id="490" r:id="rId8"/>
    <p:sldId id="561" r:id="rId9"/>
    <p:sldId id="547" r:id="rId10"/>
    <p:sldId id="569" r:id="rId11"/>
    <p:sldId id="539" r:id="rId12"/>
    <p:sldId id="572" r:id="rId13"/>
    <p:sldId id="565" r:id="rId14"/>
    <p:sldId id="520" r:id="rId15"/>
    <p:sldId id="514" r:id="rId16"/>
    <p:sldId id="518" r:id="rId17"/>
    <p:sldId id="521" r:id="rId18"/>
    <p:sldId id="485" r:id="rId19"/>
    <p:sldId id="573" r:id="rId20"/>
    <p:sldId id="45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4" autoAdjust="0"/>
    <p:restoredTop sz="94624" autoAdjust="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4485BF-9F83-437C-A2AD-B746466A2FD3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69F19-F868-4278-AD39-0D294AE8F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49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331795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439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769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371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750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356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78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7236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987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810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387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214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961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804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618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927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402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869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76161" y="476672"/>
            <a:ext cx="63916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Олени</a:t>
            </a:r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 войне.</a:t>
            </a:r>
          </a:p>
        </p:txBody>
      </p:sp>
      <p:pic>
        <p:nvPicPr>
          <p:cNvPr id="6" name="Рисунок 5" descr="Изображение выглядит как трава, небо, собака, млекопитающе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9B9EAA2F-0803-46D3-B7DE-1692509E14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204" y="1772816"/>
            <a:ext cx="4975523" cy="3731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8B9B9691-6A63-402B-8A36-54F05232A450}"/>
              </a:ext>
            </a:extLst>
          </p:cNvPr>
          <p:cNvSpPr/>
          <p:nvPr/>
        </p:nvSpPr>
        <p:spPr>
          <a:xfrm>
            <a:off x="1259632" y="4536996"/>
            <a:ext cx="7200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</a:rPr>
              <a:t>В условиях Крайнего Севера только солдаты на оленьих упряжках могли подвозить снаряды, ходить в разведку, искать пропавшую в тундре технику, </a:t>
            </a:r>
            <a:r>
              <a:rPr lang="ru-RU" sz="2200" b="1" dirty="0" err="1">
                <a:solidFill>
                  <a:srgbClr val="002060"/>
                </a:solidFill>
              </a:rPr>
              <a:t>эвакуирировать</a:t>
            </a:r>
            <a:r>
              <a:rPr lang="ru-RU" sz="2200" b="1" dirty="0">
                <a:solidFill>
                  <a:srgbClr val="002060"/>
                </a:solidFill>
              </a:rPr>
              <a:t> раненых. </a:t>
            </a:r>
          </a:p>
        </p:txBody>
      </p:sp>
      <p:pic>
        <p:nvPicPr>
          <p:cNvPr id="3" name="Рисунок 2" descr="Изображение выглядит как внешний, фотография, лошадиные, стары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C033CC83-0CA0-4C9D-B610-F8201629473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07704" y="836712"/>
            <a:ext cx="5734637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Изображение выглядит как внешний, фотография, лошадиные, стары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C033CC83-0CA0-4C9D-B610-F8201629473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99407" y="836712"/>
            <a:ext cx="5734637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Изображение выглядит как внешний, фотография, лошадиные, стары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C033CC83-0CA0-4C9D-B610-F8201629473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07703" y="836712"/>
            <a:ext cx="5734637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289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4C4A1886-A329-435A-B80D-A19E5B5FB23A}"/>
              </a:ext>
            </a:extLst>
          </p:cNvPr>
          <p:cNvSpPr/>
          <p:nvPr/>
        </p:nvSpPr>
        <p:spPr>
          <a:xfrm>
            <a:off x="1403648" y="548680"/>
            <a:ext cx="6912768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002060"/>
                </a:solidFill>
              </a:rPr>
              <a:t>Обильные снегопады на двое-трое суток задерживали автомобильный и гужевой транспорт, который с нетерпением ждали солдаты на передовой, раненые в эвакогоспиталях, артиллеристы на огневых позициях. Олени доставляли вдвое быстрее.</a:t>
            </a:r>
          </a:p>
        </p:txBody>
      </p:sp>
      <p:pic>
        <p:nvPicPr>
          <p:cNvPr id="5" name="Рисунок 4" descr="Изображение выглядит как фотография, внешний, дерево, транспор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2BB037D4-F26F-40A5-9798-116152BD6C8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60032" y="2492896"/>
            <a:ext cx="2880320" cy="3416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Государственные архивы РФ, хранящие фотодокументы о Великой Отечественной войне 1941-1945 гг. Сайт &quot;Победа. 1941-1945&quot;.">
            <a:extLst>
              <a:ext uri="{FF2B5EF4-FFF2-40B4-BE49-F238E27FC236}">
                <a16:creationId xmlns:a16="http://schemas.microsoft.com/office/drawing/2014/main" xmlns="" id="{EE4491EB-3B2B-4C24-8458-640DF58EED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852936"/>
            <a:ext cx="3664860" cy="2447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Государственные архивы РФ, хранящие фотодокументы о Великой Отечественной войне 1941-1945 гг. Сайт &quot;Победа. 1941-1945&quot;.">
            <a:extLst>
              <a:ext uri="{FF2B5EF4-FFF2-40B4-BE49-F238E27FC236}">
                <a16:creationId xmlns:a16="http://schemas.microsoft.com/office/drawing/2014/main" xmlns="" id="{EE4491EB-3B2B-4C24-8458-640DF58EED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676" y="2836047"/>
            <a:ext cx="3664860" cy="2447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Государственные архивы РФ, хранящие фотодокументы о Великой Отечественной войне 1941-1945 гг. Сайт &quot;Победа. 1941-1945&quot;.">
            <a:extLst>
              <a:ext uri="{FF2B5EF4-FFF2-40B4-BE49-F238E27FC236}">
                <a16:creationId xmlns:a16="http://schemas.microsoft.com/office/drawing/2014/main" xmlns="" id="{EE4491EB-3B2B-4C24-8458-640DF58EED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852936"/>
            <a:ext cx="3664860" cy="2447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Государственные архивы РФ, хранящие фотодокументы о Великой Отечественной войне 1941-1945 гг. Сайт &quot;Победа. 1941-1945&quot;.">
            <a:extLst>
              <a:ext uri="{FF2B5EF4-FFF2-40B4-BE49-F238E27FC236}">
                <a16:creationId xmlns:a16="http://schemas.microsoft.com/office/drawing/2014/main" xmlns="" id="{EE4491EB-3B2B-4C24-8458-640DF58EED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869825"/>
            <a:ext cx="3664860" cy="2447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Изображение выглядит как фотография, внешний, дерево, транспор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2BB037D4-F26F-40A5-9798-116152BD6C8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07094" y="2492896"/>
            <a:ext cx="2880320" cy="3416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5256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C9DB43A0-FBEA-4231-9DDD-090C586DBCEE}"/>
              </a:ext>
            </a:extLst>
          </p:cNvPr>
          <p:cNvSpPr/>
          <p:nvPr/>
        </p:nvSpPr>
        <p:spPr>
          <a:xfrm>
            <a:off x="1043608" y="692696"/>
            <a:ext cx="3312368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002060"/>
                </a:solidFill>
              </a:rPr>
              <a:t>Один из бойцов-оленеводов из Ловозера — А. </a:t>
            </a:r>
            <a:r>
              <a:rPr lang="ru-RU" sz="2100" b="1" dirty="0" err="1">
                <a:solidFill>
                  <a:srgbClr val="002060"/>
                </a:solidFill>
              </a:rPr>
              <a:t>Сорванов</a:t>
            </a:r>
            <a:r>
              <a:rPr lang="ru-RU" sz="2100" b="1" dirty="0">
                <a:solidFill>
                  <a:srgbClr val="002060"/>
                </a:solidFill>
              </a:rPr>
              <a:t> рассказывал: «Много раненых на войне наши олени спасли. Раненый человек, потеряв много крови, замерзает. </a:t>
            </a:r>
          </a:p>
          <a:p>
            <a:pPr algn="ctr"/>
            <a:r>
              <a:rPr lang="ru-RU" sz="2100" b="1" dirty="0">
                <a:solidFill>
                  <a:srgbClr val="002060"/>
                </a:solidFill>
              </a:rPr>
              <a:t>Оленья шкура тепло хорошо держит. Завернешь раненого в шкуру, положишь на нарты и везешь»</a:t>
            </a:r>
          </a:p>
        </p:txBody>
      </p:sp>
      <p:pic>
        <p:nvPicPr>
          <p:cNvPr id="5" name="Рисунок 4" descr="Изображение выглядит как фотография, внешний, дерево, небо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AC5017C1-494E-4038-B444-690F1E48CF6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88026" y="692696"/>
            <a:ext cx="3376219" cy="4869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Изображение выглядит как фотография, внешний, дерево, небо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AC5017C1-494E-4038-B444-690F1E48CF6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88024" y="692696"/>
            <a:ext cx="3376219" cy="4869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998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выглядит как внешний, плоский, старый, небо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FF53848A-A4A3-4420-A68B-A3B71BB3BB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052736"/>
            <a:ext cx="5226389" cy="3484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AB2427A7-54A1-48F4-A8F6-1819D8115E8E}"/>
              </a:ext>
            </a:extLst>
          </p:cNvPr>
          <p:cNvSpPr/>
          <p:nvPr/>
        </p:nvSpPr>
        <p:spPr>
          <a:xfrm>
            <a:off x="1403648" y="4941167"/>
            <a:ext cx="712879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</a:rPr>
              <a:t>Оленей часто использовали для вывоза подбитых самолетов и их экипажей и для поддержки связи с пограничниками.</a:t>
            </a:r>
          </a:p>
        </p:txBody>
      </p:sp>
    </p:spTree>
    <p:extLst>
      <p:ext uri="{BB962C8B-B14F-4D97-AF65-F5344CB8AC3E}">
        <p14:creationId xmlns:p14="http://schemas.microsoft.com/office/powerpoint/2010/main" val="261877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A83F5C20-A9A7-4144-8E0A-C338C40B6E93}"/>
              </a:ext>
            </a:extLst>
          </p:cNvPr>
          <p:cNvSpPr/>
          <p:nvPr/>
        </p:nvSpPr>
        <p:spPr>
          <a:xfrm rot="10800000" flipV="1">
            <a:off x="1115616" y="3499375"/>
            <a:ext cx="7128792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002060"/>
                </a:solidFill>
              </a:rPr>
              <a:t>Зная о существовании таких отрядов, немцы всеми силами пытались вывести их из строя. </a:t>
            </a:r>
          </a:p>
          <a:p>
            <a:pPr algn="ctr"/>
            <a:r>
              <a:rPr lang="ru-RU" sz="2100" b="1" dirty="0">
                <a:solidFill>
                  <a:srgbClr val="002060"/>
                </a:solidFill>
              </a:rPr>
              <a:t>Устраивали засады, охотились с воздуха за упряжками, посылали в тундру самолеты, чтобы уничтожать оленьи стада.</a:t>
            </a:r>
          </a:p>
          <a:p>
            <a:pPr algn="ctr"/>
            <a:r>
              <a:rPr lang="ru-RU" sz="2100" b="1" dirty="0">
                <a:solidFill>
                  <a:srgbClr val="002060"/>
                </a:solidFill>
              </a:rPr>
              <a:t>Но помешать выполнению боевых заданий так и не смогли.</a:t>
            </a:r>
          </a:p>
        </p:txBody>
      </p:sp>
      <p:pic>
        <p:nvPicPr>
          <p:cNvPr id="5" name="Picture 2" descr="АННОТИРОВАННЫЕ ССЫЛКИ ПО ИСТОРИИ ОТ ВИОЛЕТТЫ Бесплатная электронная библиотека Великая Отечественная война в коллекции Льва Боро">
            <a:extLst>
              <a:ext uri="{FF2B5EF4-FFF2-40B4-BE49-F238E27FC236}">
                <a16:creationId xmlns:a16="http://schemas.microsoft.com/office/drawing/2014/main" xmlns="" id="{3BD6CC8E-0FDF-44C0-A38B-52EB3FC19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7" y="620688"/>
            <a:ext cx="3672408" cy="2544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585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00518379-5818-4581-811D-4E4EE17E816D}"/>
              </a:ext>
            </a:extLst>
          </p:cNvPr>
          <p:cNvSpPr/>
          <p:nvPr/>
        </p:nvSpPr>
        <p:spPr>
          <a:xfrm>
            <a:off x="1043608" y="3573016"/>
            <a:ext cx="7200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</a:rPr>
              <a:t>Бойцы ютились в снежных ямах, покрытых ветками и плащ-палатками. </a:t>
            </a:r>
          </a:p>
          <a:p>
            <a:pPr algn="ctr"/>
            <a:r>
              <a:rPr lang="ru-RU" sz="2200" b="1" dirty="0">
                <a:solidFill>
                  <a:srgbClr val="002060"/>
                </a:solidFill>
              </a:rPr>
              <a:t>Дров не было, сырые ветки кустарника не горели. </a:t>
            </a:r>
          </a:p>
          <a:p>
            <a:pPr algn="ctr"/>
            <a:r>
              <a:rPr lang="ru-RU" sz="2200" b="1" dirty="0">
                <a:solidFill>
                  <a:srgbClr val="002060"/>
                </a:solidFill>
              </a:rPr>
              <a:t>Теплого обмундирования и обуви не хватало. </a:t>
            </a:r>
          </a:p>
          <a:p>
            <a:pPr algn="ctr"/>
            <a:r>
              <a:rPr lang="ru-RU" sz="2200" b="1" dirty="0">
                <a:solidFill>
                  <a:srgbClr val="002060"/>
                </a:solidFill>
              </a:rPr>
              <a:t>Продовольствие и боеприпасы подвозили с перебоями. Многие бойцы заболевали</a:t>
            </a:r>
            <a:r>
              <a:rPr lang="ru-RU" sz="2200" dirty="0"/>
              <a:t>. </a:t>
            </a:r>
          </a:p>
        </p:txBody>
      </p:sp>
      <p:pic>
        <p:nvPicPr>
          <p:cNvPr id="3" name="Рисунок 2" descr="Изображение выглядит как внешний, дерево, человек, собак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B81976EE-7C79-4200-8F7F-73E23BFDBD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528701"/>
            <a:ext cx="4104456" cy="2733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930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BDD73713-E3B6-4A73-A68C-3BA3712CA389}"/>
              </a:ext>
            </a:extLst>
          </p:cNvPr>
          <p:cNvSpPr/>
          <p:nvPr/>
        </p:nvSpPr>
        <p:spPr>
          <a:xfrm>
            <a:off x="1259632" y="1196753"/>
            <a:ext cx="374441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</a:rPr>
              <a:t>Е. И. Горбунов вспоминает: «Однажды мы проводили крупный десант в тыл противника. </a:t>
            </a:r>
          </a:p>
          <a:p>
            <a:pPr algn="ctr"/>
            <a:r>
              <a:rPr lang="ru-RU" sz="2200" b="1" dirty="0">
                <a:solidFill>
                  <a:srgbClr val="002060"/>
                </a:solidFill>
              </a:rPr>
              <a:t>Сопровождали десантные операции олени.</a:t>
            </a:r>
          </a:p>
          <a:p>
            <a:pPr algn="ctr"/>
            <a:r>
              <a:rPr lang="ru-RU" sz="2200" b="1" dirty="0">
                <a:solidFill>
                  <a:srgbClr val="002060"/>
                </a:solidFill>
              </a:rPr>
              <a:t> В двух–трех километрах от берега мы накреняли верхнюю палубу корабля и таким образом сбрасывали их в воду. </a:t>
            </a:r>
          </a:p>
          <a:p>
            <a:pPr algn="ctr"/>
            <a:r>
              <a:rPr lang="ru-RU" sz="2200" b="1" dirty="0">
                <a:solidFill>
                  <a:srgbClr val="002060"/>
                </a:solidFill>
              </a:rPr>
              <a:t>Причем олени доплывали до берега быстрее шлюпок»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769D4C17-E508-4A28-8733-3CA77D9A1E03}"/>
              </a:ext>
            </a:extLst>
          </p:cNvPr>
          <p:cNvSpPr/>
          <p:nvPr/>
        </p:nvSpPr>
        <p:spPr>
          <a:xfrm>
            <a:off x="2555776" y="188641"/>
            <a:ext cx="43022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Олени отлично проявили себя и в морских операциях. </a:t>
            </a:r>
          </a:p>
        </p:txBody>
      </p:sp>
      <p:pic>
        <p:nvPicPr>
          <p:cNvPr id="6" name="Рисунок 5" descr="Изображение выглядит как вода, внешний, олень, животно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6E584B22-6F65-41AC-852E-F875E986D4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645024"/>
            <a:ext cx="2944001" cy="1959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DABD1B6A-10ED-4F31-A988-9E60B93DAD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1299184"/>
            <a:ext cx="2861320" cy="1956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61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78577C55-22D1-4D21-8B84-EC64CD143853}"/>
              </a:ext>
            </a:extLst>
          </p:cNvPr>
          <p:cNvSpPr/>
          <p:nvPr/>
        </p:nvSpPr>
        <p:spPr>
          <a:xfrm>
            <a:off x="899592" y="4149080"/>
            <a:ext cx="74888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002060"/>
                </a:solidFill>
              </a:rPr>
              <a:t>Бывали случаи, когда, оказавшись в ледяной воде, олени передними копытами ломали и дробили ледяную кромку, пробивались к прочному льду и, выпрыгнув, вытягивали нарты.</a:t>
            </a:r>
          </a:p>
        </p:txBody>
      </p:sp>
      <p:pic>
        <p:nvPicPr>
          <p:cNvPr id="4" name="Рисунок 3" descr="Изображение выглядит как внешний, млекопитающее, животное, вод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DF47F586-046D-4234-BC94-5AF62D36CC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919" y="620688"/>
            <a:ext cx="4494161" cy="29890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240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3124C9D3-97AB-4685-83F2-FCEC00BBA3D5}"/>
              </a:ext>
            </a:extLst>
          </p:cNvPr>
          <p:cNvSpPr/>
          <p:nvPr/>
        </p:nvSpPr>
        <p:spPr>
          <a:xfrm>
            <a:off x="861127" y="908720"/>
            <a:ext cx="313480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002060"/>
                </a:solidFill>
              </a:rPr>
              <a:t>Оленеводы спасли жизнь многим солдатам и командирам 14-й армии и Северного флота. </a:t>
            </a:r>
          </a:p>
          <a:p>
            <a:pPr algn="ctr"/>
            <a:r>
              <a:rPr lang="ru-RU" sz="2100" b="1" dirty="0">
                <a:solidFill>
                  <a:srgbClr val="002060"/>
                </a:solidFill>
              </a:rPr>
              <a:t>За годы войны вывезли с передовой более 10 000 человек, </a:t>
            </a:r>
          </a:p>
          <a:p>
            <a:pPr algn="ctr"/>
            <a:r>
              <a:rPr lang="ru-RU" sz="2100" b="1" dirty="0">
                <a:solidFill>
                  <a:srgbClr val="002060"/>
                </a:solidFill>
              </a:rPr>
              <a:t>доставили на фронт по бездорожью 17 000 тонн боеприпасов и военных грузов</a:t>
            </a:r>
          </a:p>
        </p:txBody>
      </p:sp>
      <p:pic>
        <p:nvPicPr>
          <p:cNvPr id="7" name="Рисунок 6" descr="Изображение выглядит как фотография, внешний, старый, групп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752939F6-23E3-4161-8C3E-5E05A22B2D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340" y="1242335"/>
            <a:ext cx="3876750" cy="2810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571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внешний, дерево, снег, животно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4D75FAD2-4FC7-4AD0-9D02-D06F009712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490" y="1844824"/>
            <a:ext cx="4170926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C137B532-FF46-4F59-AA76-70B4D92B5E2F}"/>
              </a:ext>
            </a:extLst>
          </p:cNvPr>
          <p:cNvSpPr/>
          <p:nvPr/>
        </p:nvSpPr>
        <p:spPr>
          <a:xfrm>
            <a:off x="683568" y="404664"/>
            <a:ext cx="3312368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002060"/>
                </a:solidFill>
              </a:rPr>
              <a:t>Оленеводы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100" b="1" dirty="0">
                <a:solidFill>
                  <a:srgbClr val="002060"/>
                </a:solidFill>
              </a:rPr>
              <a:t>эвакуировали из тундры более 160 вынужденно севших и подбитых самолетов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100" b="1" dirty="0">
                <a:solidFill>
                  <a:srgbClr val="002060"/>
                </a:solidFill>
              </a:rPr>
              <a:t>переправили для выполнения боевых заданий около 8000 военнослужащих и партизан, многих — в дальние тылы врага» , пишет в своей книге Киселев А.А. (Война в Заполярье. Мурманск, 1995).</a:t>
            </a:r>
          </a:p>
        </p:txBody>
      </p:sp>
    </p:spTree>
    <p:extLst>
      <p:ext uri="{BB962C8B-B14F-4D97-AF65-F5344CB8AC3E}">
        <p14:creationId xmlns:p14="http://schemas.microsoft.com/office/powerpoint/2010/main" val="350785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Лошадей   катастрофически не хватало.</a:t>
            </a:r>
          </a:p>
          <a:p>
            <a:pPr algn="ctr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 И тогда на войну мобилизовали других копытных «грузчиков».</a:t>
            </a:r>
          </a:p>
        </p:txBody>
      </p:sp>
      <p:pic>
        <p:nvPicPr>
          <p:cNvPr id="3" name="Рисунок 2" descr="Изображение выглядит как корова, млекопитающее, животное, вод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A3AE0E15-8A28-4FC0-B864-27833AF649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164775"/>
            <a:ext cx="3348371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Изображение выглядит как внешний, небо, транспорт, дерево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7AB56012-75B3-47B0-A623-B1085D1BBF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5616" y="2420888"/>
            <a:ext cx="4126708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004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620688"/>
            <a:ext cx="3130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6">
                    <a:lumMod val="75000"/>
                  </a:schemeClr>
                </a:solidFill>
              </a:rPr>
              <a:t>Памятник оленям.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46BFAFE5-124E-48C7-BE0B-4968A4350134}"/>
              </a:ext>
            </a:extLst>
          </p:cNvPr>
          <p:cNvSpPr/>
          <p:nvPr/>
        </p:nvSpPr>
        <p:spPr>
          <a:xfrm>
            <a:off x="1187624" y="5013176"/>
            <a:ext cx="7200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002060"/>
                </a:solidFill>
              </a:rPr>
              <a:t>Это памятник людям и оленям, спасшим десятки тысяч жизней. Они достойны памяти и благодарности.</a:t>
            </a:r>
          </a:p>
        </p:txBody>
      </p:sp>
      <p:pic>
        <p:nvPicPr>
          <p:cNvPr id="4" name="Picture 2" descr="&amp;Scy;&amp;iecy;&amp;vcy;&amp;iecy;&amp;rcy;&amp;ncy;&amp;ycy;&amp;iecy; &amp;ocy;&amp;lcy;&amp;iecy;&amp;ncy;&amp;icy;, &amp;ocy;&amp;lcy;&amp;iecy;&amp;ncy;&amp;ncy;&amp;ocy;-&amp;tcy;&amp;rcy;&amp;acy;&amp;ncy;&amp;scy;&amp;pcy;&amp;ocy;&amp;rcy;&amp;tcy;&amp;ncy;&amp;ycy;&amp;jcy; &amp;bcy;&amp;acy;&amp;tcy;&amp;acy;&amp;lcy;&amp;softcy;&amp;ocy;&amp;ncy;, &amp;pcy;&amp;acy;&amp;mcy;&amp;yacy;&amp;tcy;&amp;ncy;&amp;icy;&amp;kcy; &amp;ocy;&amp;lcy;&amp;iecy;&amp;ncy;&amp;ncy;&amp;ocy;-&amp;tcy;&amp;rcy;&amp;acy;&amp;ncy;&amp;scy;&amp;pcy;&amp;ocy;&amp;rcy;&amp;tcy;&amp;ncy;&amp;ycy;&amp;mcy; &amp;bcy;&amp;acy;&amp;tcy;&amp;acy;&amp;lcy;&amp;softcy;&amp;ocy;&amp;ncy;&amp;acy;&amp;mcy;, &amp;vcy;&amp;ocy;&amp;jcy;&amp;ncy;&amp;acy;, &amp;ocy;&amp;lcy;&amp;iecy;&amp;ncy;&amp;iecy;&amp;vcy;&amp;ocy;&amp;dcy;&amp;ycy;, &amp;ocy;&amp;lcy;&amp;iecy;&amp;ncy;&amp;icy; &amp;ncy;&amp;acy; &amp;vcy;&amp;ocy;&amp;jcy;&amp;ncy;&amp;iecy;, &amp;ocy;&amp;lcy;&amp;iecy;&amp;ncy;&amp;iecy;&amp;vcy;&amp;ocy;&amp;dcy;&amp;ycy; &amp;ncy;&amp;acy; &amp;vcy;&amp;ocy;&amp;jcy;&amp;ncy;&amp;iecy;, &amp;pcy;&amp;acy;&amp;mcy;&amp;yacy;&amp;tcy;&amp;ncy;&amp;icy;&amp;kcy; &amp;ocy;&amp;lcy;&amp;iecy;&amp;ncy;&amp;ocy;-&amp;tcy;&amp;rcy;&amp;acy;&amp;ncy;&amp;scy;&amp;pcy;&amp;ocy;&amp;rcy;&amp;tcy;&amp;ncy;&amp;ycy;&amp;mcy; &amp;bcy;&amp;acy;&amp;tcy;&amp;acy;&amp;lcy;&amp;softcy;&amp;ocy;&amp;ncy;&amp;acy;&amp;mcy; &amp;vcy; &amp;Mcy;&amp;ucy;&amp;rcy;&amp;mcy;&amp;acy;&amp;ncy;&amp;scy;&amp;kcy;&amp;iecy;, &amp;pcy;&amp;acy;&amp;mcy;&amp;yacy;&amp;tcy;&amp;ncy;&amp;icy;&amp;kcy; &amp;ocy;&amp;lcy;&amp;iecy;&amp;ncy;&amp;ncy;&amp;ocy;-&amp;tcy;&amp;rcy;&amp;acy;&amp;ncy;&amp;scy;&amp;pcy;&amp;ocy;&amp;rcy;&amp;tcy;&amp;ncy;&amp;ycy;&amp;mcy; &amp;bcy;&amp;acy;&amp;tcy;&amp;acy;&amp;lcy;&amp;softcy;&amp;ocy;&amp;ncy;&amp;acy;&amp;mcy; &amp;vcy; &amp;Ncy;&amp;acy;&amp;rcy;&amp;softcy;&amp;yacy;&amp;ncy;-&amp;Mcy;&amp;acy;&amp;rcy;&amp;iecy; ">
            <a:extLst>
              <a:ext uri="{FF2B5EF4-FFF2-40B4-BE49-F238E27FC236}">
                <a16:creationId xmlns:a16="http://schemas.microsoft.com/office/drawing/2014/main" xmlns="" id="{92A39EAD-557B-4FD3-B507-24F8438AF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9" y="1139959"/>
            <a:ext cx="4189646" cy="27930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s://archive.komiinform.ru/content/news/images/156375/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536507"/>
            <a:ext cx="3888432" cy="24766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581128"/>
            <a:ext cx="72008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</a:rPr>
              <a:t>Преимущество использования оленей в сравнении с лошадьми в суровом холодном климате очевидно: они оказываются куда более выносливы.</a:t>
            </a:r>
          </a:p>
        </p:txBody>
      </p:sp>
      <p:pic>
        <p:nvPicPr>
          <p:cNvPr id="4" name="Рисунок 3" descr="Изображение выглядит как лошадиные, внешний, снег, небо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43B3CBC2-D4E3-46B4-923C-836F3CF060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528" y="692696"/>
            <a:ext cx="6814804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5902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ECD903E5-913B-481A-8770-2834108B30BB}"/>
              </a:ext>
            </a:extLst>
          </p:cNvPr>
          <p:cNvSpPr/>
          <p:nvPr/>
        </p:nvSpPr>
        <p:spPr>
          <a:xfrm>
            <a:off x="611560" y="4221088"/>
            <a:ext cx="79928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Северный олень  неприхотлив к пище, не требует специального ухода, сам добывает себе корм.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Олень никогда не нарушает тишины — даже раненый, он не издает ни звука.</a:t>
            </a:r>
          </a:p>
        </p:txBody>
      </p:sp>
      <p:pic>
        <p:nvPicPr>
          <p:cNvPr id="9" name="Рисунок 8" descr="Изображение выглядит как млекопитающее, животное, внешний, земля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0A4B2081-EAA3-4FC0-A83C-2857F6282E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92696"/>
            <a:ext cx="4824536" cy="32163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140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nexplorer.ru/pics_news/122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5373216"/>
            <a:ext cx="72008" cy="72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043608" y="476672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chemeClr val="accent6">
                    <a:lumMod val="75000"/>
                  </a:schemeClr>
                </a:solidFill>
              </a:rPr>
              <a:t>Оленно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 - транспортные батальоны были сформированы в ноябре 1941 года для 14-ой армии Карельского фронта, действовавшей на Мурманском направлении.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537222"/>
            <a:ext cx="5688632" cy="342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60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610" name="Picture 2" descr="Памятник оленным отрядам Второй мировой войны Barentsob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908720"/>
            <a:ext cx="5790358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755576" y="4797152"/>
            <a:ext cx="78488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</a:rPr>
              <a:t>В ходе Второй мировой войны на Карельский фронт было мобилизовано свыше 1000 оленеводов и 6000 оленей.</a:t>
            </a:r>
          </a:p>
        </p:txBody>
      </p:sp>
    </p:spTree>
    <p:extLst>
      <p:ext uri="{BB962C8B-B14F-4D97-AF65-F5344CB8AC3E}">
        <p14:creationId xmlns:p14="http://schemas.microsoft.com/office/powerpoint/2010/main" val="346756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текс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FCD59940-505E-4A14-A5E8-EF3B81A0CE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23628" y="1484784"/>
            <a:ext cx="3528392" cy="4079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1D5B9A95-94C9-40D1-A8D2-67DEB32FDADD}"/>
              </a:ext>
            </a:extLst>
          </p:cNvPr>
          <p:cNvSpPr/>
          <p:nvPr/>
        </p:nvSpPr>
        <p:spPr>
          <a:xfrm>
            <a:off x="1043608" y="476673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В военных билетах наших бойцов появилась запись «ездовой оленевод». </a:t>
            </a:r>
          </a:p>
        </p:txBody>
      </p:sp>
      <p:pic>
        <p:nvPicPr>
          <p:cNvPr id="7" name="Рисунок 6" descr="Изображение выглядит как внешний, небо, вода, лошадины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FC273DAB-92BD-4D21-8F9B-ADB03553DE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060848"/>
            <a:ext cx="3184273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6936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4725144"/>
            <a:ext cx="669674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</a:rPr>
              <a:t>Оленеводами в созданных батальонах были коренные жители республики Коми и Ненецкого округа – люди, умеющие обращаться с этими животными.</a:t>
            </a:r>
          </a:p>
        </p:txBody>
      </p:sp>
      <p:pic>
        <p:nvPicPr>
          <p:cNvPr id="6" name="Рисунок 5" descr="Изображение выглядит как дерево, собака, внешний, млекопитающе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8579F6AC-EB7E-4EC6-B55B-369D7F2461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5" y="686306"/>
            <a:ext cx="4187856" cy="3606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4353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4149080"/>
            <a:ext cx="684076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002060"/>
                </a:solidFill>
              </a:rPr>
              <a:t>Задачей </a:t>
            </a:r>
            <a:r>
              <a:rPr lang="ru-RU" sz="2100" b="1" dirty="0" err="1">
                <a:solidFill>
                  <a:srgbClr val="002060"/>
                </a:solidFill>
              </a:rPr>
              <a:t>оленно</a:t>
            </a:r>
            <a:r>
              <a:rPr lang="ru-RU" sz="2100" b="1" dirty="0">
                <a:solidFill>
                  <a:srgbClr val="002060"/>
                </a:solidFill>
              </a:rPr>
              <a:t> - транспортных батальонов было доставлять на передовую грузы, в том числе продовольствие, оружие и снаряды. </a:t>
            </a:r>
          </a:p>
        </p:txBody>
      </p:sp>
      <p:pic>
        <p:nvPicPr>
          <p:cNvPr id="3" name="Рисунок 2" descr="Изображение выглядит как внешний, земля, фотография, лошадины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8F027275-1CE1-4D55-8AEC-C5BBF34BBE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38" y="908720"/>
            <a:ext cx="6959547" cy="2822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Изображение выглядит как внешний, земля, фотография, лошадины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8F027275-1CE1-4D55-8AEC-C5BBF34BBE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908720"/>
            <a:ext cx="6959547" cy="2822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Изображение выглядит как внешний, земля, фотография, лошадины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8F027275-1CE1-4D55-8AEC-C5BBF34BBE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37" y="908720"/>
            <a:ext cx="6959547" cy="2822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Изображение выглядит как внешний, земля, фотография, лошадины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8F027275-1CE1-4D55-8AEC-C5BBF34BBE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38" y="908720"/>
            <a:ext cx="6959547" cy="2822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7583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2470</TotalTime>
  <Words>540</Words>
  <Application>Microsoft Office PowerPoint</Application>
  <PresentationFormat>Экран (4:3)</PresentationFormat>
  <Paragraphs>37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Corbel</vt:lpstr>
      <vt:lpstr>Параллакс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Daniil</cp:lastModifiedBy>
  <cp:revision>136</cp:revision>
  <dcterms:created xsi:type="dcterms:W3CDTF">2014-05-03T14:22:48Z</dcterms:created>
  <dcterms:modified xsi:type="dcterms:W3CDTF">2020-08-09T17:44:00Z</dcterms:modified>
</cp:coreProperties>
</file>