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8" r:id="rId3"/>
    <p:sldId id="288" r:id="rId4"/>
    <p:sldId id="289" r:id="rId5"/>
    <p:sldId id="287" r:id="rId6"/>
    <p:sldId id="278" r:id="rId7"/>
    <p:sldId id="279" r:id="rId8"/>
    <p:sldId id="282" r:id="rId9"/>
    <p:sldId id="268" r:id="rId10"/>
    <p:sldId id="269" r:id="rId11"/>
    <p:sldId id="270" r:id="rId12"/>
    <p:sldId id="272" r:id="rId13"/>
    <p:sldId id="292" r:id="rId14"/>
    <p:sldId id="290" r:id="rId15"/>
    <p:sldId id="291" r:id="rId16"/>
    <p:sldId id="274" r:id="rId17"/>
    <p:sldId id="266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5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 varScale="1">
        <p:scale>
          <a:sx n="86" d="100"/>
          <a:sy n="86" d="100"/>
        </p:scale>
        <p:origin x="4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351FC8-09AD-439D-B954-A953C77E2AD2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0B0F07-270C-4FCF-AEBB-133906016828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Развитие мелкой моторики</a:t>
          </a:r>
          <a:endParaRPr lang="ru-RU" sz="1600" dirty="0">
            <a:solidFill>
              <a:schemeClr val="tx1"/>
            </a:solidFill>
          </a:endParaRPr>
        </a:p>
      </dgm:t>
    </dgm:pt>
    <dgm:pt modelId="{5365A890-EBDA-49F8-8F03-72A97EAAA17B}" type="parTrans" cxnId="{1FA56652-36CA-44D0-B41C-7D585C6C017B}">
      <dgm:prSet/>
      <dgm:spPr/>
      <dgm:t>
        <a:bodyPr/>
        <a:lstStyle/>
        <a:p>
          <a:endParaRPr lang="ru-RU"/>
        </a:p>
      </dgm:t>
    </dgm:pt>
    <dgm:pt modelId="{A3C5E85F-6426-4567-BE34-C3D287EC1E79}" type="sibTrans" cxnId="{1FA56652-36CA-44D0-B41C-7D585C6C017B}">
      <dgm:prSet/>
      <dgm:spPr/>
      <dgm:t>
        <a:bodyPr/>
        <a:lstStyle/>
        <a:p>
          <a:endParaRPr lang="ru-RU"/>
        </a:p>
      </dgm:t>
    </dgm:pt>
    <dgm:pt modelId="{22A2951C-2569-4233-B430-4AE5FB2D4C75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Развитие речи</a:t>
          </a:r>
          <a:endParaRPr lang="ru-RU" dirty="0">
            <a:solidFill>
              <a:schemeClr val="tx1"/>
            </a:solidFill>
          </a:endParaRPr>
        </a:p>
      </dgm:t>
    </dgm:pt>
    <dgm:pt modelId="{70F5E02D-6E22-4014-9BC9-BE8F8B4F14A1}" type="parTrans" cxnId="{BD723C57-6F89-4FFF-8409-C21BE0ED5D11}">
      <dgm:prSet/>
      <dgm:spPr/>
      <dgm:t>
        <a:bodyPr/>
        <a:lstStyle/>
        <a:p>
          <a:endParaRPr lang="ru-RU"/>
        </a:p>
      </dgm:t>
    </dgm:pt>
    <dgm:pt modelId="{2D9F4138-2BC8-46EE-A79D-C682C35E2C1E}" type="sibTrans" cxnId="{BD723C57-6F89-4FFF-8409-C21BE0ED5D11}">
      <dgm:prSet/>
      <dgm:spPr/>
      <dgm:t>
        <a:bodyPr/>
        <a:lstStyle/>
        <a:p>
          <a:endParaRPr lang="ru-RU"/>
        </a:p>
      </dgm:t>
    </dgm:pt>
    <dgm:pt modelId="{4700F710-0AF5-4663-A14B-58E25D680CD6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Лепка</a:t>
          </a:r>
          <a:r>
            <a:rPr lang="ru-RU" dirty="0" smtClean="0"/>
            <a:t> </a:t>
          </a:r>
          <a:endParaRPr lang="ru-RU" dirty="0"/>
        </a:p>
      </dgm:t>
    </dgm:pt>
    <dgm:pt modelId="{D4B90B15-6261-45EE-9CA6-353EEA7B3747}" type="parTrans" cxnId="{A5133C83-A934-4249-BCB4-2DDB6E2104D4}">
      <dgm:prSet/>
      <dgm:spPr/>
      <dgm:t>
        <a:bodyPr/>
        <a:lstStyle/>
        <a:p>
          <a:endParaRPr lang="ru-RU"/>
        </a:p>
      </dgm:t>
    </dgm:pt>
    <dgm:pt modelId="{AE27FE88-A42D-495C-9462-63206B816A77}" type="sibTrans" cxnId="{A5133C83-A934-4249-BCB4-2DDB6E2104D4}">
      <dgm:prSet/>
      <dgm:spPr/>
      <dgm:t>
        <a:bodyPr/>
        <a:lstStyle/>
        <a:p>
          <a:endParaRPr lang="ru-RU"/>
        </a:p>
      </dgm:t>
    </dgm:pt>
    <dgm:pt modelId="{28BA12A5-1A07-4F48-86AF-A73FA47F72C9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100" b="0" dirty="0" smtClean="0">
              <a:solidFill>
                <a:schemeClr val="tx1"/>
              </a:solidFill>
            </a:rPr>
            <a:t>Конструирование</a:t>
          </a:r>
          <a:endParaRPr lang="ru-RU" sz="1100" b="0" dirty="0">
            <a:solidFill>
              <a:schemeClr val="tx1"/>
            </a:solidFill>
          </a:endParaRPr>
        </a:p>
      </dgm:t>
    </dgm:pt>
    <dgm:pt modelId="{CF428D75-0AD2-4F16-9D14-FBDBFAAEFF79}" type="parTrans" cxnId="{C92CF5B8-36B8-4F9C-A0BF-B1DF4A276E3D}">
      <dgm:prSet/>
      <dgm:spPr/>
      <dgm:t>
        <a:bodyPr/>
        <a:lstStyle/>
        <a:p>
          <a:endParaRPr lang="ru-RU"/>
        </a:p>
      </dgm:t>
    </dgm:pt>
    <dgm:pt modelId="{33B4CCFA-4B2C-48C7-8BB3-9819EAAC638B}" type="sibTrans" cxnId="{C92CF5B8-36B8-4F9C-A0BF-B1DF4A276E3D}">
      <dgm:prSet/>
      <dgm:spPr/>
      <dgm:t>
        <a:bodyPr/>
        <a:lstStyle/>
        <a:p>
          <a:endParaRPr lang="ru-RU"/>
        </a:p>
      </dgm:t>
    </dgm:pt>
    <dgm:pt modelId="{C8EED6AA-25DC-412C-BC44-A10A417211E2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Рисование</a:t>
          </a:r>
          <a:r>
            <a:rPr lang="ru-RU" dirty="0" smtClean="0"/>
            <a:t> </a:t>
          </a:r>
          <a:endParaRPr lang="ru-RU" dirty="0"/>
        </a:p>
      </dgm:t>
    </dgm:pt>
    <dgm:pt modelId="{F4A7573B-607B-489A-B48D-08668D581EA8}" type="parTrans" cxnId="{8909E32E-827F-43CA-80EA-6E7FAD762BF1}">
      <dgm:prSet/>
      <dgm:spPr/>
      <dgm:t>
        <a:bodyPr/>
        <a:lstStyle/>
        <a:p>
          <a:endParaRPr lang="ru-RU"/>
        </a:p>
      </dgm:t>
    </dgm:pt>
    <dgm:pt modelId="{21EDF51D-A0AE-40BA-87E0-3C5C7DF85C90}" type="sibTrans" cxnId="{8909E32E-827F-43CA-80EA-6E7FAD762BF1}">
      <dgm:prSet/>
      <dgm:spPr/>
      <dgm:t>
        <a:bodyPr/>
        <a:lstStyle/>
        <a:p>
          <a:endParaRPr lang="ru-RU"/>
        </a:p>
      </dgm:t>
    </dgm:pt>
    <dgm:pt modelId="{BB164C80-BC4A-4153-9051-699F7ACCACEA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Физическое воспитание</a:t>
          </a:r>
          <a:endParaRPr lang="ru-RU" dirty="0">
            <a:solidFill>
              <a:schemeClr val="tx1"/>
            </a:solidFill>
          </a:endParaRPr>
        </a:p>
      </dgm:t>
    </dgm:pt>
    <dgm:pt modelId="{B694CBD6-B01B-407A-83C3-AEDE8C4525C0}" type="parTrans" cxnId="{F6093361-6B66-4593-BF9A-05A23A7E8097}">
      <dgm:prSet/>
      <dgm:spPr/>
      <dgm:t>
        <a:bodyPr/>
        <a:lstStyle/>
        <a:p>
          <a:endParaRPr lang="ru-RU"/>
        </a:p>
      </dgm:t>
    </dgm:pt>
    <dgm:pt modelId="{50F82F24-4CB5-457B-9A70-4812735469C6}" type="sibTrans" cxnId="{F6093361-6B66-4593-BF9A-05A23A7E8097}">
      <dgm:prSet/>
      <dgm:spPr/>
      <dgm:t>
        <a:bodyPr/>
        <a:lstStyle/>
        <a:p>
          <a:endParaRPr lang="ru-RU"/>
        </a:p>
      </dgm:t>
    </dgm:pt>
    <dgm:pt modelId="{0882FFDB-D950-429F-A1E7-739A338993EB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200" b="0" dirty="0" smtClean="0">
              <a:solidFill>
                <a:schemeClr val="tx1"/>
              </a:solidFill>
            </a:rPr>
            <a:t>Художественная </a:t>
          </a:r>
        </a:p>
        <a:p>
          <a:r>
            <a:rPr lang="ru-RU" sz="1200" b="0" dirty="0" smtClean="0">
              <a:solidFill>
                <a:schemeClr val="tx1"/>
              </a:solidFill>
            </a:rPr>
            <a:t>литература</a:t>
          </a:r>
          <a:endParaRPr lang="ru-RU" sz="1200" b="0" dirty="0">
            <a:solidFill>
              <a:schemeClr val="tx1"/>
            </a:solidFill>
          </a:endParaRPr>
        </a:p>
      </dgm:t>
    </dgm:pt>
    <dgm:pt modelId="{034FAF9E-AC1A-4C38-BDB9-155886BCD101}" type="parTrans" cxnId="{47C28CAD-B1DF-476B-8E7F-6DFE67F9FB68}">
      <dgm:prSet/>
      <dgm:spPr/>
      <dgm:t>
        <a:bodyPr/>
        <a:lstStyle/>
        <a:p>
          <a:endParaRPr lang="ru-RU"/>
        </a:p>
      </dgm:t>
    </dgm:pt>
    <dgm:pt modelId="{8EFE585C-A491-4CE8-9DA3-7F536C4C8F43}" type="sibTrans" cxnId="{47C28CAD-B1DF-476B-8E7F-6DFE67F9FB68}">
      <dgm:prSet/>
      <dgm:spPr/>
      <dgm:t>
        <a:bodyPr/>
        <a:lstStyle/>
        <a:p>
          <a:endParaRPr lang="ru-RU"/>
        </a:p>
      </dgm:t>
    </dgm:pt>
    <dgm:pt modelId="{175B9274-BB02-4C23-A5A1-14CC686AA18B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Ознакомление с окружающим</a:t>
          </a:r>
          <a:endParaRPr lang="ru-RU" sz="1200" dirty="0">
            <a:solidFill>
              <a:schemeClr val="tx1"/>
            </a:solidFill>
          </a:endParaRPr>
        </a:p>
      </dgm:t>
    </dgm:pt>
    <dgm:pt modelId="{72D9D866-904A-4860-A136-A4678509BC52}" type="parTrans" cxnId="{1A89F419-E043-446E-8C1D-A7EA49FD8DB2}">
      <dgm:prSet/>
      <dgm:spPr/>
      <dgm:t>
        <a:bodyPr/>
        <a:lstStyle/>
        <a:p>
          <a:endParaRPr lang="ru-RU"/>
        </a:p>
      </dgm:t>
    </dgm:pt>
    <dgm:pt modelId="{82BD8AB4-2436-4F32-9534-7A477893084D}" type="sibTrans" cxnId="{1A89F419-E043-446E-8C1D-A7EA49FD8DB2}">
      <dgm:prSet/>
      <dgm:spPr/>
      <dgm:t>
        <a:bodyPr/>
        <a:lstStyle/>
        <a:p>
          <a:endParaRPr lang="ru-RU"/>
        </a:p>
      </dgm:t>
    </dgm:pt>
    <dgm:pt modelId="{65DCCFC3-FBF0-4B7A-B4BB-8930DF38A137}" type="pres">
      <dgm:prSet presAssocID="{3D351FC8-09AD-439D-B954-A953C77E2AD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DCBB61-CB2E-4F7E-A577-26DA93484A7C}" type="pres">
      <dgm:prSet presAssocID="{F20B0F07-270C-4FCF-AEBB-133906016828}" presName="centerShape" presStyleLbl="node0" presStyleIdx="0" presStyleCnt="1" custScaleX="120007"/>
      <dgm:spPr/>
      <dgm:t>
        <a:bodyPr/>
        <a:lstStyle/>
        <a:p>
          <a:endParaRPr lang="ru-RU"/>
        </a:p>
      </dgm:t>
    </dgm:pt>
    <dgm:pt modelId="{022197FD-6302-4559-ADFE-E3A8BDFD4D24}" type="pres">
      <dgm:prSet presAssocID="{70F5E02D-6E22-4014-9BC9-BE8F8B4F14A1}" presName="Name9" presStyleLbl="parChTrans1D2" presStyleIdx="0" presStyleCnt="7"/>
      <dgm:spPr/>
      <dgm:t>
        <a:bodyPr/>
        <a:lstStyle/>
        <a:p>
          <a:endParaRPr lang="ru-RU"/>
        </a:p>
      </dgm:t>
    </dgm:pt>
    <dgm:pt modelId="{83A19F0F-96DA-4BF8-A212-07390FB6B4AC}" type="pres">
      <dgm:prSet presAssocID="{70F5E02D-6E22-4014-9BC9-BE8F8B4F14A1}" presName="connTx" presStyleLbl="parChTrans1D2" presStyleIdx="0" presStyleCnt="7"/>
      <dgm:spPr/>
      <dgm:t>
        <a:bodyPr/>
        <a:lstStyle/>
        <a:p>
          <a:endParaRPr lang="ru-RU"/>
        </a:p>
      </dgm:t>
    </dgm:pt>
    <dgm:pt modelId="{E150571D-2584-45C2-BFED-1AE745AB4BEE}" type="pres">
      <dgm:prSet presAssocID="{22A2951C-2569-4233-B430-4AE5FB2D4C75}" presName="node" presStyleLbl="node1" presStyleIdx="0" presStyleCnt="7" custScaleX="130056" custRadScaleRad="101050" custRadScaleInc="3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404BA4-5696-45B4-BD93-C166F9F33EC2}" type="pres">
      <dgm:prSet presAssocID="{D4B90B15-6261-45EE-9CA6-353EEA7B3747}" presName="Name9" presStyleLbl="parChTrans1D2" presStyleIdx="1" presStyleCnt="7"/>
      <dgm:spPr/>
      <dgm:t>
        <a:bodyPr/>
        <a:lstStyle/>
        <a:p>
          <a:endParaRPr lang="ru-RU"/>
        </a:p>
      </dgm:t>
    </dgm:pt>
    <dgm:pt modelId="{E2C8368F-B9FA-4CA6-975D-F15D9050BF52}" type="pres">
      <dgm:prSet presAssocID="{D4B90B15-6261-45EE-9CA6-353EEA7B3747}" presName="connTx" presStyleLbl="parChTrans1D2" presStyleIdx="1" presStyleCnt="7"/>
      <dgm:spPr/>
      <dgm:t>
        <a:bodyPr/>
        <a:lstStyle/>
        <a:p>
          <a:endParaRPr lang="ru-RU"/>
        </a:p>
      </dgm:t>
    </dgm:pt>
    <dgm:pt modelId="{1D446F70-C9DB-4F8D-AD66-C6D3D14466A3}" type="pres">
      <dgm:prSet presAssocID="{4700F710-0AF5-4663-A14B-58E25D680CD6}" presName="node" presStyleLbl="node1" presStyleIdx="1" presStyleCnt="7" custScaleX="131724" custRadScaleRad="101332" custRadScaleInc="3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735AE0-A962-400C-B30A-3D535E839B4C}" type="pres">
      <dgm:prSet presAssocID="{72D9D866-904A-4860-A136-A4678509BC52}" presName="Name9" presStyleLbl="parChTrans1D2" presStyleIdx="2" presStyleCnt="7"/>
      <dgm:spPr/>
      <dgm:t>
        <a:bodyPr/>
        <a:lstStyle/>
        <a:p>
          <a:endParaRPr lang="ru-RU"/>
        </a:p>
      </dgm:t>
    </dgm:pt>
    <dgm:pt modelId="{D2D54FA1-4942-4476-AC8F-3D41918F1560}" type="pres">
      <dgm:prSet presAssocID="{72D9D866-904A-4860-A136-A4678509BC52}" presName="connTx" presStyleLbl="parChTrans1D2" presStyleIdx="2" presStyleCnt="7"/>
      <dgm:spPr/>
      <dgm:t>
        <a:bodyPr/>
        <a:lstStyle/>
        <a:p>
          <a:endParaRPr lang="ru-RU"/>
        </a:p>
      </dgm:t>
    </dgm:pt>
    <dgm:pt modelId="{5955F130-E3B6-45F0-8F45-DF06BFF8A544}" type="pres">
      <dgm:prSet presAssocID="{175B9274-BB02-4C23-A5A1-14CC686AA18B}" presName="node" presStyleLbl="node1" presStyleIdx="2" presStyleCnt="7" custScaleX="137745" custRadScaleRad="99030" custRadScaleInc="2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84DCC5-8029-4500-AB1C-E97B36D35C95}" type="pres">
      <dgm:prSet presAssocID="{034FAF9E-AC1A-4C38-BDB9-155886BCD101}" presName="Name9" presStyleLbl="parChTrans1D2" presStyleIdx="3" presStyleCnt="7"/>
      <dgm:spPr/>
      <dgm:t>
        <a:bodyPr/>
        <a:lstStyle/>
        <a:p>
          <a:endParaRPr lang="ru-RU"/>
        </a:p>
      </dgm:t>
    </dgm:pt>
    <dgm:pt modelId="{AFD40474-9EF2-4523-A2D7-EB58F017B84C}" type="pres">
      <dgm:prSet presAssocID="{034FAF9E-AC1A-4C38-BDB9-155886BCD101}" presName="connTx" presStyleLbl="parChTrans1D2" presStyleIdx="3" presStyleCnt="7"/>
      <dgm:spPr/>
      <dgm:t>
        <a:bodyPr/>
        <a:lstStyle/>
        <a:p>
          <a:endParaRPr lang="ru-RU"/>
        </a:p>
      </dgm:t>
    </dgm:pt>
    <dgm:pt modelId="{E1E585CE-2730-475C-BFC8-4BD46218FC55}" type="pres">
      <dgm:prSet presAssocID="{0882FFDB-D950-429F-A1E7-739A338993EB}" presName="node" presStyleLbl="node1" presStyleIdx="3" presStyleCnt="7" custScaleX="1417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7A937C-9C8D-4403-B568-22DD07E2B4D6}" type="pres">
      <dgm:prSet presAssocID="{B694CBD6-B01B-407A-83C3-AEDE8C4525C0}" presName="Name9" presStyleLbl="parChTrans1D2" presStyleIdx="4" presStyleCnt="7"/>
      <dgm:spPr/>
      <dgm:t>
        <a:bodyPr/>
        <a:lstStyle/>
        <a:p>
          <a:endParaRPr lang="ru-RU"/>
        </a:p>
      </dgm:t>
    </dgm:pt>
    <dgm:pt modelId="{1888D537-9637-444E-9385-A6FE2F79AC2F}" type="pres">
      <dgm:prSet presAssocID="{B694CBD6-B01B-407A-83C3-AEDE8C4525C0}" presName="connTx" presStyleLbl="parChTrans1D2" presStyleIdx="4" presStyleCnt="7"/>
      <dgm:spPr/>
      <dgm:t>
        <a:bodyPr/>
        <a:lstStyle/>
        <a:p>
          <a:endParaRPr lang="ru-RU"/>
        </a:p>
      </dgm:t>
    </dgm:pt>
    <dgm:pt modelId="{C3D19E8C-1686-4896-9A7A-DB72A9F289EB}" type="pres">
      <dgm:prSet presAssocID="{BB164C80-BC4A-4153-9051-699F7ACCACEA}" presName="node" presStyleLbl="node1" presStyleIdx="4" presStyleCnt="7" custScaleX="142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1EE22-09A4-44B3-9A23-A408562AB385}" type="pres">
      <dgm:prSet presAssocID="{CF428D75-0AD2-4F16-9D14-FBDBFAAEFF79}" presName="Name9" presStyleLbl="parChTrans1D2" presStyleIdx="5" presStyleCnt="7"/>
      <dgm:spPr/>
      <dgm:t>
        <a:bodyPr/>
        <a:lstStyle/>
        <a:p>
          <a:endParaRPr lang="ru-RU"/>
        </a:p>
      </dgm:t>
    </dgm:pt>
    <dgm:pt modelId="{2E17B7BB-1121-43FC-B5F2-06BA4228F768}" type="pres">
      <dgm:prSet presAssocID="{CF428D75-0AD2-4F16-9D14-FBDBFAAEFF79}" presName="connTx" presStyleLbl="parChTrans1D2" presStyleIdx="5" presStyleCnt="7"/>
      <dgm:spPr/>
      <dgm:t>
        <a:bodyPr/>
        <a:lstStyle/>
        <a:p>
          <a:endParaRPr lang="ru-RU"/>
        </a:p>
      </dgm:t>
    </dgm:pt>
    <dgm:pt modelId="{E4E13E72-F598-47AE-A074-C666D44DBEEE}" type="pres">
      <dgm:prSet presAssocID="{28BA12A5-1A07-4F48-86AF-A73FA47F72C9}" presName="node" presStyleLbl="node1" presStyleIdx="5" presStyleCnt="7" custScaleX="143749" custRadScaleRad="100131" custRadScaleInc="-1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6624C3-7B62-4E0A-8E36-D419B381A91E}" type="pres">
      <dgm:prSet presAssocID="{F4A7573B-607B-489A-B48D-08668D581EA8}" presName="Name9" presStyleLbl="parChTrans1D2" presStyleIdx="6" presStyleCnt="7"/>
      <dgm:spPr/>
      <dgm:t>
        <a:bodyPr/>
        <a:lstStyle/>
        <a:p>
          <a:endParaRPr lang="ru-RU"/>
        </a:p>
      </dgm:t>
    </dgm:pt>
    <dgm:pt modelId="{569EEAC6-3072-4380-ACB6-570417A2C8B7}" type="pres">
      <dgm:prSet presAssocID="{F4A7573B-607B-489A-B48D-08668D581EA8}" presName="connTx" presStyleLbl="parChTrans1D2" presStyleIdx="6" presStyleCnt="7"/>
      <dgm:spPr/>
      <dgm:t>
        <a:bodyPr/>
        <a:lstStyle/>
        <a:p>
          <a:endParaRPr lang="ru-RU"/>
        </a:p>
      </dgm:t>
    </dgm:pt>
    <dgm:pt modelId="{6DAA556C-2594-4CFE-B462-68BDCF7BE6AA}" type="pres">
      <dgm:prSet presAssocID="{C8EED6AA-25DC-412C-BC44-A10A417211E2}" presName="node" presStyleLbl="node1" presStyleIdx="6" presStyleCnt="7" custScaleX="131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546E57-A03A-4046-A855-3F1A9FFECD42}" type="presOf" srcId="{BB164C80-BC4A-4153-9051-699F7ACCACEA}" destId="{C3D19E8C-1686-4896-9A7A-DB72A9F289EB}" srcOrd="0" destOrd="0" presId="urn:microsoft.com/office/officeart/2005/8/layout/radial1"/>
    <dgm:cxn modelId="{C92CF5B8-36B8-4F9C-A0BF-B1DF4A276E3D}" srcId="{F20B0F07-270C-4FCF-AEBB-133906016828}" destId="{28BA12A5-1A07-4F48-86AF-A73FA47F72C9}" srcOrd="5" destOrd="0" parTransId="{CF428D75-0AD2-4F16-9D14-FBDBFAAEFF79}" sibTransId="{33B4CCFA-4B2C-48C7-8BB3-9819EAAC638B}"/>
    <dgm:cxn modelId="{A7798EFA-DD56-4DBA-B5BE-C2DF4ECA92E2}" type="presOf" srcId="{CF428D75-0AD2-4F16-9D14-FBDBFAAEFF79}" destId="{EBF1EE22-09A4-44B3-9A23-A408562AB385}" srcOrd="0" destOrd="0" presId="urn:microsoft.com/office/officeart/2005/8/layout/radial1"/>
    <dgm:cxn modelId="{9CF46933-312C-45FA-A9F5-248021F09C49}" type="presOf" srcId="{72D9D866-904A-4860-A136-A4678509BC52}" destId="{4C735AE0-A962-400C-B30A-3D535E839B4C}" srcOrd="0" destOrd="0" presId="urn:microsoft.com/office/officeart/2005/8/layout/radial1"/>
    <dgm:cxn modelId="{0C6A9CA5-7C75-4121-A4F9-21468133EED1}" type="presOf" srcId="{70F5E02D-6E22-4014-9BC9-BE8F8B4F14A1}" destId="{022197FD-6302-4559-ADFE-E3A8BDFD4D24}" srcOrd="0" destOrd="0" presId="urn:microsoft.com/office/officeart/2005/8/layout/radial1"/>
    <dgm:cxn modelId="{B9E084B5-680A-4A68-B8F1-B9739CA14FAA}" type="presOf" srcId="{D4B90B15-6261-45EE-9CA6-353EEA7B3747}" destId="{FC404BA4-5696-45B4-BD93-C166F9F33EC2}" srcOrd="0" destOrd="0" presId="urn:microsoft.com/office/officeart/2005/8/layout/radial1"/>
    <dgm:cxn modelId="{6C8D7812-4304-4F73-A77D-EB8744469443}" type="presOf" srcId="{22A2951C-2569-4233-B430-4AE5FB2D4C75}" destId="{E150571D-2584-45C2-BFED-1AE745AB4BEE}" srcOrd="0" destOrd="0" presId="urn:microsoft.com/office/officeart/2005/8/layout/radial1"/>
    <dgm:cxn modelId="{07210E6D-00C2-4626-8764-C5F559ABC5FD}" type="presOf" srcId="{4700F710-0AF5-4663-A14B-58E25D680CD6}" destId="{1D446F70-C9DB-4F8D-AD66-C6D3D14466A3}" srcOrd="0" destOrd="0" presId="urn:microsoft.com/office/officeart/2005/8/layout/radial1"/>
    <dgm:cxn modelId="{1A89F419-E043-446E-8C1D-A7EA49FD8DB2}" srcId="{F20B0F07-270C-4FCF-AEBB-133906016828}" destId="{175B9274-BB02-4C23-A5A1-14CC686AA18B}" srcOrd="2" destOrd="0" parTransId="{72D9D866-904A-4860-A136-A4678509BC52}" sibTransId="{82BD8AB4-2436-4F32-9534-7A477893084D}"/>
    <dgm:cxn modelId="{DB00DB2E-1888-4D60-92A0-0697CE222914}" type="presOf" srcId="{3D351FC8-09AD-439D-B954-A953C77E2AD2}" destId="{65DCCFC3-FBF0-4B7A-B4BB-8930DF38A137}" srcOrd="0" destOrd="0" presId="urn:microsoft.com/office/officeart/2005/8/layout/radial1"/>
    <dgm:cxn modelId="{1FA56652-36CA-44D0-B41C-7D585C6C017B}" srcId="{3D351FC8-09AD-439D-B954-A953C77E2AD2}" destId="{F20B0F07-270C-4FCF-AEBB-133906016828}" srcOrd="0" destOrd="0" parTransId="{5365A890-EBDA-49F8-8F03-72A97EAAA17B}" sibTransId="{A3C5E85F-6426-4567-BE34-C3D287EC1E79}"/>
    <dgm:cxn modelId="{838C28E0-E232-40DF-9D0C-99D74B55F458}" type="presOf" srcId="{0882FFDB-D950-429F-A1E7-739A338993EB}" destId="{E1E585CE-2730-475C-BFC8-4BD46218FC55}" srcOrd="0" destOrd="0" presId="urn:microsoft.com/office/officeart/2005/8/layout/radial1"/>
    <dgm:cxn modelId="{3DDAEBD1-82F3-4615-8ADE-9CD9A5EE4D17}" type="presOf" srcId="{C8EED6AA-25DC-412C-BC44-A10A417211E2}" destId="{6DAA556C-2594-4CFE-B462-68BDCF7BE6AA}" srcOrd="0" destOrd="0" presId="urn:microsoft.com/office/officeart/2005/8/layout/radial1"/>
    <dgm:cxn modelId="{186D8765-1A10-4B33-8722-5984B4B9F7D3}" type="presOf" srcId="{034FAF9E-AC1A-4C38-BDB9-155886BCD101}" destId="{5084DCC5-8029-4500-AB1C-E97B36D35C95}" srcOrd="0" destOrd="0" presId="urn:microsoft.com/office/officeart/2005/8/layout/radial1"/>
    <dgm:cxn modelId="{D67DE87F-88FE-4680-9913-7A7886B09336}" type="presOf" srcId="{28BA12A5-1A07-4F48-86AF-A73FA47F72C9}" destId="{E4E13E72-F598-47AE-A074-C666D44DBEEE}" srcOrd="0" destOrd="0" presId="urn:microsoft.com/office/officeart/2005/8/layout/radial1"/>
    <dgm:cxn modelId="{5BEA7AEA-B477-4480-964D-158F326BDBFC}" type="presOf" srcId="{175B9274-BB02-4C23-A5A1-14CC686AA18B}" destId="{5955F130-E3B6-45F0-8F45-DF06BFF8A544}" srcOrd="0" destOrd="0" presId="urn:microsoft.com/office/officeart/2005/8/layout/radial1"/>
    <dgm:cxn modelId="{47C28CAD-B1DF-476B-8E7F-6DFE67F9FB68}" srcId="{F20B0F07-270C-4FCF-AEBB-133906016828}" destId="{0882FFDB-D950-429F-A1E7-739A338993EB}" srcOrd="3" destOrd="0" parTransId="{034FAF9E-AC1A-4C38-BDB9-155886BCD101}" sibTransId="{8EFE585C-A491-4CE8-9DA3-7F536C4C8F43}"/>
    <dgm:cxn modelId="{8909E32E-827F-43CA-80EA-6E7FAD762BF1}" srcId="{F20B0F07-270C-4FCF-AEBB-133906016828}" destId="{C8EED6AA-25DC-412C-BC44-A10A417211E2}" srcOrd="6" destOrd="0" parTransId="{F4A7573B-607B-489A-B48D-08668D581EA8}" sibTransId="{21EDF51D-A0AE-40BA-87E0-3C5C7DF85C90}"/>
    <dgm:cxn modelId="{96468182-4292-4BD5-8D48-3861B431263F}" type="presOf" srcId="{F4A7573B-607B-489A-B48D-08668D581EA8}" destId="{569EEAC6-3072-4380-ACB6-570417A2C8B7}" srcOrd="1" destOrd="0" presId="urn:microsoft.com/office/officeart/2005/8/layout/radial1"/>
    <dgm:cxn modelId="{D37DB1BB-24ED-4D13-BF88-6108ED38FECB}" type="presOf" srcId="{70F5E02D-6E22-4014-9BC9-BE8F8B4F14A1}" destId="{83A19F0F-96DA-4BF8-A212-07390FB6B4AC}" srcOrd="1" destOrd="0" presId="urn:microsoft.com/office/officeart/2005/8/layout/radial1"/>
    <dgm:cxn modelId="{4981E45F-608E-4DE8-B827-FF9F9F40AE4B}" type="presOf" srcId="{B694CBD6-B01B-407A-83C3-AEDE8C4525C0}" destId="{027A937C-9C8D-4403-B568-22DD07E2B4D6}" srcOrd="0" destOrd="0" presId="urn:microsoft.com/office/officeart/2005/8/layout/radial1"/>
    <dgm:cxn modelId="{C29A7388-8437-41CD-A69F-D6707C46ED84}" type="presOf" srcId="{F20B0F07-270C-4FCF-AEBB-133906016828}" destId="{0ADCBB61-CB2E-4F7E-A577-26DA93484A7C}" srcOrd="0" destOrd="0" presId="urn:microsoft.com/office/officeart/2005/8/layout/radial1"/>
    <dgm:cxn modelId="{1E4F53F4-EA6E-4B70-9FD1-2747A1124E22}" type="presOf" srcId="{CF428D75-0AD2-4F16-9D14-FBDBFAAEFF79}" destId="{2E17B7BB-1121-43FC-B5F2-06BA4228F768}" srcOrd="1" destOrd="0" presId="urn:microsoft.com/office/officeart/2005/8/layout/radial1"/>
    <dgm:cxn modelId="{F6093361-6B66-4593-BF9A-05A23A7E8097}" srcId="{F20B0F07-270C-4FCF-AEBB-133906016828}" destId="{BB164C80-BC4A-4153-9051-699F7ACCACEA}" srcOrd="4" destOrd="0" parTransId="{B694CBD6-B01B-407A-83C3-AEDE8C4525C0}" sibTransId="{50F82F24-4CB5-457B-9A70-4812735469C6}"/>
    <dgm:cxn modelId="{C2516E0E-0B3F-44D3-9DC4-DACBA21599CC}" type="presOf" srcId="{B694CBD6-B01B-407A-83C3-AEDE8C4525C0}" destId="{1888D537-9637-444E-9385-A6FE2F79AC2F}" srcOrd="1" destOrd="0" presId="urn:microsoft.com/office/officeart/2005/8/layout/radial1"/>
    <dgm:cxn modelId="{D72C9972-CAD9-4D10-9EA8-3C138FAD345F}" type="presOf" srcId="{034FAF9E-AC1A-4C38-BDB9-155886BCD101}" destId="{AFD40474-9EF2-4523-A2D7-EB58F017B84C}" srcOrd="1" destOrd="0" presId="urn:microsoft.com/office/officeart/2005/8/layout/radial1"/>
    <dgm:cxn modelId="{A5133C83-A934-4249-BCB4-2DDB6E2104D4}" srcId="{F20B0F07-270C-4FCF-AEBB-133906016828}" destId="{4700F710-0AF5-4663-A14B-58E25D680CD6}" srcOrd="1" destOrd="0" parTransId="{D4B90B15-6261-45EE-9CA6-353EEA7B3747}" sibTransId="{AE27FE88-A42D-495C-9462-63206B816A77}"/>
    <dgm:cxn modelId="{BD723C57-6F89-4FFF-8409-C21BE0ED5D11}" srcId="{F20B0F07-270C-4FCF-AEBB-133906016828}" destId="{22A2951C-2569-4233-B430-4AE5FB2D4C75}" srcOrd="0" destOrd="0" parTransId="{70F5E02D-6E22-4014-9BC9-BE8F8B4F14A1}" sibTransId="{2D9F4138-2BC8-46EE-A79D-C682C35E2C1E}"/>
    <dgm:cxn modelId="{7FE4CC3D-429E-40B0-A969-8FEBFF4CEA7A}" type="presOf" srcId="{F4A7573B-607B-489A-B48D-08668D581EA8}" destId="{696624C3-7B62-4E0A-8E36-D419B381A91E}" srcOrd="0" destOrd="0" presId="urn:microsoft.com/office/officeart/2005/8/layout/radial1"/>
    <dgm:cxn modelId="{A249B03B-C54C-41F8-97B6-243CEEE756F7}" type="presOf" srcId="{72D9D866-904A-4860-A136-A4678509BC52}" destId="{D2D54FA1-4942-4476-AC8F-3D41918F1560}" srcOrd="1" destOrd="0" presId="urn:microsoft.com/office/officeart/2005/8/layout/radial1"/>
    <dgm:cxn modelId="{15175B2C-4C29-4E4A-A393-309B216F9093}" type="presOf" srcId="{D4B90B15-6261-45EE-9CA6-353EEA7B3747}" destId="{E2C8368F-B9FA-4CA6-975D-F15D9050BF52}" srcOrd="1" destOrd="0" presId="urn:microsoft.com/office/officeart/2005/8/layout/radial1"/>
    <dgm:cxn modelId="{161DA75C-326D-4494-B3BF-E6148B80F2F6}" type="presParOf" srcId="{65DCCFC3-FBF0-4B7A-B4BB-8930DF38A137}" destId="{0ADCBB61-CB2E-4F7E-A577-26DA93484A7C}" srcOrd="0" destOrd="0" presId="urn:microsoft.com/office/officeart/2005/8/layout/radial1"/>
    <dgm:cxn modelId="{F4111924-860F-41C5-9DAA-DD354F26E522}" type="presParOf" srcId="{65DCCFC3-FBF0-4B7A-B4BB-8930DF38A137}" destId="{022197FD-6302-4559-ADFE-E3A8BDFD4D24}" srcOrd="1" destOrd="0" presId="urn:microsoft.com/office/officeart/2005/8/layout/radial1"/>
    <dgm:cxn modelId="{6A0AAD89-9DC9-4E97-8EFB-3C126E85AE48}" type="presParOf" srcId="{022197FD-6302-4559-ADFE-E3A8BDFD4D24}" destId="{83A19F0F-96DA-4BF8-A212-07390FB6B4AC}" srcOrd="0" destOrd="0" presId="urn:microsoft.com/office/officeart/2005/8/layout/radial1"/>
    <dgm:cxn modelId="{765823E2-15B2-477F-9E76-F1D765930487}" type="presParOf" srcId="{65DCCFC3-FBF0-4B7A-B4BB-8930DF38A137}" destId="{E150571D-2584-45C2-BFED-1AE745AB4BEE}" srcOrd="2" destOrd="0" presId="urn:microsoft.com/office/officeart/2005/8/layout/radial1"/>
    <dgm:cxn modelId="{B8916F77-2AF0-44EC-AF8A-09FDAC67FB7A}" type="presParOf" srcId="{65DCCFC3-FBF0-4B7A-B4BB-8930DF38A137}" destId="{FC404BA4-5696-45B4-BD93-C166F9F33EC2}" srcOrd="3" destOrd="0" presId="urn:microsoft.com/office/officeart/2005/8/layout/radial1"/>
    <dgm:cxn modelId="{3F5E1706-C116-4D02-8FDA-B8A194BD5DBC}" type="presParOf" srcId="{FC404BA4-5696-45B4-BD93-C166F9F33EC2}" destId="{E2C8368F-B9FA-4CA6-975D-F15D9050BF52}" srcOrd="0" destOrd="0" presId="urn:microsoft.com/office/officeart/2005/8/layout/radial1"/>
    <dgm:cxn modelId="{F83D8802-5924-454B-A742-A8DB20C6342B}" type="presParOf" srcId="{65DCCFC3-FBF0-4B7A-B4BB-8930DF38A137}" destId="{1D446F70-C9DB-4F8D-AD66-C6D3D14466A3}" srcOrd="4" destOrd="0" presId="urn:microsoft.com/office/officeart/2005/8/layout/radial1"/>
    <dgm:cxn modelId="{6C56DA9D-4781-481D-966C-ECA3BD586D9D}" type="presParOf" srcId="{65DCCFC3-FBF0-4B7A-B4BB-8930DF38A137}" destId="{4C735AE0-A962-400C-B30A-3D535E839B4C}" srcOrd="5" destOrd="0" presId="urn:microsoft.com/office/officeart/2005/8/layout/radial1"/>
    <dgm:cxn modelId="{3A12B34A-0508-457A-A331-BC62C23D2053}" type="presParOf" srcId="{4C735AE0-A962-400C-B30A-3D535E839B4C}" destId="{D2D54FA1-4942-4476-AC8F-3D41918F1560}" srcOrd="0" destOrd="0" presId="urn:microsoft.com/office/officeart/2005/8/layout/radial1"/>
    <dgm:cxn modelId="{3B8E5BC6-C780-49B5-A9A6-E4E56A0F835E}" type="presParOf" srcId="{65DCCFC3-FBF0-4B7A-B4BB-8930DF38A137}" destId="{5955F130-E3B6-45F0-8F45-DF06BFF8A544}" srcOrd="6" destOrd="0" presId="urn:microsoft.com/office/officeart/2005/8/layout/radial1"/>
    <dgm:cxn modelId="{20C8017E-B727-4BB8-9F19-A358EDE1239C}" type="presParOf" srcId="{65DCCFC3-FBF0-4B7A-B4BB-8930DF38A137}" destId="{5084DCC5-8029-4500-AB1C-E97B36D35C95}" srcOrd="7" destOrd="0" presId="urn:microsoft.com/office/officeart/2005/8/layout/radial1"/>
    <dgm:cxn modelId="{0176D586-D9A2-4B00-8F27-B47029F59FDE}" type="presParOf" srcId="{5084DCC5-8029-4500-AB1C-E97B36D35C95}" destId="{AFD40474-9EF2-4523-A2D7-EB58F017B84C}" srcOrd="0" destOrd="0" presId="urn:microsoft.com/office/officeart/2005/8/layout/radial1"/>
    <dgm:cxn modelId="{26AB7D54-7A25-460B-8724-C4DDF961579E}" type="presParOf" srcId="{65DCCFC3-FBF0-4B7A-B4BB-8930DF38A137}" destId="{E1E585CE-2730-475C-BFC8-4BD46218FC55}" srcOrd="8" destOrd="0" presId="urn:microsoft.com/office/officeart/2005/8/layout/radial1"/>
    <dgm:cxn modelId="{8EE0467B-0318-4603-8018-9F2BDB876F66}" type="presParOf" srcId="{65DCCFC3-FBF0-4B7A-B4BB-8930DF38A137}" destId="{027A937C-9C8D-4403-B568-22DD07E2B4D6}" srcOrd="9" destOrd="0" presId="urn:microsoft.com/office/officeart/2005/8/layout/radial1"/>
    <dgm:cxn modelId="{600DCF02-6A8D-4E9A-8979-A99A9DFFDAC5}" type="presParOf" srcId="{027A937C-9C8D-4403-B568-22DD07E2B4D6}" destId="{1888D537-9637-444E-9385-A6FE2F79AC2F}" srcOrd="0" destOrd="0" presId="urn:microsoft.com/office/officeart/2005/8/layout/radial1"/>
    <dgm:cxn modelId="{F1F1D296-972A-43D1-A951-6C1943F2D87F}" type="presParOf" srcId="{65DCCFC3-FBF0-4B7A-B4BB-8930DF38A137}" destId="{C3D19E8C-1686-4896-9A7A-DB72A9F289EB}" srcOrd="10" destOrd="0" presId="urn:microsoft.com/office/officeart/2005/8/layout/radial1"/>
    <dgm:cxn modelId="{B5188E85-BC43-404C-8AAD-20A94EA7A8D5}" type="presParOf" srcId="{65DCCFC3-FBF0-4B7A-B4BB-8930DF38A137}" destId="{EBF1EE22-09A4-44B3-9A23-A408562AB385}" srcOrd="11" destOrd="0" presId="urn:microsoft.com/office/officeart/2005/8/layout/radial1"/>
    <dgm:cxn modelId="{07F2FEB4-DBE0-461B-8408-E1CF55056B6D}" type="presParOf" srcId="{EBF1EE22-09A4-44B3-9A23-A408562AB385}" destId="{2E17B7BB-1121-43FC-B5F2-06BA4228F768}" srcOrd="0" destOrd="0" presId="urn:microsoft.com/office/officeart/2005/8/layout/radial1"/>
    <dgm:cxn modelId="{5CB5F625-7F9A-4A5A-A737-0D5140406FFE}" type="presParOf" srcId="{65DCCFC3-FBF0-4B7A-B4BB-8930DF38A137}" destId="{E4E13E72-F598-47AE-A074-C666D44DBEEE}" srcOrd="12" destOrd="0" presId="urn:microsoft.com/office/officeart/2005/8/layout/radial1"/>
    <dgm:cxn modelId="{6207F521-3E23-4851-B6DC-54F9F8BDB60B}" type="presParOf" srcId="{65DCCFC3-FBF0-4B7A-B4BB-8930DF38A137}" destId="{696624C3-7B62-4E0A-8E36-D419B381A91E}" srcOrd="13" destOrd="0" presId="urn:microsoft.com/office/officeart/2005/8/layout/radial1"/>
    <dgm:cxn modelId="{AB901B2E-565E-460C-8245-78FC9B32CBB8}" type="presParOf" srcId="{696624C3-7B62-4E0A-8E36-D419B381A91E}" destId="{569EEAC6-3072-4380-ACB6-570417A2C8B7}" srcOrd="0" destOrd="0" presId="urn:microsoft.com/office/officeart/2005/8/layout/radial1"/>
    <dgm:cxn modelId="{0715CEC7-E88A-4701-988D-3635A0D646C1}" type="presParOf" srcId="{65DCCFC3-FBF0-4B7A-B4BB-8930DF38A137}" destId="{6DAA556C-2594-4CFE-B462-68BDCF7BE6AA}" srcOrd="14" destOrd="0" presId="urn:microsoft.com/office/officeart/2005/8/layout/radial1"/>
  </dgm:cxnLst>
  <dgm:bg>
    <a:noFill/>
  </dgm:bg>
  <dgm:whole>
    <a:ln>
      <a:solidFill>
        <a:srgbClr val="00B0F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76976-807F-41B6-9948-1BC784177D6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BD772-5A93-49A4-A593-868EB23E8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085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BD772-5A93-49A4-A593-868EB23E87D6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0581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09.08.2020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857232"/>
            <a:ext cx="7772400" cy="367200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Презентация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творческой работы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«Развитие мелкой моторики, как средство развития речи детей младшей группы»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500570"/>
            <a:ext cx="7772400" cy="1428760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Выполнила воспитатель МБДОУ «Детский сад №2 «Рябинушка» г. Полесска» Петрик Е. И.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2020 год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5152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Занятия по рисованию.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Рисование делает руку детей умелой, легко и свободно управляемой. Развивает зрительный контроль за движением руки. Помогает образованию связи рука- глаз 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80728"/>
            <a:ext cx="4291741" cy="321880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7553" y="980728"/>
            <a:ext cx="4290946" cy="321820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58668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Пальчиковые игры и упражнения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с</a:t>
            </a:r>
            <a:r>
              <a:rPr lang="ru-RU" sz="1800" dirty="0" smtClean="0">
                <a:solidFill>
                  <a:schemeClr val="tx1"/>
                </a:solidFill>
              </a:rPr>
              <a:t>тимулируют умственную деятельность, обеспечивают хорошую тренировку пальцев, улучшают функции рецепторов проводящих путей.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SDC10713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357298"/>
            <a:ext cx="4232306" cy="3714776"/>
          </a:xfrm>
        </p:spPr>
      </p:pic>
      <p:pic>
        <p:nvPicPr>
          <p:cNvPr id="9" name="Содержимое 8" descr="SDC10802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150" y="785794"/>
            <a:ext cx="4173568" cy="35719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6" y="1357298"/>
            <a:ext cx="4611038" cy="37147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4946" y="785794"/>
            <a:ext cx="4355976" cy="3571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5152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Игры (дидактические, театрализованные, настольно-печатные)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п</a:t>
            </a:r>
            <a:r>
              <a:rPr lang="ru-RU" sz="2000" dirty="0" smtClean="0">
                <a:solidFill>
                  <a:schemeClr val="tx1"/>
                </a:solidFill>
              </a:rPr>
              <a:t>озволяют повысить общий тонус, развивают внимание, память, воображение, снижают психо-эмоциональное напряжение.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1052736"/>
            <a:ext cx="4339083" cy="3392919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2854" y="1065428"/>
            <a:ext cx="4506970" cy="338022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198938"/>
            <a:ext cx="8183880" cy="1246286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rgbClr val="7030A0"/>
                </a:solidFill>
              </a:rPr>
              <a:t>Театрализованные игры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45221"/>
            <a:ext cx="4339084" cy="3254312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875" y="945222"/>
            <a:ext cx="4338289" cy="3253716"/>
          </a:xfrm>
        </p:spPr>
      </p:pic>
    </p:spTree>
    <p:extLst>
      <p:ext uri="{BB962C8B-B14F-4D97-AF65-F5344CB8AC3E}">
        <p14:creationId xmlns:p14="http://schemas.microsoft.com/office/powerpoint/2010/main" val="3446676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Мозаика, конструкторы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р</a:t>
            </a:r>
            <a:r>
              <a:rPr lang="ru-RU" sz="1800" dirty="0" smtClean="0">
                <a:solidFill>
                  <a:schemeClr val="tx1"/>
                </a:solidFill>
              </a:rPr>
              <a:t>азвивают мелкую моторику, сенсорные способности, мышление, произвольное внимание, формируют речь.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166844"/>
            <a:ext cx="4456368" cy="3342275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9" y="1166844"/>
            <a:ext cx="4456367" cy="3342275"/>
          </a:xfrm>
        </p:spPr>
      </p:pic>
    </p:spTree>
    <p:extLst>
      <p:ext uri="{BB962C8B-B14F-4D97-AF65-F5344CB8AC3E}">
        <p14:creationId xmlns:p14="http://schemas.microsoft.com/office/powerpoint/2010/main" val="129806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4438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7030A0"/>
                </a:solidFill>
              </a:rPr>
              <a:t>Игры с пирамидками, картинками-вкладышами</a:t>
            </a: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р</a:t>
            </a:r>
            <a:r>
              <a:rPr lang="ru-RU" sz="2000" dirty="0" smtClean="0">
                <a:solidFill>
                  <a:schemeClr val="tx1"/>
                </a:solidFill>
              </a:rPr>
              <a:t>азвивают сенсорные способности, тактильное восприятие, связную речь.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908720"/>
            <a:ext cx="4765937" cy="3574453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39503"/>
            <a:ext cx="3932238" cy="3912886"/>
          </a:xfrm>
        </p:spPr>
      </p:pic>
    </p:spTree>
    <p:extLst>
      <p:ext uri="{BB962C8B-B14F-4D97-AF65-F5344CB8AC3E}">
        <p14:creationId xmlns:p14="http://schemas.microsoft.com/office/powerpoint/2010/main" val="156275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3009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Игры со шнуровками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р</a:t>
            </a:r>
            <a:r>
              <a:rPr lang="ru-RU" sz="1800" dirty="0" smtClean="0">
                <a:solidFill>
                  <a:schemeClr val="tx1"/>
                </a:solidFill>
              </a:rPr>
              <a:t>азвивают пространственное ориентирование, способствуют пониманию понятий «вверху», «внизу», «справа», «слева», развивают глазомер, внимание, усидчивость.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7" y="908720"/>
            <a:ext cx="4387751" cy="329081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896621"/>
            <a:ext cx="4403088" cy="330231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/>
              <a:t/>
            </a:r>
            <a:br>
              <a:rPr lang="ru-RU" smtClean="0"/>
            </a:br>
            <a:endParaRPr lang="ru-RU" sz="4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8183880" cy="566526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Работа с родителями.</a:t>
            </a:r>
            <a:endParaRPr lang="en-US" sz="4800" b="1" dirty="0" smtClean="0"/>
          </a:p>
          <a:p>
            <a:pPr>
              <a:buFont typeface="Wingdings" pitchFamily="2" charset="2"/>
              <a:buChar char="v"/>
            </a:pPr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Консультация «Развитие мелкой моторики у детей 1,5-3 лет».</a:t>
            </a:r>
          </a:p>
          <a:p>
            <a:pPr>
              <a:buFont typeface="Wingdings" pitchFamily="2" charset="2"/>
              <a:buChar char="v"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Консультация «Организация развивающей среды дома».</a:t>
            </a:r>
          </a:p>
          <a:p>
            <a:pPr>
              <a:buFont typeface="Wingdings" pitchFamily="2" charset="2"/>
              <a:buChar char="v"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Рекомендации  по развитию мелкой моторики рук.</a:t>
            </a:r>
          </a:p>
          <a:p>
            <a:pPr>
              <a:buNone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Рекомендации для родителей «Упражнения для пальчиков».</a:t>
            </a:r>
          </a:p>
          <a:p>
            <a:pPr>
              <a:buNone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Рекомендации для родителей   «Зарядка для пальчиков».</a:t>
            </a:r>
          </a:p>
          <a:p>
            <a:pPr>
              <a:buNone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Папка-передвижка «Ну-ка, пальчик, за работу!».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4608512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7030A0"/>
                </a:solidFill>
              </a:rPr>
              <a:t>Спасибо за внимание!</a:t>
            </a:r>
            <a:endParaRPr lang="ru-RU" sz="9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18388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Актуальность 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52736"/>
            <a:ext cx="8643998" cy="5488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Истоки способностей и дарований детей находятся на кончиках пальцев. </a:t>
            </a:r>
            <a:endParaRPr lang="ru-RU" sz="1500" b="1" dirty="0" smtClean="0">
              <a:solidFill>
                <a:srgbClr val="333333"/>
              </a:solidFill>
              <a:latin typeface="+mj-lt"/>
              <a:ea typeface="Times New Roman" panose="02020603050405020304" pitchFamily="18" charset="0"/>
            </a:endParaRPr>
          </a:p>
          <a:p>
            <a:pPr algn="ctr"/>
            <a:r>
              <a:rPr lang="ru-RU" sz="1500" b="1" dirty="0" smtClean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В</a:t>
            </a:r>
            <a:r>
              <a:rPr lang="ru-RU" sz="1500" b="1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. А. </a:t>
            </a:r>
            <a:r>
              <a:rPr lang="ru-RU" sz="1500" b="1" dirty="0" smtClean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Сухомлинский</a:t>
            </a:r>
          </a:p>
          <a:p>
            <a:endParaRPr lang="ru-RU" sz="1500" b="1" dirty="0" smtClean="0">
              <a:solidFill>
                <a:srgbClr val="333333"/>
              </a:solidFill>
              <a:latin typeface="+mj-lt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500" b="1" dirty="0" smtClean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Что такое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 </a:t>
            </a:r>
            <a:r>
              <a:rPr lang="ru-RU" sz="1500" b="1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мелкая моторика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? Физиологи под этим выражением подразумевают движение мелких мышц кистей рук. При этом важно помнить о координации </a:t>
            </a:r>
            <a:r>
              <a:rPr lang="ru-RU" sz="1500" i="1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«рука – глаз»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, так как развитие мелких движений рук происходит под контролем зрения. </a:t>
            </a:r>
            <a:r>
              <a:rPr lang="ru-RU" sz="1500" b="1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Почему же так важно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 </a:t>
            </a:r>
            <a:r>
              <a:rPr lang="ru-RU" sz="1500" b="1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развивать мелкую моторику рук ребёнка</a:t>
            </a:r>
            <a:r>
              <a:rPr lang="ru-RU" sz="1500" dirty="0" smtClean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?</a:t>
            </a:r>
          </a:p>
          <a:p>
            <a:pPr>
              <a:spcAft>
                <a:spcPts val="0"/>
              </a:spcAft>
            </a:pPr>
            <a:r>
              <a:rPr lang="ru-RU" sz="1500" dirty="0" smtClean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 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Моторные центры речи в коре головного мозга человека находятся рядом с моторными центрами пальцев, поэтому, </a:t>
            </a:r>
            <a:r>
              <a:rPr lang="ru-RU" sz="1500" dirty="0" smtClean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стимулируя 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моторику пальцев, мы передаём импульсы в речевые центры, что и активизирует речь. </a:t>
            </a:r>
            <a:r>
              <a:rPr lang="ru-RU" sz="1500" b="1" dirty="0" smtClean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Развитые </a:t>
            </a:r>
            <a:r>
              <a:rPr lang="ru-RU" sz="1500" b="1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навыки мелкой моторики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 </a:t>
            </a:r>
            <a:r>
              <a:rPr lang="ru-RU" sz="1500" b="1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рук ребёнка влияют не только на его речь, но и на его общее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 </a:t>
            </a:r>
            <a:r>
              <a:rPr lang="ru-RU" sz="1500" b="1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развитие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, </a:t>
            </a:r>
            <a:r>
              <a:rPr lang="ru-RU" sz="1500" b="1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на интеллектуальные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 </a:t>
            </a:r>
            <a:r>
              <a:rPr lang="ru-RU" sz="1500" b="1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способности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. </a:t>
            </a:r>
            <a:r>
              <a:rPr lang="ru-RU" sz="1500" dirty="0" smtClean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По 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умелости детских рук специалисты на основе современных исследований делают вывод об особенностях развития центральной нервной системы и головного мозга</a:t>
            </a:r>
            <a:r>
              <a:rPr lang="ru-RU" sz="1500" dirty="0" smtClean="0">
                <a:solidFill>
                  <a:srgbClr val="333333"/>
                </a:solidFill>
                <a:latin typeface="+mj-lt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ru-RU" sz="1500" dirty="0">
              <a:latin typeface="+mj-lt"/>
              <a:ea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500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Сегодня известно, что все функции центральной нервной системы лучше всего поддаются тренировке и воспитанию в период их естественного формирования. </a:t>
            </a:r>
            <a:endParaRPr lang="ru-RU" sz="1500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500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Для речи таким </a:t>
            </a:r>
            <a:r>
              <a:rPr lang="ru-RU" sz="1500" i="1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«критическим»</a:t>
            </a:r>
            <a:r>
              <a:rPr lang="ru-RU" sz="1500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периодом развития являются первые три года жизни ребёнка. Если же в первые три года речи ребёнка не было уделено внимания, то в дальнейшем потребуется масса усилий, чтобы наверстать упущенное</a:t>
            </a:r>
            <a:r>
              <a:rPr lang="ru-RU" sz="1400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400" dirty="0">
              <a:solidFill>
                <a:prstClr val="black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64704"/>
            <a:ext cx="8183880" cy="1152128"/>
          </a:xfrm>
        </p:spPr>
        <p:txBody>
          <a:bodyPr>
            <a:normAutofit fontScale="90000"/>
          </a:bodyPr>
          <a:lstStyle/>
          <a:p>
            <a:pPr marL="265176" lvl="0" indent="-265176" algn="ctr">
              <a:spcBef>
                <a:spcPts val="250"/>
              </a:spcBef>
            </a:pPr>
            <a:r>
              <a:rPr lang="ru-RU" dirty="0">
                <a:solidFill>
                  <a:srgbClr val="7030A0"/>
                </a:solidFill>
                <a:effectLst/>
                <a:ea typeface="+mn-ea"/>
                <a:cs typeface="+mn-cs"/>
              </a:rPr>
              <a:t>Цель</a:t>
            </a:r>
            <a:r>
              <a:rPr lang="ru-RU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2060848"/>
            <a:ext cx="8183880" cy="4392488"/>
          </a:xfrm>
        </p:spPr>
        <p:txBody>
          <a:bodyPr/>
          <a:lstStyle/>
          <a:p>
            <a:pPr lvl="0" algn="ctr">
              <a:buClr>
                <a:srgbClr val="2DA2BF"/>
              </a:buClr>
              <a:buNone/>
            </a:pPr>
            <a:r>
              <a:rPr lang="ru-RU" b="1" dirty="0">
                <a:solidFill>
                  <a:prstClr val="black"/>
                </a:solidFill>
              </a:rPr>
              <a:t>Развитие мелкой моторики у детей младшего возраста  в играх, упражнениях и разных видах продуктивной деятельности.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07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183880" cy="57429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Задачи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 Развивать тактильную   чувствительность рук детей.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* Учить сочетать игры и упражнения для тренировки пальцев  с речью детей 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* Развивать точность и координацию движений руки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глаза, гибкость рук, ритмичность.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05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32656"/>
            <a:ext cx="8183880" cy="1224136"/>
          </a:xfrm>
        </p:spPr>
        <p:txBody>
          <a:bodyPr>
            <a:normAutofit/>
          </a:bodyPr>
          <a:lstStyle/>
          <a:p>
            <a:pPr algn="ctr"/>
            <a:r>
              <a:rPr lang="ru-RU" sz="2600" b="0" dirty="0">
                <a:solidFill>
                  <a:prstClr val="black"/>
                </a:solidFill>
                <a:effectLst/>
                <a:ea typeface="+mn-ea"/>
                <a:cs typeface="+mn-cs"/>
              </a:rPr>
              <a:t> </a:t>
            </a:r>
            <a:r>
              <a:rPr lang="ru-RU" sz="3300" dirty="0">
                <a:solidFill>
                  <a:srgbClr val="7030A0"/>
                </a:solidFill>
                <a:effectLst/>
                <a:ea typeface="+mn-ea"/>
                <a:cs typeface="+mn-cs"/>
              </a:rPr>
              <a:t>Ожидаемые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1988840"/>
            <a:ext cx="8183880" cy="4608512"/>
          </a:xfrm>
        </p:spPr>
        <p:txBody>
          <a:bodyPr/>
          <a:lstStyle/>
          <a:p>
            <a:pPr lvl="0">
              <a:lnSpc>
                <a:spcPct val="110000"/>
              </a:lnSpc>
              <a:buClr>
                <a:srgbClr val="2DA2BF"/>
              </a:buClr>
            </a:pPr>
            <a:r>
              <a:rPr lang="ru-RU" sz="2600" b="1" dirty="0">
                <a:solidFill>
                  <a:prstClr val="black"/>
                </a:solidFill>
              </a:rPr>
              <a:t>Эмоциональная и выразительная речь.</a:t>
            </a:r>
          </a:p>
          <a:p>
            <a:pPr lvl="0">
              <a:lnSpc>
                <a:spcPct val="110000"/>
              </a:lnSpc>
              <a:buClr>
                <a:srgbClr val="2DA2BF"/>
              </a:buClr>
            </a:pPr>
            <a:r>
              <a:rPr lang="ru-RU" sz="2600" b="1" dirty="0">
                <a:solidFill>
                  <a:prstClr val="black"/>
                </a:solidFill>
              </a:rPr>
              <a:t>Улучшение  общей координации движений и рук </a:t>
            </a:r>
            <a:r>
              <a:rPr lang="ru-RU" sz="2600" b="1" dirty="0" smtClean="0">
                <a:solidFill>
                  <a:prstClr val="black"/>
                </a:solidFill>
              </a:rPr>
              <a:t>.</a:t>
            </a:r>
          </a:p>
          <a:p>
            <a:pPr lvl="0">
              <a:lnSpc>
                <a:spcPct val="110000"/>
              </a:lnSpc>
              <a:buClr>
                <a:srgbClr val="2DA2BF"/>
              </a:buClr>
            </a:pPr>
            <a:r>
              <a:rPr lang="ru-RU" sz="2600" b="1" dirty="0" smtClean="0">
                <a:solidFill>
                  <a:prstClr val="black"/>
                </a:solidFill>
              </a:rPr>
              <a:t>Укрепление </a:t>
            </a:r>
            <a:r>
              <a:rPr lang="ru-RU" sz="2600" b="1" dirty="0">
                <a:solidFill>
                  <a:prstClr val="black"/>
                </a:solidFill>
              </a:rPr>
              <a:t>мускулатуры пальцев.</a:t>
            </a:r>
          </a:p>
          <a:p>
            <a:pPr lvl="0">
              <a:lnSpc>
                <a:spcPct val="110000"/>
              </a:lnSpc>
              <a:buClr>
                <a:srgbClr val="2DA2BF"/>
              </a:buClr>
            </a:pPr>
            <a:r>
              <a:rPr lang="ru-RU" sz="2600" b="1" dirty="0">
                <a:solidFill>
                  <a:prstClr val="black"/>
                </a:solidFill>
              </a:rPr>
              <a:t> Легко и свободно управляемая </a:t>
            </a:r>
            <a:r>
              <a:rPr lang="ru-RU" sz="2600" b="1" dirty="0" smtClean="0">
                <a:solidFill>
                  <a:prstClr val="black"/>
                </a:solidFill>
              </a:rPr>
              <a:t>рука.</a:t>
            </a:r>
          </a:p>
          <a:p>
            <a:pPr lvl="0">
              <a:lnSpc>
                <a:spcPct val="110000"/>
              </a:lnSpc>
              <a:buClr>
                <a:srgbClr val="2DA2BF"/>
              </a:buClr>
            </a:pPr>
            <a:r>
              <a:rPr lang="ru-RU" sz="2600" b="1" dirty="0" smtClean="0">
                <a:solidFill>
                  <a:prstClr val="black"/>
                </a:solidFill>
              </a:rPr>
              <a:t>Развитие </a:t>
            </a:r>
            <a:r>
              <a:rPr lang="ru-RU" sz="2600" b="1" dirty="0">
                <a:solidFill>
                  <a:prstClr val="black"/>
                </a:solidFill>
              </a:rPr>
              <a:t>внимания, памяти, воображения.</a:t>
            </a:r>
          </a:p>
          <a:p>
            <a:pPr lvl="0">
              <a:lnSpc>
                <a:spcPct val="110000"/>
              </a:lnSpc>
              <a:buClr>
                <a:srgbClr val="2DA2BF"/>
              </a:buClr>
            </a:pPr>
            <a:r>
              <a:rPr lang="ru-RU" sz="2600" b="1" dirty="0">
                <a:solidFill>
                  <a:prstClr val="black"/>
                </a:solidFill>
              </a:rPr>
              <a:t> Снижение </a:t>
            </a:r>
            <a:r>
              <a:rPr lang="ru-RU" sz="2600" b="1" dirty="0" err="1">
                <a:solidFill>
                  <a:prstClr val="black"/>
                </a:solidFill>
              </a:rPr>
              <a:t>психо</a:t>
            </a:r>
            <a:r>
              <a:rPr lang="ru-RU" sz="2600" b="1" dirty="0">
                <a:solidFill>
                  <a:prstClr val="black"/>
                </a:solidFill>
              </a:rPr>
              <a:t>-эмоционального напряжения.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072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60648"/>
            <a:ext cx="8183880" cy="6336704"/>
          </a:xfrm>
        </p:spPr>
        <p:txBody>
          <a:bodyPr>
            <a:normAutofit fontScale="70000" lnSpcReduction="20000"/>
          </a:bodyPr>
          <a:lstStyle/>
          <a:p>
            <a:endParaRPr lang="en-US" b="1" dirty="0" smtClean="0"/>
          </a:p>
          <a:p>
            <a:pPr algn="ctr">
              <a:buNone/>
            </a:pPr>
            <a:r>
              <a:rPr lang="ru-RU" sz="6300" b="1" dirty="0" smtClean="0">
                <a:solidFill>
                  <a:srgbClr val="7030A0"/>
                </a:solidFill>
              </a:rPr>
              <a:t>План мероприятий</a:t>
            </a:r>
            <a:endParaRPr lang="en-US" sz="6300" b="1" dirty="0" smtClean="0"/>
          </a:p>
          <a:p>
            <a:endParaRPr lang="en-US" b="1" dirty="0" smtClean="0"/>
          </a:p>
          <a:p>
            <a:r>
              <a:rPr lang="ru-RU" b="1" dirty="0" smtClean="0"/>
              <a:t>Разработка перспективного плана по теме «Развитие мелкой моторики рук, как средство развития речи детей младшей группы».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Приобретение методической литературы.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Оснащение предметно-развивающей среды.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Составление конспектов занятий для работы с детьми по теме.</a:t>
            </a:r>
          </a:p>
          <a:p>
            <a:pPr algn="ctr">
              <a:buNone/>
            </a:pPr>
            <a:endParaRPr lang="ru-RU" b="1" dirty="0" smtClean="0"/>
          </a:p>
          <a:p>
            <a:r>
              <a:rPr lang="ru-RU" b="1" dirty="0" smtClean="0"/>
              <a:t>Изготовление наглядных пособий для занятий.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Создание картотеки пальчиковых игр и упражнений.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Разработка плана работы с родителями.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2920" y="6021288"/>
            <a:ext cx="8183880" cy="64807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Развивающая среда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Уголок развития мелкой моторики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 flipV="1">
            <a:off x="4652169" y="1371598"/>
            <a:ext cx="3931920" cy="45719"/>
          </a:xfrm>
        </p:spPr>
        <p:txBody>
          <a:bodyPr>
            <a:normAutofit fontScale="25000" lnSpcReduction="20000"/>
          </a:bodyPr>
          <a:lstStyle/>
          <a:p>
            <a:pPr marL="1965960" lvl="8" indent="0">
              <a:buClr>
                <a:srgbClr val="EB641B">
                  <a:tint val="85000"/>
                  <a:satMod val="275000"/>
                </a:srgbClr>
              </a:buClr>
              <a:buNone/>
            </a:pP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607" y="204056"/>
            <a:ext cx="4512501" cy="3384376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79" y="2852936"/>
            <a:ext cx="4431640" cy="332373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2920" y="5429264"/>
            <a:ext cx="8183880" cy="12144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Взаимосвязь с другими видами деятельности.</a:t>
            </a: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609255868"/>
              </p:ext>
            </p:extLst>
          </p:nvPr>
        </p:nvGraphicFramePr>
        <p:xfrm>
          <a:off x="1071538" y="214290"/>
          <a:ext cx="6929486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80" y="5125765"/>
            <a:ext cx="8183880" cy="14287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Занятия по лепке.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Работа с пластилином хорошо развивает мелкую моторику, укрепляет мускулатуру пальцев, вырабатывает точность движений руки и пальцев.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55360" y="1268760"/>
            <a:ext cx="2480936" cy="3650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77179"/>
            <a:ext cx="6793954" cy="509546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1124</TotalTime>
  <Words>274</Words>
  <Application>Microsoft Office PowerPoint</Application>
  <PresentationFormat>Экран (4:3)</PresentationFormat>
  <Paragraphs>79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Calibri</vt:lpstr>
      <vt:lpstr>Times New Roman</vt:lpstr>
      <vt:lpstr>Verdana</vt:lpstr>
      <vt:lpstr>Wingdings</vt:lpstr>
      <vt:lpstr>Wingdings 2</vt:lpstr>
      <vt:lpstr>Аспект</vt:lpstr>
      <vt:lpstr>              Презентация  творческой работы «Развитие мелкой моторики, как средство развития речи детей младшей группы»</vt:lpstr>
      <vt:lpstr>Актуальность  </vt:lpstr>
      <vt:lpstr>Цель </vt:lpstr>
      <vt:lpstr>   Задачи       * Развивать тактильную   чувствительность рук детей.     * Учить сочетать игры и упражнения для тренировки пальцев  с речью детей .    * Развивать точность и координацию движений руки  и глаза, гибкость рук, ритмичность.   </vt:lpstr>
      <vt:lpstr> Ожидаемые результаты</vt:lpstr>
      <vt:lpstr> </vt:lpstr>
      <vt:lpstr>Развивающая среда</vt:lpstr>
      <vt:lpstr>Взаимосвязь с другими видами деятельности.</vt:lpstr>
      <vt:lpstr>Занятия по лепке. Работа с пластилином хорошо развивает мелкую моторику, укрепляет мускулатуру пальцев, вырабатывает точность движений руки и пальцев.</vt:lpstr>
      <vt:lpstr>Занятия по рисованию. Рисование делает руку детей умелой, легко и свободно управляемой. Развивает зрительный контроль за движением руки. Помогает образованию связи рука- глаз .</vt:lpstr>
      <vt:lpstr>Пальчиковые игры и упражнения стимулируют умственную деятельность, обеспечивают хорошую тренировку пальцев, улучшают функции рецепторов проводящих путей.</vt:lpstr>
      <vt:lpstr>Игры (дидактические, театрализованные, настольно-печатные) позволяют повысить общий тонус, развивают внимание, память, воображение, снижают психо-эмоциональное напряжение.</vt:lpstr>
      <vt:lpstr>Театрализованные игры</vt:lpstr>
      <vt:lpstr>Мозаика, конструкторы развивают мелкую моторику, сенсорные способности, мышление, произвольное внимание, формируют речь.</vt:lpstr>
      <vt:lpstr>Игры с пирамидками, картинками-вкладышами развивают сенсорные способности, тактильное восприятие, связную речь.</vt:lpstr>
      <vt:lpstr>Игры со шнуровками развивают пространственное ориентирование, способствуют пониманию понятий «вверху», «внизу», «справа», «слева», развивают глазомер, внимание, усидчивость.</vt:lpstr>
      <vt:lpstr>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112</cp:revision>
  <dcterms:modified xsi:type="dcterms:W3CDTF">2020-08-09T04:56:19Z</dcterms:modified>
</cp:coreProperties>
</file>