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6" r:id="rId4"/>
    <p:sldId id="268" r:id="rId5"/>
    <p:sldId id="267" r:id="rId6"/>
    <p:sldId id="260" r:id="rId7"/>
    <p:sldId id="272" r:id="rId8"/>
    <p:sldId id="271" r:id="rId9"/>
    <p:sldId id="274" r:id="rId10"/>
    <p:sldId id="270" r:id="rId11"/>
    <p:sldId id="269" r:id="rId12"/>
    <p:sldId id="265" r:id="rId13"/>
    <p:sldId id="279" r:id="rId14"/>
    <p:sldId id="278" r:id="rId15"/>
    <p:sldId id="262" r:id="rId16"/>
    <p:sldId id="264" r:id="rId17"/>
    <p:sldId id="273" r:id="rId18"/>
    <p:sldId id="266" r:id="rId19"/>
    <p:sldId id="280" r:id="rId20"/>
    <p:sldId id="281" r:id="rId21"/>
    <p:sldId id="282" r:id="rId22"/>
    <p:sldId id="284" r:id="rId23"/>
    <p:sldId id="289" r:id="rId24"/>
    <p:sldId id="288" r:id="rId25"/>
    <p:sldId id="286" r:id="rId26"/>
    <p:sldId id="287" r:id="rId27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08" autoAdjust="0"/>
    <p:restoredTop sz="94660"/>
  </p:normalViewPr>
  <p:slideViewPr>
    <p:cSldViewPr>
      <p:cViewPr varScale="1">
        <p:scale>
          <a:sx n="83" d="100"/>
          <a:sy n="83" d="100"/>
        </p:scale>
        <p:origin x="1464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A88936E-29DB-49CF-A011-251580DB30D6}" type="datetimeFigureOut">
              <a:rPr lang="ru-RU" smtClean="0"/>
              <a:pPr>
                <a:defRPr/>
              </a:pPr>
              <a:t>02.05.2020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BE9108-4B1D-4080-9EB9-8EDF0A0999B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41235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7BDA34E-4496-404D-83F3-24EF771E7CCF}" type="datetimeFigureOut">
              <a:rPr lang="ru-RU" smtClean="0"/>
              <a:pPr>
                <a:defRPr/>
              </a:pPr>
              <a:t>02.05.2020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8DFB7A-EFEA-433D-8AB3-9B5F8F7810F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49966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7BDA34E-4496-404D-83F3-24EF771E7CCF}" type="datetimeFigureOut">
              <a:rPr lang="ru-RU" smtClean="0"/>
              <a:pPr>
                <a:defRPr/>
              </a:pPr>
              <a:t>02.05.2020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8DFB7A-EFEA-433D-8AB3-9B5F8F7810F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806852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7BDA34E-4496-404D-83F3-24EF771E7CCF}" type="datetimeFigureOut">
              <a:rPr lang="ru-RU" smtClean="0"/>
              <a:pPr>
                <a:defRPr/>
              </a:pPr>
              <a:t>02.05.2020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8DFB7A-EFEA-433D-8AB3-9B5F8F7810F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77904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7BDA34E-4496-404D-83F3-24EF771E7CCF}" type="datetimeFigureOut">
              <a:rPr lang="ru-RU" smtClean="0"/>
              <a:pPr>
                <a:defRPr/>
              </a:pPr>
              <a:t>02.05.2020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8DFB7A-EFEA-433D-8AB3-9B5F8F7810F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824286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7BDA34E-4496-404D-83F3-24EF771E7CCF}" type="datetimeFigureOut">
              <a:rPr lang="ru-RU" smtClean="0"/>
              <a:pPr>
                <a:defRPr/>
              </a:pPr>
              <a:t>02.05.2020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8DFB7A-EFEA-433D-8AB3-9B5F8F7810F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87115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A93ED0-59F4-4E20-9413-8BC4171B4881}" type="datetimeFigureOut">
              <a:rPr lang="ru-RU" smtClean="0"/>
              <a:pPr>
                <a:defRPr/>
              </a:pPr>
              <a:t>02.05.2020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A68445-CB76-4283-A0D5-7ACD0F87470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44848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D344563-E880-42C4-8078-10B6E3CD3ED5}" type="datetimeFigureOut">
              <a:rPr lang="ru-RU" smtClean="0"/>
              <a:pPr>
                <a:defRPr/>
              </a:pPr>
              <a:t>02.05.2020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19D13C-5B51-4E26-806E-79FE2B49630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343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5914E71-0FAE-40E6-AC3A-7DB9A562A730}" type="datetimeFigureOut">
              <a:rPr lang="ru-RU" smtClean="0"/>
              <a:pPr>
                <a:defRPr/>
              </a:pPr>
              <a:t>02.05.2020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110559-E9DF-4DE4-AA9F-79A8F14C78B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23051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DC1DF1-8F58-44D5-A8C3-CAD32EC039AD}" type="datetimeFigureOut">
              <a:rPr lang="ru-RU" smtClean="0"/>
              <a:pPr>
                <a:defRPr/>
              </a:pPr>
              <a:t>02.05.2020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562B00-6300-47B4-9C8A-1DB6C6D978B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76474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902C301-C827-46B1-8B9F-6E656660C6FD}" type="datetimeFigureOut">
              <a:rPr lang="ru-RU" smtClean="0"/>
              <a:pPr>
                <a:defRPr/>
              </a:pPr>
              <a:t>02.05.2020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02F7CD-5E14-432C-8118-EADE4593ACC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1485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8588A0C-2731-406D-8A65-39E7FBCE0097}" type="datetimeFigureOut">
              <a:rPr lang="ru-RU" smtClean="0"/>
              <a:pPr>
                <a:defRPr/>
              </a:pPr>
              <a:t>02.05.2020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BDFB15-DDDC-4682-9C79-3758AC590A2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4540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5299B8B-3DC1-4BB9-BFD4-5A36C4073E06}" type="datetimeFigureOut">
              <a:rPr lang="ru-RU" smtClean="0"/>
              <a:pPr>
                <a:defRPr/>
              </a:pPr>
              <a:t>02.05.2020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41156F-75AC-4D74-A052-51D9731A658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6169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E3C3B79-30AE-4702-BE06-782F8412239D}" type="datetimeFigureOut">
              <a:rPr lang="ru-RU" smtClean="0"/>
              <a:pPr>
                <a:defRPr/>
              </a:pPr>
              <a:t>02.05.2020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9E4DD4-AF67-4D21-8354-C8DF4992C1C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920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45BE410-9335-4311-85DF-8F8F3F546861}" type="datetimeFigureOut">
              <a:rPr lang="ru-RU" smtClean="0"/>
              <a:pPr>
                <a:defRPr/>
              </a:pPr>
              <a:t>02.05.2020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5E5CAC-623E-40DD-A0E7-D33F2FA369B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67400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50052C4-0156-4A8A-A64A-B4006C6C99EE}" type="datetimeFigureOut">
              <a:rPr lang="ru-RU" smtClean="0"/>
              <a:pPr>
                <a:defRPr/>
              </a:pPr>
              <a:t>02.05.2020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986318-9FEB-4428-B49C-651C0535211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9819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7BDA34E-4496-404D-83F3-24EF771E7CCF}" type="datetimeFigureOut">
              <a:rPr lang="ru-RU" smtClean="0"/>
              <a:pPr>
                <a:defRPr/>
              </a:pPr>
              <a:t>02.05.2020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018DFB7A-EFEA-433D-8AB3-9B5F8F7810F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0366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https://afanasieva.tulunr.ru/images/2019-2020/75-pobed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7143"/>
            <a:ext cx="6804248" cy="6804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-29801"/>
            <a:ext cx="9324975" cy="699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291" name="Прямоугольник 1"/>
          <p:cNvSpPr>
            <a:spLocks noChangeArrowheads="1"/>
          </p:cNvSpPr>
          <p:nvPr/>
        </p:nvSpPr>
        <p:spPr bwMode="auto">
          <a:xfrm>
            <a:off x="3828853" y="2042534"/>
            <a:ext cx="4572000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Aft>
                <a:spcPts val="0"/>
              </a:spcAft>
            </a:pPr>
            <a:r>
              <a:rPr lang="ru-RU" alt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рассказах от лица пятилетней героини автор обращается к сверстникам, живущим в XXI веке и повествует о военном детстве, о жизни маленькой девочки и ее мамы в блокадном Ленинграде.</a:t>
            </a:r>
          </a:p>
        </p:txBody>
      </p:sp>
      <p:sp>
        <p:nvSpPr>
          <p:cNvPr id="12292" name="Прямоугольник 2"/>
          <p:cNvSpPr>
            <a:spLocks noChangeArrowheads="1"/>
          </p:cNvSpPr>
          <p:nvPr/>
        </p:nvSpPr>
        <p:spPr bwMode="auto">
          <a:xfrm>
            <a:off x="4355976" y="980728"/>
            <a:ext cx="3024803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ru-RU" altLang="ru-RU" sz="3200" b="1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В.Н. Семенцов </a:t>
            </a:r>
          </a:p>
          <a:p>
            <a:pPr algn="ctr" eaLnBrk="1" hangingPunct="1"/>
            <a:r>
              <a:rPr lang="ru-RU" altLang="ru-RU" sz="3200" b="1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«Лист фикуса»</a:t>
            </a:r>
          </a:p>
        </p:txBody>
      </p:sp>
      <p:pic>
        <p:nvPicPr>
          <p:cNvPr id="12293" name="Picture 2" descr="Семенцова В.Н. «Лист Фикуса: Рассказы о войне »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4664"/>
            <a:ext cx="3289301" cy="4320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2563" y="-7938"/>
            <a:ext cx="9323388" cy="6991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Рисунок 2" descr="http://todnb.ru/content/images/img599(1)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48680"/>
            <a:ext cx="2880320" cy="4150577"/>
          </a:xfrm>
          <a:prstGeom prst="rect">
            <a:avLst/>
          </a:prstGeom>
          <a:ln w="88900" cap="sq" cmpd="thickThin">
            <a:solidFill>
              <a:srgbClr val="0070C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3316" name="Прямоугольник 1"/>
          <p:cNvSpPr>
            <a:spLocks noChangeArrowheads="1"/>
          </p:cNvSpPr>
          <p:nvPr/>
        </p:nvSpPr>
        <p:spPr bwMode="auto">
          <a:xfrm>
            <a:off x="3203848" y="476672"/>
            <a:ext cx="3896259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ru-RU" alt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Ю.П. Герман</a:t>
            </a:r>
          </a:p>
          <a:p>
            <a:pPr algn="ctr" eaLnBrk="1" hangingPunct="1"/>
            <a:r>
              <a:rPr lang="ru-RU" altLang="ru-RU" sz="3200" b="1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32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«Вот как это было»</a:t>
            </a:r>
            <a:endParaRPr lang="ru-RU" altLang="ru-RU" sz="32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317" name="Прямоугольник 3"/>
          <p:cNvSpPr>
            <a:spLocks noChangeArrowheads="1"/>
          </p:cNvSpPr>
          <p:nvPr/>
        </p:nvSpPr>
        <p:spPr bwMode="auto">
          <a:xfrm>
            <a:off x="3347864" y="1386849"/>
            <a:ext cx="5111750" cy="4772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15000"/>
              </a:lnSpc>
              <a:spcAft>
                <a:spcPts val="1000"/>
              </a:spcAft>
            </a:pPr>
            <a:r>
              <a:rPr lang="ru-RU" altLang="ru-RU" sz="19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Повесть посвящена очень важному в жизни нашей страны периоду. Здесь рассказывается о Ленинграде предвоенного времени, о Великой Отечественной войне, о ленинградской блокаде, о том, как мы победили. Повесть написана от имени маленького героя Мишки. Автор показал войну, блокаду в детском восприятии – в произведении нет ни одного слова, которое выходило бы за границы Мишкиного понимания. Однако, при всей непритязательности повествования, в кульминационных главах повести чувствуется подлинный драматизм.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0"/>
            <a:ext cx="9323388" cy="699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9" name="Рисунок 2" descr="http://todnb.ru/content/images/img604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9440" y="1484784"/>
            <a:ext cx="3712393" cy="500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0" name="Прямоугольник 1"/>
          <p:cNvSpPr>
            <a:spLocks noChangeArrowheads="1"/>
          </p:cNvSpPr>
          <p:nvPr/>
        </p:nvSpPr>
        <p:spPr bwMode="auto">
          <a:xfrm>
            <a:off x="660381" y="548680"/>
            <a:ext cx="4519059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ru-RU" alt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С.П. Алексеев</a:t>
            </a:r>
          </a:p>
          <a:p>
            <a:pPr algn="ctr" eaLnBrk="1" hangingPunct="1"/>
            <a:r>
              <a:rPr lang="ru-RU" altLang="ru-RU" sz="3200" b="1" dirty="0">
                <a:solidFill>
                  <a:srgbClr val="66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32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altLang="ru-RU" sz="3200" b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Орлович-Воронович</a:t>
            </a:r>
            <a:r>
              <a:rPr lang="ru-RU" altLang="ru-RU" sz="32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altLang="ru-RU" sz="32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41" name="Прямоугольник 3"/>
          <p:cNvSpPr>
            <a:spLocks noChangeArrowheads="1"/>
          </p:cNvSpPr>
          <p:nvPr/>
        </p:nvSpPr>
        <p:spPr bwMode="auto">
          <a:xfrm>
            <a:off x="107504" y="1625898"/>
            <a:ext cx="5179440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отдельное детское издание писателя в тонком переплете интересно тем, что там описываются сражения времен Великой Отечественной войны специально для дошкольников.</a:t>
            </a:r>
            <a:endParaRPr lang="ru-RU" altLang="ru-RU" sz="28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eaLnBrk="1" hangingPunct="1"/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sz="2800" b="1" dirty="0">
              <a:latin typeface="Times New Roman" panose="020206030504050203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24975" cy="699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168601" y="776406"/>
            <a:ext cx="558011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kern="0" spc="-100" dirty="0">
                <a:ln w="3200">
                  <a:solidFill>
                    <a:srgbClr val="212745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Л.А. Кассиль.</a:t>
            </a:r>
            <a:r>
              <a:rPr lang="ru-RU" sz="3200" b="1" i="1" kern="0" spc="-100" dirty="0">
                <a:ln w="3200">
                  <a:solidFill>
                    <a:srgbClr val="212745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kern="0" spc="-100" dirty="0">
                <a:ln w="3200">
                  <a:solidFill>
                    <a:srgbClr val="212745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00B05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«Рассказ об отсутствующем»</a:t>
            </a:r>
            <a:endParaRPr lang="ru-RU" sz="3200" kern="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234" y="404664"/>
            <a:ext cx="3087977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365" name="Прямоугольник 2"/>
          <p:cNvSpPr>
            <a:spLocks noChangeArrowheads="1"/>
          </p:cNvSpPr>
          <p:nvPr/>
        </p:nvSpPr>
        <p:spPr bwMode="auto">
          <a:xfrm>
            <a:off x="3563938" y="1916113"/>
            <a:ext cx="5184775" cy="4401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одно из самых первых произведений советской литературы, запечатлевших подвиг юного героя Великой Отечественной войны, отдавшего свою жизнь для спасения жизни других людей. Рассказ написан на основе настоящего события, о котором говорилось в письме, присланном в Радиокомитет. Лев Кассиль работал тогда на радио и, прочитав это письмо, сразу написал рассказ, который вскоре был передан в эфир и вошел в сборники рассказов писателя "Есть такие люди", "Обыкновенные ребята« ,»Твои защитники» и др.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9" y="0"/>
            <a:ext cx="9324975" cy="699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9270" y="692696"/>
            <a:ext cx="51125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kern="0" spc="-100" dirty="0">
                <a:ln w="3200">
                  <a:solidFill>
                    <a:srgbClr val="212745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prstClr val="black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Л . Д. </a:t>
            </a:r>
            <a:r>
              <a:rPr lang="ru-RU" sz="3200" b="1" kern="0" spc="-100" dirty="0" smtClean="0">
                <a:ln w="3200">
                  <a:solidFill>
                    <a:srgbClr val="212745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prstClr val="black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Никольская</a:t>
            </a:r>
            <a:endParaRPr lang="ru-RU" sz="3200" b="1" kern="0" spc="-100" dirty="0">
              <a:ln w="3200">
                <a:solidFill>
                  <a:srgbClr val="212745">
                    <a:shade val="75000"/>
                    <a:alpha val="25000"/>
                  </a:srgbClr>
                </a:solidFill>
                <a:prstDash val="solid"/>
                <a:round/>
              </a:ln>
              <a:solidFill>
                <a:prstClr val="black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kern="0" spc="-100" dirty="0">
                <a:ln w="3200">
                  <a:solidFill>
                    <a:srgbClr val="212745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00B05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«Должна остаться живой»</a:t>
            </a:r>
            <a:endParaRPr lang="ru-RU" sz="3200" b="1" kern="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388" name="Рисунок 3" descr="http://j.livelib.ru/boocover/1000454127/l/e061/Lyudmila_Nikolskaya__Dolzhna_ostatsya_zhivoj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626" y="404664"/>
            <a:ext cx="3009871" cy="424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9" name="Прямоугольник 2"/>
          <p:cNvSpPr>
            <a:spLocks noChangeArrowheads="1"/>
          </p:cNvSpPr>
          <p:nvPr/>
        </p:nvSpPr>
        <p:spPr bwMode="auto">
          <a:xfrm>
            <a:off x="3511497" y="2060575"/>
            <a:ext cx="5164959" cy="34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Действие повести происходит на протяжении одного, самого страшного, месяца блокады Ленинграда - декабря 1941 года. Обыкновенная ленинградская девочка проявляет подлинное мужество, переживает трагические моменты, проходит настоящие приключения, помогая добру в его борьбе со злом. Несмотря на трагизм ситуации, повесть наполнена светлым оптимизмом. </a:t>
            </a:r>
            <a:b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Книга рассчитана на детей и взрослых.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975" y="0"/>
            <a:ext cx="9324975" cy="699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1" name="Рисунок 2" descr="http://todnb.ru/content/images/img602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8111" y="2183749"/>
            <a:ext cx="3259002" cy="4428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2" name="Прямоугольник 1"/>
          <p:cNvSpPr>
            <a:spLocks noChangeArrowheads="1"/>
          </p:cNvSpPr>
          <p:nvPr/>
        </p:nvSpPr>
        <p:spPr bwMode="auto">
          <a:xfrm>
            <a:off x="395536" y="476672"/>
            <a:ext cx="5777408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ru-RU" altLang="ru-RU" sz="3200" b="1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А. В. Митяев </a:t>
            </a:r>
          </a:p>
          <a:p>
            <a:pPr algn="ctr" eaLnBrk="1" hangingPunct="1"/>
            <a:r>
              <a:rPr lang="ru-RU" altLang="ru-RU" sz="3200" b="1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«Секрет бабушки </a:t>
            </a:r>
            <a:r>
              <a:rPr lang="ru-RU" altLang="ru-RU" sz="3200" b="1" dirty="0" err="1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Бабуры</a:t>
            </a:r>
            <a:r>
              <a:rPr lang="ru-RU" altLang="ru-RU" sz="2600" b="1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  </a:t>
            </a:r>
            <a:endParaRPr lang="ru-RU" altLang="ru-RU" sz="26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413" name="Прямоугольник 4"/>
          <p:cNvSpPr>
            <a:spLocks noChangeArrowheads="1"/>
          </p:cNvSpPr>
          <p:nvPr/>
        </p:nvSpPr>
        <p:spPr bwMode="auto">
          <a:xfrm>
            <a:off x="395536" y="1628800"/>
            <a:ext cx="5184576" cy="3816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ru-RU" alt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этой книжке интересен рассказ «Дедова медаль». </a:t>
            </a:r>
          </a:p>
          <a:p>
            <a:pPr algn="ctr" eaLnBrk="1" hangingPunct="1"/>
            <a:r>
              <a:rPr lang="ru-RU" alt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Читая рассказ о внуке Сергее, дети задумаются о цене медали, военной награды. Внук очень любил надевать дедовы атрибуты войны (ремень и др.) и щеголять в них по деревне. Однажды он решил одеть дедушкину медаль. И выучил даже рассказ деда на случай, если спросят, за что ему дали </a:t>
            </a:r>
            <a:r>
              <a:rPr lang="ru-RU" altLang="ru-RU" sz="2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медальм</a:t>
            </a:r>
            <a:r>
              <a:rPr lang="ru-RU" alt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r>
              <a:rPr lang="ru-RU" alt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3116"/>
            <a:ext cx="9144000" cy="6855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5" name="Рисунок 2" descr="http://todnb.ru/content/images/img609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608013"/>
            <a:ext cx="2592387" cy="388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6" name="Прямоугольник 1"/>
          <p:cNvSpPr>
            <a:spLocks noChangeArrowheads="1"/>
          </p:cNvSpPr>
          <p:nvPr/>
        </p:nvSpPr>
        <p:spPr bwMode="auto">
          <a:xfrm>
            <a:off x="3382963" y="656133"/>
            <a:ext cx="5180012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ru-RU" altLang="ru-RU" sz="3200" b="1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А. В. Митяев </a:t>
            </a:r>
          </a:p>
          <a:p>
            <a:pPr eaLnBrk="1" hangingPunct="1"/>
            <a:r>
              <a:rPr lang="ru-RU" altLang="ru-RU" sz="3200" b="1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«Самовар»</a:t>
            </a:r>
          </a:p>
          <a:p>
            <a:pPr algn="r" eaLnBrk="1" hangingPunct="1"/>
            <a:r>
              <a:rPr lang="ru-RU" altLang="ru-RU" sz="3200" b="1" dirty="0" smtClean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«</a:t>
            </a:r>
            <a:r>
              <a:rPr lang="ru-RU" altLang="ru-RU" sz="3200" b="1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Землянка»</a:t>
            </a:r>
          </a:p>
        </p:txBody>
      </p:sp>
      <p:pic>
        <p:nvPicPr>
          <p:cNvPr id="18437" name="Рисунок 4" descr="http://todnb.ru/content/images/img607(1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5838" y="2924175"/>
            <a:ext cx="2497137" cy="340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8" name="Прямоугольник 3"/>
          <p:cNvSpPr>
            <a:spLocks noChangeArrowheads="1"/>
          </p:cNvSpPr>
          <p:nvPr/>
        </p:nvSpPr>
        <p:spPr bwMode="auto">
          <a:xfrm>
            <a:off x="2627313" y="2417763"/>
            <a:ext cx="3222625" cy="286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Детям легко будет читать эти книги о войне, написаны они очень просто. Здесь не нагнетается ужаса, кошмара войны.</a:t>
            </a:r>
            <a:endParaRPr lang="ru-RU" altLang="ru-RU" sz="20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33350"/>
            <a:ext cx="9323388" cy="699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149327" y="548680"/>
            <a:ext cx="518457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kern="0" spc="-100" dirty="0">
                <a:ln w="3200">
                  <a:solidFill>
                    <a:srgbClr val="212745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prstClr val="black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Ю. М. Корольков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kern="0" spc="-100" dirty="0">
                <a:ln w="3200">
                  <a:solidFill>
                    <a:srgbClr val="212745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00B05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«Партизан Лёня Голиков»</a:t>
            </a:r>
            <a:endParaRPr lang="ru-RU" sz="3200" kern="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460" name="Рисунок 3" descr="http://j.livelib.ru/boocover/1000454726/l/ec4d/Yurij_Korolkov__Partizan_Lenya_Golikov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2970795" cy="4176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1" name="Прямоугольник 2"/>
          <p:cNvSpPr>
            <a:spLocks noChangeArrowheads="1"/>
          </p:cNvSpPr>
          <p:nvPr/>
        </p:nvSpPr>
        <p:spPr bwMode="auto">
          <a:xfrm>
            <a:off x="3491880" y="1556792"/>
            <a:ext cx="4931519" cy="4401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годы Великой Отечественной войны, когда фашисты вторглись на новгородскую землю, Леня Голиков встал в ряды народных мстителей. Не раз ходил он в опасные разведки, добывая важные сведения о расположении фашистских частей, вместе с партизанами подрывал вражеские поезда с боеприпасами, разрушал мосты, дороги... Погиб Леня Голяков в одном из сражений с гитлеровцами. Посмертно ему было присвоено звание Героя Советского Союза.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031"/>
            <a:ext cx="9324975" cy="698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3" name="Picture 2" descr="&quot;Кукла&quot;. Г. Черкашин. Илл. Г.А.В. Траугот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3368" y="1844824"/>
            <a:ext cx="3722410" cy="4724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4" name="Прямоугольник 1"/>
          <p:cNvSpPr>
            <a:spLocks noChangeArrowheads="1"/>
          </p:cNvSpPr>
          <p:nvPr/>
        </p:nvSpPr>
        <p:spPr bwMode="auto">
          <a:xfrm>
            <a:off x="971600" y="548680"/>
            <a:ext cx="3005733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ru-RU" alt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Г.А. Черкашин</a:t>
            </a:r>
          </a:p>
          <a:p>
            <a:pPr algn="ctr" eaLnBrk="1" hangingPunct="1"/>
            <a:r>
              <a:rPr lang="ru-RU" altLang="ru-RU" sz="3200" b="1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«Кукла» </a:t>
            </a:r>
          </a:p>
        </p:txBody>
      </p:sp>
      <p:sp>
        <p:nvSpPr>
          <p:cNvPr id="20485" name="Прямоугольник 2"/>
          <p:cNvSpPr>
            <a:spLocks noChangeArrowheads="1"/>
          </p:cNvSpPr>
          <p:nvPr/>
        </p:nvSpPr>
        <p:spPr bwMode="auto">
          <a:xfrm>
            <a:off x="395536" y="1556792"/>
            <a:ext cx="4896544" cy="3914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15000"/>
              </a:lnSpc>
              <a:spcAft>
                <a:spcPts val="1000"/>
              </a:spcAft>
            </a:pPr>
            <a:r>
              <a:rPr lang="ru-RU" alt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Грустная история о маленькой девочке, которая была эвакуирована из блокадного Ленинграда, и о кукле Маше, оставшейся ждать хозяйку в осажденном городе. Это история о возвращении домой, о людях – хороших и не очень, о надежде, мужестве и великодушии.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24976" cy="699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507" name="Прямоугольник 1"/>
          <p:cNvSpPr>
            <a:spLocks noChangeArrowheads="1"/>
          </p:cNvSpPr>
          <p:nvPr/>
        </p:nvSpPr>
        <p:spPr bwMode="auto">
          <a:xfrm>
            <a:off x="107504" y="821037"/>
            <a:ext cx="7668964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ru-RU" altLang="ru-RU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А.Н.  Печорская</a:t>
            </a:r>
            <a:endParaRPr lang="ru-RU" altLang="ru-RU" sz="28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/>
            <a:r>
              <a:rPr lang="ru-RU" altLang="ru-RU" sz="2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«Дети- герои Великой Отечественной войны» </a:t>
            </a:r>
          </a:p>
        </p:txBody>
      </p:sp>
      <p:pic>
        <p:nvPicPr>
          <p:cNvPr id="4" name="Рисунок 3" descr="http://j.livelib.ru/boocover/1000454727/l/aa02/A._Pecherskaya__Deti__geroi_Velikoj_Otechestvennoj_vojny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38144" y="2780928"/>
            <a:ext cx="2664296" cy="3672408"/>
          </a:xfrm>
          <a:prstGeom prst="rect">
            <a:avLst/>
          </a:prstGeom>
          <a:ln w="88900" cap="sq" cmpd="thickThin">
            <a:solidFill>
              <a:srgbClr val="0070C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1509" name="Прямоугольник 2"/>
          <p:cNvSpPr>
            <a:spLocks noChangeArrowheads="1"/>
          </p:cNvSpPr>
          <p:nvPr/>
        </p:nvSpPr>
        <p:spPr bwMode="auto">
          <a:xfrm>
            <a:off x="539552" y="1775144"/>
            <a:ext cx="5760640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годы Великой Отечественной войны дети наравне со взрослыми боролись против врага. Многие из них были награждены медалями и орденами посмертно. О некоторых из них, чьи имена донесла до нас история, написаны эти рассказы.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555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99" name="Прямоугольник 2"/>
          <p:cNvSpPr>
            <a:spLocks noChangeArrowheads="1"/>
          </p:cNvSpPr>
          <p:nvPr/>
        </p:nvSpPr>
        <p:spPr bwMode="auto">
          <a:xfrm>
            <a:off x="1907704" y="1149446"/>
            <a:ext cx="7072312" cy="4832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тяжелейшие годы суровых испытаний Великой Отечественной войны деятели советской культуры – писатели и поэты, художники и композиторы, работники кино и радио – весь свой талант отдавали победе над врагом. Более тысячи членов Союза писателей создавали свои произведения непосредственно на фронте и в партизанских отрядах. Почти половина из них пала в боях за свободу родины, была ранена.</a:t>
            </a:r>
            <a:endParaRPr lang="ru-RU" alt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691680" y="476672"/>
            <a:ext cx="49685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Проза  военных лет</a:t>
            </a:r>
            <a:endParaRPr lang="ru-RU" sz="32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24975" cy="699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03848" y="692696"/>
            <a:ext cx="4572000" cy="89255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kern="0" spc="-100" dirty="0">
                <a:ln w="3200">
                  <a:solidFill>
                    <a:srgbClr val="212745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prstClr val="black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Л.А. Кассиль.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kern="0" spc="-100" dirty="0">
                <a:ln w="3200">
                  <a:solidFill>
                    <a:srgbClr val="212745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00B05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«Дорогие, мои мальчишки»</a:t>
            </a:r>
          </a:p>
        </p:txBody>
      </p:sp>
      <p:pic>
        <p:nvPicPr>
          <p:cNvPr id="22532" name="Рисунок 3" descr="http://i.livelib.ru/boocover/1000777322/l/9afc/Lev_Kassil__Dorogie_moi_malchishk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24" y="332656"/>
            <a:ext cx="3343988" cy="4320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3" name="Прямоугольник 2"/>
          <p:cNvSpPr>
            <a:spLocks noChangeArrowheads="1"/>
          </p:cNvSpPr>
          <p:nvPr/>
        </p:nvSpPr>
        <p:spPr bwMode="auto">
          <a:xfrm>
            <a:off x="3348038" y="1649413"/>
            <a:ext cx="5400426" cy="449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ru-RU" alt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- знаменитое произведение классика отечественной литературы Льва Абрамовича Кассиля о жизни подростков в маленьком приволжском городке во время Великой Отечественной войны. </a:t>
            </a:r>
            <a:br>
              <a:rPr lang="ru-RU" alt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история трудностей, опасностей и приключений - выдуманных и самых что ни на есть реальных. Рассказ о дружбе, смелости и стойкости - о том, что можно преодолеть любые сложности и победить в самых тяжелых обстоятельствах.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24975" cy="6991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195736" y="569920"/>
            <a:ext cx="352839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kern="0" spc="-100" dirty="0">
                <a:ln w="3200">
                  <a:solidFill>
                    <a:srgbClr val="212745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prstClr val="black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В.П.  Катаев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kern="0" spc="-100" dirty="0">
                <a:ln w="3200">
                  <a:solidFill>
                    <a:srgbClr val="212745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00B05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«Сын полка»</a:t>
            </a:r>
            <a:endParaRPr lang="ru-RU" sz="3200" b="1" kern="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3556" name="Рисунок 3" descr="http://j.livelib.ru/boocover/1000435465/l/2d1b/Kataev_V.__Syn_polk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916832"/>
            <a:ext cx="3179644" cy="4503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7" name="Прямоугольник 2"/>
          <p:cNvSpPr>
            <a:spLocks noChangeArrowheads="1"/>
          </p:cNvSpPr>
          <p:nvPr/>
        </p:nvSpPr>
        <p:spPr bwMode="auto">
          <a:xfrm>
            <a:off x="1152128" y="1620033"/>
            <a:ext cx="4572000" cy="3521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15000"/>
              </a:lnSpc>
              <a:spcAft>
                <a:spcPts val="1000"/>
              </a:spcAft>
            </a:pPr>
            <a:r>
              <a:rPr lang="ru-RU" alt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Широко известная повесть о судьбе крестьянского мальчика Вани Солнцева, осиротевшего в годы Великой Отечественной войны и ставшего сыном полка. 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3675" y="0"/>
            <a:ext cx="9323388" cy="699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843808" y="476672"/>
            <a:ext cx="49320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kern="0" spc="-100" dirty="0">
                <a:ln w="3200">
                  <a:solidFill>
                    <a:srgbClr val="212745">
                      <a:shade val="75000"/>
                      <a:alpha val="25000"/>
                    </a:srgb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В.А. Осеева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kern="0" spc="-100" dirty="0">
                <a:ln w="3200">
                  <a:solidFill>
                    <a:srgbClr val="212745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00B05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«</a:t>
            </a:r>
            <a:r>
              <a:rPr lang="ru-RU" sz="3200" b="1" kern="0" spc="-100" dirty="0" err="1">
                <a:ln w="3200">
                  <a:solidFill>
                    <a:srgbClr val="212745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00B05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Васёк</a:t>
            </a:r>
            <a:r>
              <a:rPr lang="ru-RU" sz="3200" b="1" kern="0" spc="-100" dirty="0">
                <a:ln w="3200">
                  <a:solidFill>
                    <a:srgbClr val="212745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00B05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Трубачёв и его товарищи»</a:t>
            </a:r>
            <a:endParaRPr lang="ru-RU" sz="3200" b="1" kern="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http://j.livelib.ru/boocover/1000274357/l/013e/Valentina_Oseeva__Vasek_Trubachev_i_ego_tovarischi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6584" y="476672"/>
            <a:ext cx="2877264" cy="4032448"/>
          </a:xfrm>
          <a:prstGeom prst="rect">
            <a:avLst/>
          </a:prstGeom>
          <a:ln w="88900" cap="sq" cmpd="thickThin">
            <a:solidFill>
              <a:srgbClr val="0070C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3348038" y="1887538"/>
            <a:ext cx="5400675" cy="44005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Трилогия известного детского прозаика В . А. Осеевой рассказывает о пионерах - Ваське Трубачеве и его товарищах. Это честные, смелые ребята, готовые защитить товарища взять на себя самое трудное дело. В начале войны они оказались на территории, оккупированной фашистами, где принимают участие в борьбе с врагами. После долгих скитаний, горестей и потерь пионерский отряд возвращается домой. Жизнь продолжается. Надо восстанавливать все, что разрушено, надо работать, учиться. И все ребята, так рано повзрослевшие во время войны, идут строить школу.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3675" y="0"/>
            <a:ext cx="9323388" cy="699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603" name="Прямоугольник 1"/>
          <p:cNvSpPr>
            <a:spLocks noChangeArrowheads="1"/>
          </p:cNvSpPr>
          <p:nvPr/>
        </p:nvSpPr>
        <p:spPr bwMode="auto">
          <a:xfrm>
            <a:off x="3344840" y="725488"/>
            <a:ext cx="3531416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ru-RU" altLang="ru-RU" sz="3200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А. П. Гайдар</a:t>
            </a:r>
          </a:p>
          <a:p>
            <a:pPr algn="ctr" eaLnBrk="1" hangingPunct="1"/>
            <a:r>
              <a:rPr lang="ru-RU" altLang="ru-RU" sz="3200" b="1" dirty="0" smtClean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«Поход»</a:t>
            </a:r>
            <a:endParaRPr lang="ru-RU" altLang="ru-RU" sz="3200" b="1" dirty="0">
              <a:solidFill>
                <a:srgbClr val="00B05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http://todnb.ru/content/images/img600(1)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09068"/>
            <a:ext cx="3096344" cy="4288083"/>
          </a:xfrm>
          <a:prstGeom prst="rect">
            <a:avLst/>
          </a:prstGeom>
          <a:ln w="88900" cap="sq" cmpd="thickThin">
            <a:solidFill>
              <a:srgbClr val="0070C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5605" name="Прямоугольник 2"/>
          <p:cNvSpPr>
            <a:spLocks noChangeArrowheads="1"/>
          </p:cNvSpPr>
          <p:nvPr/>
        </p:nvSpPr>
        <p:spPr bwMode="auto">
          <a:xfrm>
            <a:off x="3128963" y="1844675"/>
            <a:ext cx="5318125" cy="4042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ts val="1350"/>
              </a:lnSpc>
            </a:pPr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Прекрасное </a:t>
            </a:r>
            <a:r>
              <a:rPr lang="ru-RU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произведение о войне для дошкольников.  Рассказывают </a:t>
            </a:r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совсем маленьком мальчике – малыше Альке. У которого ночью папу призвали воевать, а он не видел этого и страшно разозлился с утра, что его тоже не взяли «в поход». А мама ему «разрешила» идти в поход, только сказала, что к нему нужно тщательно готовиться. И вот пока шли дни, и Алька вместе с мамой шили рубахи, знамёна, флаги, пока он выстругивал саблю, война закончилась, и папа вернулся. «Он, конечно, обнял мать. И она поздравила его с победой. Он, конечно, крепко поцеловал сына. Потом осмотрел всё </a:t>
            </a:r>
            <a:r>
              <a:rPr lang="ru-RU" alt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Алькино</a:t>
            </a:r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снаряжение. И, улыбнувшись, приказал сыну: всё это оружие и амуницию держать в полном порядке, потому что тяжёлых боёв и опасных походов будет и впереди на этой земле ещё немало». Вот такой конец.</a:t>
            </a:r>
            <a:endParaRPr lang="ru-RU" altLang="ru-RU" sz="20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3265" y="0"/>
            <a:ext cx="9324976" cy="699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 descr="http://img1.labirint.ru/books42/416249/big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189" y="368772"/>
            <a:ext cx="3019774" cy="4284364"/>
          </a:xfrm>
          <a:prstGeom prst="rect">
            <a:avLst/>
          </a:prstGeom>
          <a:ln w="9525" cap="sq" cmpd="thickThin">
            <a:solidFill>
              <a:srgbClr val="0070C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6628" name="Прямоугольник 2"/>
          <p:cNvSpPr>
            <a:spLocks noChangeArrowheads="1"/>
          </p:cNvSpPr>
          <p:nvPr/>
        </p:nvSpPr>
        <p:spPr bwMode="auto">
          <a:xfrm>
            <a:off x="3128963" y="549275"/>
            <a:ext cx="4897437" cy="169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ru-RU" altLang="ru-RU" sz="2600" b="1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А. П. Гайдар</a:t>
            </a:r>
            <a:endParaRPr lang="ru-RU" altLang="ru-RU" sz="2600" b="1" dirty="0">
              <a:solidFill>
                <a:srgbClr val="1F497D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eaLnBrk="1" hangingPunct="1"/>
            <a:r>
              <a:rPr lang="ru-RU" altLang="ru-RU" sz="2600" b="1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«Сказка о Военной тайне, </a:t>
            </a:r>
          </a:p>
          <a:p>
            <a:pPr algn="ctr" eaLnBrk="1" hangingPunct="1"/>
            <a:r>
              <a:rPr lang="ru-RU" altLang="ru-RU" sz="2600" b="1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 </a:t>
            </a:r>
            <a:r>
              <a:rPr lang="ru-RU" altLang="ru-RU" sz="2600" b="1" dirty="0" err="1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Мальчише-Кибальчише</a:t>
            </a:r>
            <a:r>
              <a:rPr lang="ru-RU" altLang="ru-RU" sz="2600" b="1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 его твердом слове»</a:t>
            </a:r>
          </a:p>
        </p:txBody>
      </p:sp>
      <p:sp>
        <p:nvSpPr>
          <p:cNvPr id="26629" name="Прямоугольник 4"/>
          <p:cNvSpPr>
            <a:spLocks noChangeArrowheads="1"/>
          </p:cNvSpPr>
          <p:nvPr/>
        </p:nvSpPr>
        <p:spPr bwMode="auto">
          <a:xfrm>
            <a:off x="3431417" y="2060848"/>
            <a:ext cx="5184775" cy="4401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ru-RU" alt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После ухода старших на войну со внезапно напавшими на страну злобными «</a:t>
            </a:r>
            <a:r>
              <a:rPr lang="ru-RU" altLang="ru-RU" sz="20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буржуинами</a:t>
            </a:r>
            <a:r>
              <a:rPr lang="ru-RU" alt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 </a:t>
            </a:r>
            <a:r>
              <a:rPr lang="ru-RU" altLang="ru-RU" sz="20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Мальчиш-Кибальчиш</a:t>
            </a:r>
            <a:r>
              <a:rPr lang="ru-RU" alt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 возглавил сопротивление последней оставшейся силы, мальчишек — «</a:t>
            </a:r>
            <a:r>
              <a:rPr lang="ru-RU" altLang="ru-RU" sz="20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мальчишей</a:t>
            </a:r>
            <a:r>
              <a:rPr lang="ru-RU" alt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». Им было нужно «только ночь простоять да день продержаться».</a:t>
            </a:r>
            <a:br>
              <a:rPr lang="ru-RU" alt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“Эй же вы, </a:t>
            </a:r>
            <a:r>
              <a:rPr lang="ru-RU" altLang="ru-RU" sz="20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мальчиши</a:t>
            </a:r>
            <a:r>
              <a:rPr lang="ru-RU" alt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altLang="ru-RU" sz="20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мальчиши</a:t>
            </a:r>
            <a:r>
              <a:rPr lang="ru-RU" alt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-малыши! Или нам, </a:t>
            </a:r>
            <a:r>
              <a:rPr lang="ru-RU" altLang="ru-RU" sz="20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мальчишам</a:t>
            </a:r>
            <a:r>
              <a:rPr lang="ru-RU" alt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только в палки играть да в скакалки скакать? И отцы ушли, и братья ушли. Или нам, </a:t>
            </a:r>
            <a:r>
              <a:rPr lang="ru-RU" altLang="ru-RU" sz="20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мальчишам</a:t>
            </a:r>
            <a:r>
              <a:rPr lang="ru-RU" alt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сидеть-дожидаться, чтобы </a:t>
            </a:r>
            <a:r>
              <a:rPr lang="ru-RU" altLang="ru-RU" sz="20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буржуины</a:t>
            </a:r>
            <a:r>
              <a:rPr lang="ru-RU" alt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пришли и забрали нас в своё проклятое </a:t>
            </a:r>
            <a:r>
              <a:rPr lang="ru-RU" altLang="ru-RU" sz="20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буржуинство</a:t>
            </a:r>
            <a:r>
              <a:rPr lang="ru-RU" alt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?“ </a:t>
            </a:r>
            <a:endParaRPr lang="ru-RU" alt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4" name="Picture 6" descr="https://avatars.mds.yandex.net/get-pdb/1907143/a639290b-9dc6-46cb-8765-b9bcbff25751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-142012"/>
            <a:ext cx="9433048" cy="7420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27584" y="1052736"/>
            <a:ext cx="640871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Именно </a:t>
            </a:r>
            <a:r>
              <a:rPr lang="ru-RU" sz="2000" b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благодаря произведениям авторов </a:t>
            </a:r>
            <a:r>
              <a:rPr lang="ru-RU" sz="20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военного </a:t>
            </a:r>
            <a:r>
              <a:rPr lang="ru-RU" sz="2000" b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времени, мы и наши дети можем представить себе события тех лет, узнать о трагических судьбах людей, о мужестве и героизме, проявленном защитниками Отечества </a:t>
            </a:r>
            <a:r>
              <a:rPr lang="ru-RU" sz="20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о </a:t>
            </a:r>
            <a:r>
              <a:rPr lang="ru-RU" sz="2000" b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подвигах совсем ещё юных героев .И, конечно же, лучшие книги о войне воспитывают в юных слушателях  дух патриотизма; дают представление о Великой Отечественной войне; учат ценить мир и любить дом, семью, близких. Сколь ни было бы далеко прошлое, память о нем важна: ребята, став взрослыми, должны сделать все для того, чтобы трагические страницы истории никогда не повторились в жизни народа.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kern="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Читайте детям о войне!!!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80" name="Picture 8" descr="https://magadanpravda.ru/images/2020/mart_20/30.03.2020/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58" y="1"/>
            <a:ext cx="914555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5" name="Прямоугольник 1"/>
          <p:cNvSpPr>
            <a:spLocks noChangeArrowheads="1"/>
          </p:cNvSpPr>
          <p:nvPr/>
        </p:nvSpPr>
        <p:spPr bwMode="auto">
          <a:xfrm>
            <a:off x="1518505" y="1124744"/>
            <a:ext cx="6480175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Память о прошедшей войне</a:t>
            </a:r>
          </a:p>
          <a:p>
            <a:pPr algn="ctr" eaLnBrk="1" hangingPunct="1"/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 храним </a:t>
            </a:r>
          </a:p>
          <a:p>
            <a:pPr algn="ctr" eaLnBrk="1" hangingPunct="1"/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наших сердцах! И, конечно, всё что знаем о ней, мы должны передать нашим детям. Маленькие граждане нашей страны должны знать ее героические страницы и гордиться своей Родиной и подвигами</a:t>
            </a:r>
          </a:p>
          <a:p>
            <a:pPr algn="ctr" eaLnBrk="1" hangingPunct="1"/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своего народа.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9373" y="-3797"/>
            <a:ext cx="9313373" cy="6981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Рисунок 2" descr="http://static.ozone.ru/multimedia/books_covers/100465100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2282248"/>
            <a:ext cx="2880122" cy="4135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8" name="Прямоугольник 1"/>
          <p:cNvSpPr>
            <a:spLocks noChangeArrowheads="1"/>
          </p:cNvSpPr>
          <p:nvPr/>
        </p:nvSpPr>
        <p:spPr bwMode="auto">
          <a:xfrm>
            <a:off x="1201836" y="503076"/>
            <a:ext cx="5326062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ru-RU" altLang="ru-RU" sz="2600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К</a:t>
            </a:r>
            <a:r>
              <a:rPr lang="ru-RU" altLang="ru-RU" sz="2600" b="1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Г. Паустовский</a:t>
            </a:r>
          </a:p>
          <a:p>
            <a:pPr eaLnBrk="1" hangingPunct="1"/>
            <a:r>
              <a:rPr lang="ru-RU" altLang="ru-RU" sz="2600" b="1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«Похождение жука-носорога»</a:t>
            </a:r>
          </a:p>
        </p:txBody>
      </p:sp>
      <p:sp>
        <p:nvSpPr>
          <p:cNvPr id="6149" name="Прямоугольник 3"/>
          <p:cNvSpPr>
            <a:spLocks noChangeArrowheads="1"/>
          </p:cNvSpPr>
          <p:nvPr/>
        </p:nvSpPr>
        <p:spPr bwMode="auto">
          <a:xfrm>
            <a:off x="395535" y="1395251"/>
            <a:ext cx="6110019" cy="4462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Aft>
                <a:spcPts val="0"/>
              </a:spcAft>
            </a:pPr>
            <a:r>
              <a:rPr lang="ru-RU" alt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Солдатская сказка.</a:t>
            </a:r>
          </a:p>
          <a:p>
            <a:pPr algn="ctr" eaLnBrk="1" hangingPunct="1">
              <a:spcAft>
                <a:spcPts val="0"/>
              </a:spcAft>
            </a:pPr>
            <a:r>
              <a:rPr lang="ru-RU" alt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Когда Петр Терентьев </a:t>
            </a:r>
          </a:p>
          <a:p>
            <a:pPr algn="ctr" eaLnBrk="1" hangingPunct="1">
              <a:spcAft>
                <a:spcPts val="0"/>
              </a:spcAft>
            </a:pPr>
            <a:r>
              <a:rPr lang="ru-RU" alt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уходил из деревни на войну, </a:t>
            </a:r>
          </a:p>
          <a:p>
            <a:pPr algn="ctr" eaLnBrk="1" hangingPunct="1">
              <a:spcAft>
                <a:spcPts val="0"/>
              </a:spcAft>
            </a:pPr>
            <a:r>
              <a:rPr lang="ru-RU" alt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маленький сын его Степа не знал, </a:t>
            </a:r>
          </a:p>
          <a:p>
            <a:pPr algn="ctr" eaLnBrk="1" hangingPunct="1">
              <a:spcAft>
                <a:spcPts val="0"/>
              </a:spcAft>
            </a:pPr>
            <a:r>
              <a:rPr lang="ru-RU" alt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 </a:t>
            </a:r>
            <a:r>
              <a:rPr lang="ru-RU" alt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подарить отцу на прощание, и подарил </a:t>
            </a:r>
          </a:p>
          <a:p>
            <a:pPr algn="ctr" eaLnBrk="1" hangingPunct="1">
              <a:spcAft>
                <a:spcPts val="0"/>
              </a:spcAft>
            </a:pPr>
            <a:r>
              <a:rPr lang="ru-RU" alt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наконец старого жука-носорога. </a:t>
            </a:r>
          </a:p>
          <a:p>
            <a:pPr algn="ctr" eaLnBrk="1" hangingPunct="1">
              <a:spcAft>
                <a:spcPts val="0"/>
              </a:spcAft>
            </a:pPr>
            <a:r>
              <a:rPr lang="ru-RU" alt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Жук прошел вместе с отцом всю войну и вернулся </a:t>
            </a:r>
            <a:r>
              <a:rPr lang="ru-RU" alt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alt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родные края. </a:t>
            </a:r>
            <a:endParaRPr lang="ru-RU" altLang="ru-RU" sz="24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eaLnBrk="1" hangingPunct="1">
              <a:spcAft>
                <a:spcPts val="0"/>
              </a:spcAft>
            </a:pPr>
            <a:r>
              <a:rPr lang="ru-RU" alt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Удивительная </a:t>
            </a:r>
            <a:r>
              <a:rPr lang="ru-RU" alt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история дружбы человека и жука!</a:t>
            </a:r>
          </a:p>
          <a:p>
            <a:pPr eaLnBrk="1" hangingPunct="1">
              <a:spcAft>
                <a:spcPts val="0"/>
              </a:spcAft>
            </a:pPr>
            <a:r>
              <a:rPr lang="ru-RU" altLang="ru-RU" sz="2000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alt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3675" y="-1588"/>
            <a:ext cx="9323388" cy="6991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Рисунок 2" descr="http://static.ozone.ru/multimedia/books_covers/100164364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700808"/>
            <a:ext cx="3240360" cy="477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Прямоугольник 1"/>
          <p:cNvSpPr>
            <a:spLocks noChangeArrowheads="1"/>
          </p:cNvSpPr>
          <p:nvPr/>
        </p:nvSpPr>
        <p:spPr bwMode="auto">
          <a:xfrm>
            <a:off x="792088" y="952138"/>
            <a:ext cx="457200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ru-RU" altLang="ru-RU" sz="3200" b="1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К. Г. Паустовский</a:t>
            </a:r>
          </a:p>
          <a:p>
            <a:pPr eaLnBrk="1" hangingPunct="1"/>
            <a:r>
              <a:rPr lang="ru-RU" altLang="ru-RU" sz="3200" b="1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«Стальное колечко»</a:t>
            </a:r>
          </a:p>
        </p:txBody>
      </p:sp>
      <p:sp>
        <p:nvSpPr>
          <p:cNvPr id="7173" name="Прямоугольник 3"/>
          <p:cNvSpPr>
            <a:spLocks noChangeArrowheads="1"/>
          </p:cNvSpPr>
          <p:nvPr/>
        </p:nvSpPr>
        <p:spPr bwMode="auto">
          <a:xfrm>
            <a:off x="792088" y="2413953"/>
            <a:ext cx="4572000" cy="2034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15000"/>
              </a:lnSpc>
              <a:spcAft>
                <a:spcPts val="1000"/>
              </a:spcAft>
            </a:pPr>
            <a:r>
              <a:rPr lang="ru-RU" alt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Рассказ о жизни в деревне во время войны, о доброте девочки </a:t>
            </a:r>
            <a:r>
              <a:rPr lang="ru-RU" altLang="ru-RU" sz="28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Варюшки</a:t>
            </a:r>
            <a:r>
              <a:rPr lang="ru-RU" alt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 волшебном колечке.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7557" y="0"/>
            <a:ext cx="9323388" cy="699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Рисунок 3" descr="http://img1.labirint.ru/books/329832/big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41" b="8811"/>
          <a:stretch/>
        </p:blipFill>
        <p:spPr bwMode="auto">
          <a:xfrm>
            <a:off x="235606" y="476672"/>
            <a:ext cx="3140785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6" name="Прямоугольник 2"/>
          <p:cNvSpPr>
            <a:spLocks noChangeArrowheads="1"/>
          </p:cNvSpPr>
          <p:nvPr/>
        </p:nvSpPr>
        <p:spPr bwMode="auto">
          <a:xfrm>
            <a:off x="3275856" y="557002"/>
            <a:ext cx="417195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ru-RU" alt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Дмитрий </a:t>
            </a:r>
            <a:r>
              <a:rPr lang="ru-RU" altLang="ru-RU" sz="2800" b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Пентегов</a:t>
            </a:r>
            <a:endParaRPr lang="ru-RU" altLang="ru-RU" sz="28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ru-RU" altLang="ru-RU" sz="28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</a:t>
            </a:r>
            <a:r>
              <a:rPr lang="ru-RU" altLang="ru-RU" sz="2800" b="1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Паровоз «Овечка»</a:t>
            </a:r>
          </a:p>
        </p:txBody>
      </p:sp>
      <p:sp>
        <p:nvSpPr>
          <p:cNvPr id="8197" name="Прямоугольник 4"/>
          <p:cNvSpPr>
            <a:spLocks noChangeArrowheads="1"/>
          </p:cNvSpPr>
          <p:nvPr/>
        </p:nvSpPr>
        <p:spPr bwMode="auto">
          <a:xfrm>
            <a:off x="3563888" y="1511089"/>
            <a:ext cx="4850830" cy="5047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15000"/>
              </a:lnSpc>
              <a:spcAft>
                <a:spcPts val="1000"/>
              </a:spcAft>
            </a:pPr>
            <a:r>
              <a:rPr lang="ru-RU" alt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Герой этой сказки – небольшой паровоз из серии “</a:t>
            </a:r>
            <a:r>
              <a:rPr lang="ru-RU" altLang="ru-RU" sz="20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Ов</a:t>
            </a:r>
            <a:r>
              <a:rPr lang="ru-RU" alt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”, который железнодорожники ласково называли “Овечка”. Когда-то он ездил от Москвы до самого Тихого океана. Потом его сменили мощные паровозы других серий, но “Овечек” все уважали за то, что они прочные и надёжные. А в годы Великой Отечественной войны началась новая жизнь этого паровоза: он стал зенитным бронепоездом и отгонял от наших эшелонов вражеские самолёты, вписав свою страницу в историю Великой Победы.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975" y="0"/>
            <a:ext cx="9324975" cy="699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19" name="Прямоугольник 1"/>
          <p:cNvSpPr>
            <a:spLocks noChangeArrowheads="1"/>
          </p:cNvSpPr>
          <p:nvPr/>
        </p:nvSpPr>
        <p:spPr bwMode="auto">
          <a:xfrm>
            <a:off x="3348038" y="476250"/>
            <a:ext cx="3420745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ru-RU" altLang="ru-RU" sz="2600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</a:t>
            </a:r>
            <a:r>
              <a:rPr lang="ru-RU" altLang="ru-RU" sz="2800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</a:t>
            </a:r>
            <a:r>
              <a:rPr lang="ru-RU" altLang="ru-RU" sz="2800" b="1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В. Митяев </a:t>
            </a:r>
          </a:p>
          <a:p>
            <a:pPr eaLnBrk="1" hangingPunct="1"/>
            <a:r>
              <a:rPr lang="ru-RU" altLang="ru-RU" sz="2800" b="1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«Письмо с фронта»</a:t>
            </a:r>
            <a:r>
              <a:rPr lang="ru-RU" altLang="ru-RU" sz="28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9220" name="Прямоугольник 3"/>
          <p:cNvSpPr>
            <a:spLocks noChangeArrowheads="1"/>
          </p:cNvSpPr>
          <p:nvPr/>
        </p:nvSpPr>
        <p:spPr bwMode="auto">
          <a:xfrm>
            <a:off x="3203575" y="1370013"/>
            <a:ext cx="5480050" cy="4870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15000"/>
              </a:lnSpc>
              <a:spcAft>
                <a:spcPts val="1000"/>
              </a:spcAft>
            </a:pPr>
            <a:r>
              <a:rPr lang="ru-RU" alt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книгу вошли рассказы автора, участника войны, о военных буднях. </a:t>
            </a:r>
            <a:r>
              <a:rPr lang="ru-RU" alt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Читатель </a:t>
            </a:r>
            <a:r>
              <a:rPr lang="ru-RU" alt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вместе с героями переживаем трудности пути солдата-фронтовика к Победе. Автор заострил внимание на трогательных подробностях тогдашней жизни. И они больше, чем разбор боев и сражений, приближают к пониманию человеческих чувств. Мы вместе с автором сочувствуем юным солдатам, которые прямо на наших глазах становятся взрослыми. Для них война – тяжелая работа, и меньше всего они думают о геройских поступках. Но, честно ее выполнив, вчерашние мальчишки становятся героями. Издание проиллюстрировано множеством цветных репродукций. </a:t>
            </a:r>
          </a:p>
        </p:txBody>
      </p:sp>
      <p:pic>
        <p:nvPicPr>
          <p:cNvPr id="9221" name="Picture 2" descr="http://i.livelib.ru/boocover/1000286966/l/d0a8/Anatolij_Mityaev__Pismo_s_front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448" y="404664"/>
            <a:ext cx="3179590" cy="4323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9388" y="0"/>
            <a:ext cx="9323388" cy="699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Рисунок 2" descr="http://img1.labirint.ru/books/249478/big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26" r="16" b="12267"/>
          <a:stretch/>
        </p:blipFill>
        <p:spPr bwMode="auto">
          <a:xfrm>
            <a:off x="251520" y="332656"/>
            <a:ext cx="3470156" cy="4125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4" name="Прямоугольник 1"/>
          <p:cNvSpPr>
            <a:spLocks noChangeArrowheads="1"/>
          </p:cNvSpPr>
          <p:nvPr/>
        </p:nvSpPr>
        <p:spPr bwMode="auto">
          <a:xfrm>
            <a:off x="3635375" y="620713"/>
            <a:ext cx="3772186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ru-RU" alt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И.А</a:t>
            </a:r>
            <a:r>
              <a:rPr lang="ru-RU" alt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alt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Туричин</a:t>
            </a:r>
            <a:endParaRPr lang="ru-RU" alt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ru-RU" alt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32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«Крайний случай»</a:t>
            </a:r>
          </a:p>
        </p:txBody>
      </p:sp>
      <p:sp>
        <p:nvSpPr>
          <p:cNvPr id="10245" name="Прямоугольник 3"/>
          <p:cNvSpPr>
            <a:spLocks noChangeArrowheads="1"/>
          </p:cNvSpPr>
          <p:nvPr/>
        </p:nvSpPr>
        <p:spPr bwMode="auto">
          <a:xfrm>
            <a:off x="3635375" y="1844675"/>
            <a:ext cx="4572000" cy="433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15000"/>
              </a:lnSpc>
              <a:spcAft>
                <a:spcPts val="1000"/>
              </a:spcAft>
            </a:pPr>
            <a:r>
              <a:rPr lang="ru-RU" alt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Повесть-сказка адресована маленьким читателям. Малыши с интересом прочитают историю о подвигах русского богатыря, солдата Ивана, который мужественно сражался против фашистов, дошел до Берлина и спас от смерти маленькую немецкую девочку. Всю войну он берег краюшку хлеба, испеченного матерью. А самого Ивана хранила от вражеских пуль чудотворная икона Пресвятой Богородицы</a:t>
            </a:r>
            <a:r>
              <a:rPr lang="ru-RU" altLang="ru-RU" sz="2000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3675" y="0"/>
            <a:ext cx="9323388" cy="699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Рисунок 2" descr="http://todnb.ru/content/images/img598(1)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3" t="4990" r="3785" b="5354"/>
          <a:stretch/>
        </p:blipFill>
        <p:spPr bwMode="auto">
          <a:xfrm>
            <a:off x="264517" y="404664"/>
            <a:ext cx="3467052" cy="468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8" name="Прямоугольник 1"/>
          <p:cNvSpPr>
            <a:spLocks noChangeArrowheads="1"/>
          </p:cNvSpPr>
          <p:nvPr/>
        </p:nvSpPr>
        <p:spPr bwMode="auto">
          <a:xfrm>
            <a:off x="3779838" y="708025"/>
            <a:ext cx="3183885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ru-RU" alt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alt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Нисон</a:t>
            </a:r>
            <a:r>
              <a:rPr lang="ru-RU" alt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Ходза</a:t>
            </a:r>
            <a:endParaRPr lang="ru-RU" alt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ru-RU" altLang="ru-RU" sz="32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«Дорога жизни»</a:t>
            </a:r>
            <a:endParaRPr lang="ru-RU" altLang="ru-RU" sz="32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69" name="Прямоугольник 3"/>
          <p:cNvSpPr>
            <a:spLocks noChangeArrowheads="1"/>
          </p:cNvSpPr>
          <p:nvPr/>
        </p:nvSpPr>
        <p:spPr bwMode="auto">
          <a:xfrm>
            <a:off x="3851275" y="2043113"/>
            <a:ext cx="4572000" cy="3603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15000"/>
              </a:lnSpc>
              <a:spcAft>
                <a:spcPts val="1000"/>
              </a:spcAft>
            </a:pPr>
            <a:r>
              <a:rPr lang="ru-RU" alt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книгу вошли рассказы о легендарной Дороге жизни блокадного Ленинграда для детей старшего дошкольного и младшего школьного возраста. Документальное повествование дополняют уникальные фотографии и наглядные карты, а рассказы – волнительные карандашные рисунки художника </a:t>
            </a:r>
            <a:r>
              <a:rPr lang="ru-RU" altLang="ru-RU" sz="20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В.Бескаравайного</a:t>
            </a:r>
            <a:r>
              <a:rPr lang="ru-RU" alt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280</TotalTime>
  <Words>1477</Words>
  <Application>Microsoft Office PowerPoint</Application>
  <PresentationFormat>Экран (4:3)</PresentationFormat>
  <Paragraphs>83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2" baseType="lpstr">
      <vt:lpstr>Arial</vt:lpstr>
      <vt:lpstr>Calibri</vt:lpstr>
      <vt:lpstr>Times New Roman</vt:lpstr>
      <vt:lpstr>Trebuchet MS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</dc:creator>
  <cp:lastModifiedBy>Пушкинского района Детский сад 24</cp:lastModifiedBy>
  <cp:revision>33</cp:revision>
  <dcterms:created xsi:type="dcterms:W3CDTF">2015-05-05T07:47:45Z</dcterms:created>
  <dcterms:modified xsi:type="dcterms:W3CDTF">2020-05-02T15:22:39Z</dcterms:modified>
</cp:coreProperties>
</file>