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0"/>
  </p:notesMasterIdLst>
  <p:sldIdLst>
    <p:sldId id="287" r:id="rId2"/>
    <p:sldId id="288" r:id="rId3"/>
    <p:sldId id="257" r:id="rId4"/>
    <p:sldId id="289" r:id="rId5"/>
    <p:sldId id="292" r:id="rId6"/>
    <p:sldId id="293" r:id="rId7"/>
    <p:sldId id="305" r:id="rId8"/>
    <p:sldId id="294" r:id="rId9"/>
    <p:sldId id="299" r:id="rId10"/>
    <p:sldId id="300" r:id="rId11"/>
    <p:sldId id="291" r:id="rId12"/>
    <p:sldId id="302" r:id="rId13"/>
    <p:sldId id="303" r:id="rId14"/>
    <p:sldId id="304" r:id="rId15"/>
    <p:sldId id="296" r:id="rId16"/>
    <p:sldId id="297" r:id="rId17"/>
    <p:sldId id="298" r:id="rId18"/>
    <p:sldId id="407" r:id="rId19"/>
    <p:sldId id="334" r:id="rId20"/>
    <p:sldId id="335" r:id="rId21"/>
    <p:sldId id="336" r:id="rId22"/>
    <p:sldId id="262" r:id="rId23"/>
    <p:sldId id="337" r:id="rId24"/>
    <p:sldId id="338" r:id="rId25"/>
    <p:sldId id="339" r:id="rId26"/>
    <p:sldId id="310" r:id="rId27"/>
    <p:sldId id="311" r:id="rId28"/>
    <p:sldId id="308" r:id="rId2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B5ABE"/>
    <a:srgbClr val="FFFF00"/>
    <a:srgbClr val="00FFFF"/>
    <a:srgbClr val="FF0066"/>
    <a:srgbClr val="000066"/>
    <a:srgbClr val="D5B08B"/>
    <a:srgbClr val="E3CC9D"/>
    <a:srgbClr val="C0C0C0"/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9" d="100"/>
          <a:sy n="99" d="100"/>
        </p:scale>
        <p:origin x="-113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248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07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337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37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FA423552-AD46-4C15-A375-6F6BBCC35E3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964906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1098DBA-D8FC-4EFD-BC6B-943A56B30E64}" type="slidenum">
              <a:rPr lang="ru-RU" smtClean="0"/>
              <a:pPr/>
              <a:t>1</a:t>
            </a:fld>
            <a:endParaRPr lang="ru-RU" smtClean="0"/>
          </a:p>
        </p:txBody>
      </p:sp>
      <p:sp>
        <p:nvSpPr>
          <p:cNvPr id="317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5DE7B03-D17C-4280-9A35-B5480DD134A8}" type="slidenum">
              <a:rPr lang="ru-RU" smtClean="0"/>
              <a:pPr/>
              <a:t>9</a:t>
            </a:fld>
            <a:endParaRPr lang="ru-RU" smtClean="0"/>
          </a:p>
        </p:txBody>
      </p:sp>
      <p:sp>
        <p:nvSpPr>
          <p:cNvPr id="327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2A512A3-8B2B-46F3-A67A-43158E1A112E}" type="slidenum">
              <a:rPr lang="ru-RU" smtClean="0"/>
              <a:pPr/>
              <a:t>19</a:t>
            </a:fld>
            <a:endParaRPr lang="ru-RU" smtClean="0"/>
          </a:p>
        </p:txBody>
      </p:sp>
      <p:sp>
        <p:nvSpPr>
          <p:cNvPr id="38914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r">
              <a:defRPr/>
            </a:pPr>
            <a:fld id="{D85DAE88-EF60-4B34-90CC-2C4FB799B724}" type="slidenum">
              <a:rPr lang="ru-RU" sz="1200">
                <a:latin typeface="+mn-lt"/>
              </a:rPr>
              <a:pPr algn="r">
                <a:defRPr/>
              </a:pPr>
              <a:t>19</a:t>
            </a:fld>
            <a:endParaRPr lang="ru-RU" sz="1200">
              <a:latin typeface="+mn-lt"/>
            </a:endParaRPr>
          </a:p>
        </p:txBody>
      </p:sp>
      <p:sp>
        <p:nvSpPr>
          <p:cNvPr id="3379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D27D743-B626-4D2B-B8D6-846746520DF9}" type="slidenum">
              <a:rPr lang="ru-RU" smtClean="0"/>
              <a:pPr/>
              <a:t>20</a:t>
            </a:fld>
            <a:endParaRPr lang="ru-RU" smtClean="0"/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3ECA99-1651-4B73-8D60-8E5346844F8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B9FF63-8674-400C-8434-C309A3ACE1C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43FEF6-C9CF-465E-894A-46B64B5ECBA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A67A5B-A1C7-46AF-A7C8-D11FDC23B3B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Заголовок и объект над текс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229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3938588"/>
            <a:ext cx="8229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D959FF-F3BD-4664-9180-471A6AF2592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Заголовок и два объекта над текс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>
          <a:xfrm>
            <a:off x="457200" y="3938588"/>
            <a:ext cx="8229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C00693-A5C0-4343-A14A-4BDA2B07F80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F02279-12F2-495A-8330-E12BEF7E383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467770-EF6F-4C19-A3D7-6025A51170D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9DE47B-AA26-401A-A590-F5188FC64B8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D74FB7-604E-4622-9DE9-4D25A88AC4A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FB4B02-A55F-4DED-A7A9-E8B4DDF0F93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56BBBF-CEA2-4FBB-8EDB-14A6FA0E63C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0345AE-F02B-4720-8580-2E7962D2809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32D686-6EEB-4026-886C-7884B0696F0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385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2B5D8057-4C46-4B42-BAA1-8C3EA093B95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hyperlink" Target="http://ru.wikipedia.org/wiki/%D0%91%D0%B0%D0%BB%D1%8C%D0%BC%D0%BE%D0%BD%D1%82,_%D0%9A%D0%BE%D0%BD%D1%81%D1%82%D0%B0%D0%BD%D1%82%D0%B8%D0%BD_%D0%94%D0%BC%D0%B8%D1%82%D1%80%D0%B8%D0%B5%D0%B2%D0%B8%D1%87" TargetMode="External"/><Relationship Id="rId3" Type="http://schemas.openxmlformats.org/officeDocument/2006/relationships/notesSlide" Target="../notesSlides/notesSlide3.xml"/><Relationship Id="rId7" Type="http://schemas.openxmlformats.org/officeDocument/2006/relationships/hyperlink" Target="http://ru.wikipedia.org/wiki/%D0%91%D1%80%D1%8E%D1%81%D0%BE%D0%B2,_%D0%92%D0%B0%D0%BB%D0%B5%D1%80%D0%B8%D0%B9_%D0%AF%D0%BA%D0%BE%D0%B2%D0%BB%D0%B5%D0%B2%D0%B8%D1%87" TargetMode="External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Documents%20and%20Settings\Admin\&#1056;&#1072;&#1073;&#1086;&#1095;&#1080;&#1081;%20&#1089;&#1090;&#1086;&#1083;\&#1051;&#1080;&#1090;&#1077;&#1088;&#1072;&#1090;&#1091;&#1088;&#1072;%20&#1089;&#1077;&#1088;&#1077;&#1073;&#1088;&#1103;&#1085;&#1086;&#1075;&#1086;%20&#1074;&#1077;&#1082;&#1072;\klod_debiussi_-_lunniy_svet%20MpTri.Net.mp3" TargetMode="External"/><Relationship Id="rId6" Type="http://schemas.openxmlformats.org/officeDocument/2006/relationships/hyperlink" Target="http://ru.wikipedia.org/wiki/%D0%A1%D0%BE%D0%BB%D0%BE%D0%B3%D1%83%D0%B1,_%D0%A4%D1%91%D0%B4%D0%BE%D1%80_%D0%9A%D1%83%D0%B7%D1%8C%D0%BC%D0%B8%D1%87" TargetMode="External"/><Relationship Id="rId11" Type="http://schemas.openxmlformats.org/officeDocument/2006/relationships/image" Target="../media/image2.png"/><Relationship Id="rId5" Type="http://schemas.openxmlformats.org/officeDocument/2006/relationships/hyperlink" Target="http://ru.wikipedia.org/wiki/%D0%93%D0%B8%D0%BF%D0%BF%D0%B8%D1%83%D1%81,_%D0%97%D0%B8%D0%BD%D0%B0%D0%B8%D0%B4%D0%B0_%D0%9D%D0%B8%D0%BA%D0%BE%D0%BB%D0%B0%D0%B5%D0%B2%D0%BD%D0%B0" TargetMode="External"/><Relationship Id="rId10" Type="http://schemas.openxmlformats.org/officeDocument/2006/relationships/hyperlink" Target="http://ru.wikipedia.org/wiki/%D0%91%D0%B5%D0%BB%D1%8B%D0%B9,_%D0%90%D0%BD%D0%B4%D1%80%D0%B5%D0%B9" TargetMode="External"/><Relationship Id="rId4" Type="http://schemas.openxmlformats.org/officeDocument/2006/relationships/hyperlink" Target="http://ru.wikipedia.org/wiki/%D0%9C%D0%B5%D1%80%D0%B5%D0%B6%D0%BA%D0%BE%D0%B2%D1%81%D0%BA%D0%B8%D0%B9,_%D0%94%D0%BC%D0%B8%D1%82%D1%80%D0%B8%D0%B9_%D0%A1%D0%B5%D1%80%D0%B3%D0%B5%D0%B5%D0%B2%D0%B8%D1%87" TargetMode="External"/><Relationship Id="rId9" Type="http://schemas.openxmlformats.org/officeDocument/2006/relationships/hyperlink" Target="http://ru.wikipedia.org/wiki/%D0%91%D0%BB%D0%BE%D0%BA,_%D0%90%D0%BB%D0%B5%D0%BA%D1%81%D0%B0%D0%BD%D0%B4%D1%80_%D0%90%D0%BB%D0%B5%D0%BA%D1%81%D0%B0%D0%BD%D0%B4%D1%80%D0%BE%D0%B2%D0%B8%D1%87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7" Type="http://schemas.openxmlformats.org/officeDocument/2006/relationships/image" Target="../media/image32.pn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1.jpeg"/><Relationship Id="rId5" Type="http://schemas.openxmlformats.org/officeDocument/2006/relationships/hyperlink" Target="http://www.proza.ru/pics/2009/06/14/538.jpg" TargetMode="External"/><Relationship Id="rId4" Type="http://schemas.openxmlformats.org/officeDocument/2006/relationships/image" Target="../media/image30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6.jpeg"/><Relationship Id="rId4" Type="http://schemas.openxmlformats.org/officeDocument/2006/relationships/image" Target="../media/image35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12.xml"/><Relationship Id="rId1" Type="http://schemas.openxmlformats.org/officeDocument/2006/relationships/audio" Target="file:///C:\Documents%20and%20Settings\Admin\&#1056;&#1072;&#1073;&#1086;&#1095;&#1080;&#1081;%20&#1089;&#1090;&#1086;&#1083;\&#1051;&#1080;&#1090;&#1077;&#1088;&#1072;&#1090;&#1091;&#1088;&#1072;%20&#1089;&#1077;&#1088;&#1077;&#1073;&#1088;&#1103;&#1085;&#1086;&#1075;&#1086;%20&#1074;&#1077;&#1082;&#1072;\&#1060;&#1088;&#1080;&#1076;&#1077;&#1088;&#1080;&#1082;%20&#1064;&#1086;&#1087;&#1077;&#1085;%20-%20&#1069;&#1090;&#1102;&#1076;%20&#8470;12%20&#1076;&#1086;%20&#1084;&#1080;&#1085;&#1086;&#1088;%20&#1056;&#1077;&#1074;&#1086;&#1083;&#1102;&#1094;&#1080;&#1086;&#1085;&#1085;&#1099;&#1081;.mp3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http://www.silverage.ru/main.html" TargetMode="Externa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618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2667000" y="1524000"/>
            <a:ext cx="6781800" cy="2819400"/>
          </a:xfrm>
        </p:spPr>
        <p:txBody>
          <a:bodyPr/>
          <a:lstStyle/>
          <a:p>
            <a:pPr eaLnBrk="1" hangingPunct="1"/>
            <a:r>
              <a:rPr lang="ru-RU" sz="3800" b="1" dirty="0">
                <a:solidFill>
                  <a:schemeClr val="tx1"/>
                </a:solidFill>
              </a:rPr>
              <a:t>Русский футуризм в литературе </a:t>
            </a:r>
            <a:r>
              <a:rPr lang="ru-RU" sz="3800" b="1" dirty="0" smtClean="0">
                <a:solidFill>
                  <a:schemeClr val="tx1"/>
                </a:solidFill>
              </a:rPr>
              <a:t> X</a:t>
            </a:r>
            <a:r>
              <a:rPr lang="en-US" sz="3800" b="1" dirty="0" smtClean="0">
                <a:solidFill>
                  <a:schemeClr val="tx1"/>
                </a:solidFill>
              </a:rPr>
              <a:t>X</a:t>
            </a:r>
            <a:r>
              <a:rPr lang="ru-RU" sz="3800" b="1" dirty="0" smtClean="0">
                <a:solidFill>
                  <a:schemeClr val="tx1"/>
                </a:solidFill>
              </a:rPr>
              <a:t> </a:t>
            </a:r>
            <a:r>
              <a:rPr lang="ru-RU" sz="3800" b="1" dirty="0">
                <a:solidFill>
                  <a:schemeClr val="tx1"/>
                </a:solidFill>
              </a:rPr>
              <a:t>века</a:t>
            </a:r>
            <a:endParaRPr lang="ru-RU" sz="3800" b="1" dirty="0" smtClean="0">
              <a:solidFill>
                <a:schemeClr val="tx1"/>
              </a:solidFill>
            </a:endParaRPr>
          </a:p>
        </p:txBody>
      </p:sp>
      <p:pic>
        <p:nvPicPr>
          <p:cNvPr id="1026" name="Picture 2" descr="C:\Users\HP\Desktop\cat2000futur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81000"/>
            <a:ext cx="2998893" cy="5181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6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396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396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396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9618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2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333375"/>
            <a:ext cx="4038600" cy="6264275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u-RU" b="1" smtClean="0">
                <a:solidFill>
                  <a:schemeClr val="accent2"/>
                </a:solidFill>
              </a:rPr>
              <a:t>Начало эпохи 1890 год</a:t>
            </a:r>
          </a:p>
          <a:p>
            <a:pPr eaLnBrk="1" hangingPunct="1">
              <a:lnSpc>
                <a:spcPct val="80000"/>
              </a:lnSpc>
            </a:pPr>
            <a:r>
              <a:rPr lang="ru-RU" i="1" smtClean="0"/>
              <a:t>Николай Минский "Со светом совести" (1890г.)  </a:t>
            </a:r>
          </a:p>
          <a:p>
            <a:pPr eaLnBrk="1" hangingPunct="1">
              <a:lnSpc>
                <a:spcPct val="80000"/>
              </a:lnSpc>
            </a:pPr>
            <a:r>
              <a:rPr lang="ru-RU" i="1" smtClean="0"/>
              <a:t>Дмитрий Мережковский "О причинах </a:t>
            </a:r>
            <a:r>
              <a:rPr lang="ru-RU" b="1" i="1" smtClean="0"/>
              <a:t>упадка</a:t>
            </a:r>
            <a:r>
              <a:rPr lang="ru-RU" i="1" smtClean="0"/>
              <a:t> современной российской литературы" (1893г.)  </a:t>
            </a:r>
          </a:p>
          <a:p>
            <a:pPr eaLnBrk="1" hangingPunct="1">
              <a:lnSpc>
                <a:spcPct val="80000"/>
              </a:lnSpc>
            </a:pPr>
            <a:r>
              <a:rPr lang="ru-RU" i="1" smtClean="0"/>
              <a:t>Валерий Брюсов "Российские символисты" (1894г.)  </a:t>
            </a:r>
          </a:p>
        </p:txBody>
      </p:sp>
      <p:sp>
        <p:nvSpPr>
          <p:cNvPr id="82947" name="Rectangle 3"/>
          <p:cNvSpPr>
            <a:spLocks noGrp="1" noChangeArrowheads="1"/>
          </p:cNvSpPr>
          <p:nvPr>
            <p:ph type="body" sz="half" idx="2"/>
          </p:nvPr>
        </p:nvSpPr>
        <p:spPr>
          <a:xfrm>
            <a:off x="4648200" y="333375"/>
            <a:ext cx="4038600" cy="6264275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ru-RU" b="1" smtClean="0">
                <a:solidFill>
                  <a:schemeClr val="accent2"/>
                </a:solidFill>
              </a:rPr>
              <a:t>Окончание  эпохи</a:t>
            </a:r>
            <a:r>
              <a:rPr lang="ru-RU" smtClean="0"/>
              <a:t> </a:t>
            </a:r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r>
              <a:rPr lang="ru-RU" smtClean="0"/>
              <a:t>    </a:t>
            </a:r>
            <a:r>
              <a:rPr lang="ru-RU" b="1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1921 год</a:t>
            </a:r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r>
              <a:rPr lang="ru-RU" smtClean="0"/>
              <a:t>    </a:t>
            </a:r>
            <a:r>
              <a:rPr lang="ru-RU" i="1" smtClean="0"/>
              <a:t>смерть Александра Блока и гибель Николая Гумилева в 1921г.  </a:t>
            </a:r>
          </a:p>
        </p:txBody>
      </p:sp>
      <p:pic>
        <p:nvPicPr>
          <p:cNvPr id="82948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867400" y="3200400"/>
            <a:ext cx="1924050" cy="2747963"/>
          </a:xfrm>
          <a:prstGeom prst="rect">
            <a:avLst/>
          </a:prstGeom>
          <a:noFill/>
          <a:ln w="76200">
            <a:solidFill>
              <a:srgbClr val="DADAE6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29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29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829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294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294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8294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294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294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8294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294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294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8294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000"/>
                            </p:stCondLst>
                            <p:childTnLst>
                              <p:par>
                                <p:cTn id="32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829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29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829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000"/>
                            </p:stCondLst>
                            <p:childTnLst>
                              <p:par>
                                <p:cTn id="38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829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829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829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000"/>
                            </p:stCondLst>
                            <p:childTnLst>
                              <p:par>
                                <p:cTn id="44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829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829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829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1" dur="1000"/>
                                        <p:tgtEl>
                                          <p:spTgt spid="829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ru-RU" sz="6000" smtClean="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ru-RU" smtClean="0"/>
              <a:t> </a:t>
            </a:r>
          </a:p>
        </p:txBody>
      </p:sp>
      <p:sp>
        <p:nvSpPr>
          <p:cNvPr id="72708" name="Rectangle 4"/>
          <p:cNvSpPr>
            <a:spLocks noChangeArrowheads="1"/>
          </p:cNvSpPr>
          <p:nvPr/>
        </p:nvSpPr>
        <p:spPr bwMode="auto">
          <a:xfrm>
            <a:off x="533400" y="228600"/>
            <a:ext cx="833755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FFFFFF"/>
                </a:solidFill>
              </a:rPr>
              <a:t>Разделение русской литературы на два направления</a:t>
            </a:r>
            <a:r>
              <a:rPr lang="ru-RU" sz="2400" b="1">
                <a:solidFill>
                  <a:srgbClr val="B0C8B4"/>
                </a:solidFill>
              </a:rPr>
              <a:t/>
            </a:r>
            <a:br>
              <a:rPr lang="ru-RU" sz="2400" b="1">
                <a:solidFill>
                  <a:srgbClr val="B0C8B4"/>
                </a:solidFill>
              </a:rPr>
            </a:br>
            <a:endParaRPr lang="ru-RU" sz="2400" b="1">
              <a:solidFill>
                <a:srgbClr val="B0C8B4"/>
              </a:solidFill>
            </a:endParaRPr>
          </a:p>
        </p:txBody>
      </p:sp>
      <p:sp>
        <p:nvSpPr>
          <p:cNvPr id="72709" name="Oval 5"/>
          <p:cNvSpPr>
            <a:spLocks noChangeArrowheads="1"/>
          </p:cNvSpPr>
          <p:nvPr/>
        </p:nvSpPr>
        <p:spPr bwMode="auto">
          <a:xfrm>
            <a:off x="2819400" y="914400"/>
            <a:ext cx="3429000" cy="14478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b="1">
                <a:solidFill>
                  <a:srgbClr val="000000"/>
                </a:solidFill>
              </a:rPr>
              <a:t>Направления в литературе</a:t>
            </a:r>
          </a:p>
        </p:txBody>
      </p:sp>
      <p:sp>
        <p:nvSpPr>
          <p:cNvPr id="72710" name="Oval 6"/>
          <p:cNvSpPr>
            <a:spLocks noChangeArrowheads="1"/>
          </p:cNvSpPr>
          <p:nvPr/>
        </p:nvSpPr>
        <p:spPr bwMode="auto">
          <a:xfrm>
            <a:off x="990600" y="2209800"/>
            <a:ext cx="2209800" cy="13716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b="1">
                <a:solidFill>
                  <a:srgbClr val="000000"/>
                </a:solidFill>
              </a:rPr>
              <a:t>реализм</a:t>
            </a:r>
          </a:p>
        </p:txBody>
      </p:sp>
      <p:sp>
        <p:nvSpPr>
          <p:cNvPr id="72711" name="Oval 7"/>
          <p:cNvSpPr>
            <a:spLocks noChangeArrowheads="1"/>
          </p:cNvSpPr>
          <p:nvPr/>
        </p:nvSpPr>
        <p:spPr bwMode="auto">
          <a:xfrm>
            <a:off x="5943600" y="2209800"/>
            <a:ext cx="2438400" cy="15240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b="1">
                <a:solidFill>
                  <a:srgbClr val="000000"/>
                </a:solidFill>
              </a:rPr>
              <a:t>модернизм</a:t>
            </a:r>
          </a:p>
        </p:txBody>
      </p:sp>
      <p:sp>
        <p:nvSpPr>
          <p:cNvPr id="72712" name="Oval 8"/>
          <p:cNvSpPr>
            <a:spLocks noChangeArrowheads="1"/>
          </p:cNvSpPr>
          <p:nvPr/>
        </p:nvSpPr>
        <p:spPr bwMode="auto">
          <a:xfrm>
            <a:off x="381000" y="5029200"/>
            <a:ext cx="1752600" cy="1371600"/>
          </a:xfrm>
          <a:prstGeom prst="ellipse">
            <a:avLst/>
          </a:prstGeom>
          <a:solidFill>
            <a:srgbClr val="C5C5D9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b="1">
                <a:solidFill>
                  <a:srgbClr val="000066"/>
                </a:solidFill>
              </a:rPr>
              <a:t>символизм</a:t>
            </a:r>
          </a:p>
        </p:txBody>
      </p:sp>
      <p:sp>
        <p:nvSpPr>
          <p:cNvPr id="72713" name="Oval 9"/>
          <p:cNvSpPr>
            <a:spLocks noChangeArrowheads="1"/>
          </p:cNvSpPr>
          <p:nvPr/>
        </p:nvSpPr>
        <p:spPr bwMode="auto">
          <a:xfrm>
            <a:off x="2667000" y="5181600"/>
            <a:ext cx="1752600" cy="1371600"/>
          </a:xfrm>
          <a:prstGeom prst="ellipse">
            <a:avLst/>
          </a:prstGeom>
          <a:solidFill>
            <a:srgbClr val="C5C5D9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b="1">
                <a:solidFill>
                  <a:srgbClr val="000066"/>
                </a:solidFill>
              </a:rPr>
              <a:t>акмеизм</a:t>
            </a:r>
          </a:p>
        </p:txBody>
      </p:sp>
      <p:sp>
        <p:nvSpPr>
          <p:cNvPr id="72714" name="Oval 10"/>
          <p:cNvSpPr>
            <a:spLocks noChangeArrowheads="1"/>
          </p:cNvSpPr>
          <p:nvPr/>
        </p:nvSpPr>
        <p:spPr bwMode="auto">
          <a:xfrm>
            <a:off x="4724400" y="4876800"/>
            <a:ext cx="1828800" cy="1371600"/>
          </a:xfrm>
          <a:prstGeom prst="ellipse">
            <a:avLst/>
          </a:prstGeom>
          <a:solidFill>
            <a:srgbClr val="C5C5D9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b="1">
                <a:solidFill>
                  <a:srgbClr val="000066"/>
                </a:solidFill>
              </a:rPr>
              <a:t>футуризм</a:t>
            </a:r>
          </a:p>
        </p:txBody>
      </p:sp>
      <p:sp>
        <p:nvSpPr>
          <p:cNvPr id="72715" name="Oval 11"/>
          <p:cNvSpPr>
            <a:spLocks noChangeArrowheads="1"/>
          </p:cNvSpPr>
          <p:nvPr/>
        </p:nvSpPr>
        <p:spPr bwMode="auto">
          <a:xfrm>
            <a:off x="7010400" y="4876800"/>
            <a:ext cx="1828800" cy="1371600"/>
          </a:xfrm>
          <a:prstGeom prst="ellipse">
            <a:avLst/>
          </a:prstGeom>
          <a:solidFill>
            <a:srgbClr val="C5C5D9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b="1">
                <a:solidFill>
                  <a:srgbClr val="000066"/>
                </a:solidFill>
              </a:rPr>
              <a:t>имажинизм</a:t>
            </a:r>
          </a:p>
        </p:txBody>
      </p:sp>
      <p:sp>
        <p:nvSpPr>
          <p:cNvPr id="72716" name="Line 12"/>
          <p:cNvSpPr>
            <a:spLocks noChangeShapeType="1"/>
          </p:cNvSpPr>
          <p:nvPr/>
        </p:nvSpPr>
        <p:spPr bwMode="auto">
          <a:xfrm flipH="1">
            <a:off x="2667000" y="1981200"/>
            <a:ext cx="381000" cy="3048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72717" name="Line 13"/>
          <p:cNvSpPr>
            <a:spLocks noChangeShapeType="1"/>
          </p:cNvSpPr>
          <p:nvPr/>
        </p:nvSpPr>
        <p:spPr bwMode="auto">
          <a:xfrm>
            <a:off x="5715000" y="2133600"/>
            <a:ext cx="533400" cy="3048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72718" name="Line 14"/>
          <p:cNvSpPr>
            <a:spLocks noChangeShapeType="1"/>
          </p:cNvSpPr>
          <p:nvPr/>
        </p:nvSpPr>
        <p:spPr bwMode="auto">
          <a:xfrm flipH="1">
            <a:off x="1752600" y="3352800"/>
            <a:ext cx="4343400" cy="18288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72719" name="Line 15"/>
          <p:cNvSpPr>
            <a:spLocks noChangeShapeType="1"/>
          </p:cNvSpPr>
          <p:nvPr/>
        </p:nvSpPr>
        <p:spPr bwMode="auto">
          <a:xfrm flipH="1">
            <a:off x="3886200" y="3352800"/>
            <a:ext cx="2209800" cy="19050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72720" name="Line 16"/>
          <p:cNvSpPr>
            <a:spLocks noChangeShapeType="1"/>
          </p:cNvSpPr>
          <p:nvPr/>
        </p:nvSpPr>
        <p:spPr bwMode="auto">
          <a:xfrm flipH="1">
            <a:off x="5791200" y="3352800"/>
            <a:ext cx="304800" cy="15240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72721" name="Line 17"/>
          <p:cNvSpPr>
            <a:spLocks noChangeShapeType="1"/>
          </p:cNvSpPr>
          <p:nvPr/>
        </p:nvSpPr>
        <p:spPr bwMode="auto">
          <a:xfrm>
            <a:off x="6096000" y="3352800"/>
            <a:ext cx="1219200" cy="16764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72722" name="Line 18"/>
          <p:cNvSpPr>
            <a:spLocks noChangeShapeType="1"/>
          </p:cNvSpPr>
          <p:nvPr/>
        </p:nvSpPr>
        <p:spPr bwMode="auto">
          <a:xfrm>
            <a:off x="2133600" y="5791200"/>
            <a:ext cx="5334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72731" name="Oval 27"/>
          <p:cNvSpPr>
            <a:spLocks noChangeArrowheads="1"/>
          </p:cNvSpPr>
          <p:nvPr/>
        </p:nvSpPr>
        <p:spPr bwMode="auto">
          <a:xfrm>
            <a:off x="6781800" y="990600"/>
            <a:ext cx="1981200" cy="914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b="1">
                <a:solidFill>
                  <a:srgbClr val="000000"/>
                </a:solidFill>
              </a:rPr>
              <a:t>декаданс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727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27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27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1000"/>
                                        <p:tgtEl>
                                          <p:spTgt spid="727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27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27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1000"/>
                                        <p:tgtEl>
                                          <p:spTgt spid="727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"/>
                            </p:stCondLst>
                            <p:childTnLst>
                              <p:par>
                                <p:cTn id="29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27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727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7" dur="1000"/>
                                        <p:tgtEl>
                                          <p:spTgt spid="727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000"/>
                            </p:stCondLst>
                            <p:childTnLst>
                              <p:par>
                                <p:cTn id="39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727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727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727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1000"/>
                                        <p:tgtEl>
                                          <p:spTgt spid="727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1" dur="1000"/>
                                        <p:tgtEl>
                                          <p:spTgt spid="727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727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727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727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1" dur="1000"/>
                                        <p:tgtEl>
                                          <p:spTgt spid="727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1000"/>
                            </p:stCondLst>
                            <p:childTnLst>
                              <p:par>
                                <p:cTn id="63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727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727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727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1000"/>
                                        <p:tgtEl>
                                          <p:spTgt spid="727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1000"/>
                            </p:stCondLst>
                            <p:childTnLst>
                              <p:par>
                                <p:cTn id="74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727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727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727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2000"/>
                            </p:stCondLst>
                            <p:childTnLst>
                              <p:par>
                                <p:cTn id="80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727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727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727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709" grpId="0" animBg="1"/>
      <p:bldP spid="72710" grpId="0" animBg="1"/>
      <p:bldP spid="72711" grpId="0" animBg="1"/>
      <p:bldP spid="72712" grpId="0" animBg="1"/>
      <p:bldP spid="72713" grpId="0" animBg="1"/>
      <p:bldP spid="72714" grpId="0" animBg="1"/>
      <p:bldP spid="72715" grpId="0" animBg="1"/>
      <p:bldP spid="72716" grpId="0" animBg="1"/>
      <p:bldP spid="72717" grpId="0" animBg="1"/>
      <p:bldP spid="72718" grpId="0" animBg="1"/>
      <p:bldP spid="72719" grpId="0" animBg="1"/>
      <p:bldP spid="72720" grpId="0" animBg="1"/>
      <p:bldP spid="72721" grpId="0" animBg="1"/>
      <p:bldP spid="72722" grpId="0" animBg="1"/>
      <p:bldP spid="72731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723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152400" y="1143000"/>
            <a:ext cx="8839200" cy="4929188"/>
          </a:xfrm>
          <a:solidFill>
            <a:srgbClr val="003854"/>
          </a:solidFill>
        </p:spPr>
        <p:txBody>
          <a:bodyPr/>
          <a:lstStyle/>
          <a:p>
            <a:pPr algn="just" eaLnBrk="1" hangingPunct="1"/>
            <a:r>
              <a:rPr lang="ru-RU" sz="2400" b="1" smtClean="0"/>
              <a:t>От франц. decadence; от средневекового лат. decadentia — упадок.</a:t>
            </a:r>
          </a:p>
          <a:p>
            <a:pPr algn="just" eaLnBrk="1" hangingPunct="1"/>
            <a:endParaRPr lang="ru-RU" sz="2400" b="1" smtClean="0"/>
          </a:p>
          <a:p>
            <a:pPr algn="just" eaLnBrk="1" hangingPunct="1"/>
            <a:r>
              <a:rPr lang="ru-RU" sz="2400" b="1" smtClean="0"/>
              <a:t>Настроение пассивности, безнадежности, неприятие общественной жизни, стремление замкнуться в мире своих душевных переживаний.</a:t>
            </a:r>
          </a:p>
          <a:p>
            <a:pPr algn="just" eaLnBrk="1" hangingPunct="1"/>
            <a:endParaRPr lang="ru-RU" sz="2400" b="1" smtClean="0"/>
          </a:p>
          <a:p>
            <a:pPr algn="just" eaLnBrk="1" hangingPunct="1"/>
            <a:r>
              <a:rPr lang="ru-RU" sz="2400" b="1" smtClean="0"/>
              <a:t>Оппозиция к общепринятой «мещанской» морали.</a:t>
            </a:r>
          </a:p>
          <a:p>
            <a:pPr algn="just" eaLnBrk="1" hangingPunct="1"/>
            <a:endParaRPr lang="ru-RU" sz="2400" b="1" smtClean="0"/>
          </a:p>
          <a:p>
            <a:pPr algn="just" eaLnBrk="1" hangingPunct="1"/>
            <a:r>
              <a:rPr lang="ru-RU" sz="2400" b="1" smtClean="0"/>
              <a:t>Культ красоты как самодовлеющей ценности. </a:t>
            </a:r>
          </a:p>
          <a:p>
            <a:pPr algn="just" eaLnBrk="1" hangingPunct="1"/>
            <a:endParaRPr lang="ru-RU" sz="2400" b="1" smtClean="0"/>
          </a:p>
          <a:p>
            <a:pPr algn="just" eaLnBrk="1" hangingPunct="1"/>
            <a:r>
              <a:rPr lang="ru-RU" sz="2400" b="1" smtClean="0"/>
              <a:t>Нигилистическая неприязнь к обществу, безверие и цинизм, особое «чувство бездны».</a:t>
            </a:r>
          </a:p>
          <a:p>
            <a:pPr algn="just" eaLnBrk="1" hangingPunct="1"/>
            <a:endParaRPr lang="ru-RU" sz="2400" b="1" smtClean="0"/>
          </a:p>
        </p:txBody>
      </p:sp>
      <p:sp>
        <p:nvSpPr>
          <p:cNvPr id="13315" name="Text Box 5"/>
          <p:cNvSpPr txBox="1">
            <a:spLocks noChangeArrowheads="1"/>
          </p:cNvSpPr>
          <p:nvPr/>
        </p:nvSpPr>
        <p:spPr bwMode="auto">
          <a:xfrm>
            <a:off x="2895600" y="0"/>
            <a:ext cx="3540125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4400" b="1">
                <a:solidFill>
                  <a:srgbClr val="FF66FF"/>
                </a:solidFill>
                <a:latin typeface="Monotype Corsiva" pitchFamily="66" charset="0"/>
              </a:rPr>
              <a:t>Декаданс</a:t>
            </a:r>
            <a:r>
              <a:rPr lang="ru-RU" b="1">
                <a:solidFill>
                  <a:srgbClr val="FF66FF"/>
                </a:solidFill>
                <a:latin typeface="Monotype Corsiva" pitchFamily="66" charset="0"/>
              </a:rPr>
              <a:t> </a:t>
            </a:r>
          </a:p>
          <a:p>
            <a:pPr algn="ctr"/>
            <a:r>
              <a:rPr lang="ru-RU" sz="2000" b="1" i="1"/>
              <a:t>(конец 19 — начало 20 вв.)</a:t>
            </a:r>
          </a:p>
          <a:p>
            <a:pPr algn="ctr"/>
            <a:endParaRPr lang="ru-RU" sz="2000" i="1"/>
          </a:p>
        </p:txBody>
      </p:sp>
      <p:pic>
        <p:nvPicPr>
          <p:cNvPr id="86023" name="Picture 7" descr="notes_1374405514"/>
          <p:cNvPicPr>
            <a:picLocks noChangeAspect="1" noChangeArrowheads="1"/>
          </p:cNvPicPr>
          <p:nvPr/>
        </p:nvPicPr>
        <p:blipFill>
          <a:blip r:embed="rId2">
            <a:lum bright="12000" contrast="12000"/>
          </a:blip>
          <a:srcRect/>
          <a:stretch>
            <a:fillRect/>
          </a:stretch>
        </p:blipFill>
        <p:spPr bwMode="auto">
          <a:xfrm>
            <a:off x="2971800" y="1905000"/>
            <a:ext cx="3086100" cy="4267200"/>
          </a:xfrm>
          <a:prstGeom prst="rect">
            <a:avLst/>
          </a:prstGeom>
          <a:noFill/>
          <a:ln w="76200">
            <a:solidFill>
              <a:schemeClr val="tx2"/>
            </a:solidFill>
            <a:miter lim="800000"/>
            <a:headEnd/>
            <a:tailEnd/>
          </a:ln>
        </p:spPr>
      </p:pic>
    </p:spTree>
  </p:cSld>
  <p:clrMapOvr>
    <a:masterClrMapping/>
  </p:clrMapOvr>
  <p:transition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8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8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7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87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587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7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587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587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7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587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587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72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5872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5872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860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860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860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Заголовок 1"/>
          <p:cNvSpPr>
            <a:spLocks noGrp="1"/>
          </p:cNvSpPr>
          <p:nvPr>
            <p:ph type="title" idx="4294967295"/>
          </p:nvPr>
        </p:nvSpPr>
        <p:spPr>
          <a:xfrm>
            <a:off x="914400" y="0"/>
            <a:ext cx="7772400" cy="685800"/>
          </a:xfrm>
        </p:spPr>
        <p:txBody>
          <a:bodyPr/>
          <a:lstStyle/>
          <a:p>
            <a:pPr eaLnBrk="1" hangingPunct="1"/>
            <a:r>
              <a:rPr lang="ru-RU" sz="4800" b="1" smtClean="0">
                <a:solidFill>
                  <a:srgbClr val="FF66FF"/>
                </a:solidFill>
                <a:latin typeface="Monotype Corsiva" pitchFamily="66" charset="0"/>
              </a:rPr>
              <a:t>Декаданская лирика</a:t>
            </a:r>
          </a:p>
        </p:txBody>
      </p:sp>
      <p:pic>
        <p:nvPicPr>
          <p:cNvPr id="14339" name="Рисунок 5" descr="pg_092.bmp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1524000"/>
            <a:ext cx="3492500" cy="3886200"/>
          </a:xfrm>
          <a:prstGeom prst="rect">
            <a:avLst/>
          </a:prstGeom>
          <a:noFill/>
          <a:ln w="76200">
            <a:solidFill>
              <a:schemeClr val="tx2"/>
            </a:solidFill>
            <a:miter lim="800000"/>
            <a:headEnd/>
            <a:tailEnd/>
          </a:ln>
        </p:spPr>
      </p:pic>
      <p:sp>
        <p:nvSpPr>
          <p:cNvPr id="7" name="Прямоугольник 6"/>
          <p:cNvSpPr>
            <a:spLocks noChangeArrowheads="1"/>
          </p:cNvSpPr>
          <p:nvPr/>
        </p:nvSpPr>
        <p:spPr bwMode="auto">
          <a:xfrm>
            <a:off x="3962400" y="990600"/>
            <a:ext cx="5181600" cy="557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 i="1">
                <a:latin typeface="Tempus Sans ITC" pitchFamily="82" charset="0"/>
              </a:rPr>
              <a:t>Пустынный шар в пустой пустыне,</a:t>
            </a:r>
          </a:p>
          <a:p>
            <a:r>
              <a:rPr lang="ru-RU" sz="2000" b="1" i="1">
                <a:latin typeface="Tempus Sans ITC" pitchFamily="82" charset="0"/>
              </a:rPr>
              <a:t>Как Дьявола раздумие... </a:t>
            </a:r>
          </a:p>
          <a:p>
            <a:r>
              <a:rPr lang="ru-RU" sz="2000" b="1" i="1">
                <a:latin typeface="Tempus Sans ITC" pitchFamily="82" charset="0"/>
              </a:rPr>
              <a:t>Висел всегда, висит поныне...</a:t>
            </a:r>
          </a:p>
          <a:p>
            <a:r>
              <a:rPr lang="ru-RU" sz="2000" b="1" i="1">
                <a:latin typeface="Tempus Sans ITC" pitchFamily="82" charset="0"/>
              </a:rPr>
              <a:t>Безумие! Безумие!</a:t>
            </a:r>
          </a:p>
          <a:p>
            <a:r>
              <a:rPr lang="ru-RU" sz="2000" b="1" i="1">
                <a:latin typeface="Tempus Sans ITC" pitchFamily="82" charset="0"/>
              </a:rPr>
              <a:t>Единый миг застыл – и длится,</a:t>
            </a:r>
          </a:p>
          <a:p>
            <a:r>
              <a:rPr lang="ru-RU" sz="2000" b="1" i="1">
                <a:latin typeface="Tempus Sans ITC" pitchFamily="82" charset="0"/>
              </a:rPr>
              <a:t>Как вечное раскаянье... </a:t>
            </a:r>
          </a:p>
          <a:p>
            <a:r>
              <a:rPr lang="ru-RU" sz="2000" b="1" i="1">
                <a:latin typeface="Tempus Sans ITC" pitchFamily="82" charset="0"/>
              </a:rPr>
              <a:t>Нельзя ни плакать, ни молиться...</a:t>
            </a:r>
          </a:p>
          <a:p>
            <a:r>
              <a:rPr lang="ru-RU" sz="2000" b="1" i="1">
                <a:latin typeface="Tempus Sans ITC" pitchFamily="82" charset="0"/>
              </a:rPr>
              <a:t>Отчаянье! Отчаянье!</a:t>
            </a:r>
          </a:p>
          <a:p>
            <a:r>
              <a:rPr lang="ru-RU" sz="2000" b="1" i="1">
                <a:latin typeface="Tempus Sans ITC" pitchFamily="82" charset="0"/>
              </a:rPr>
              <a:t>Пугает кто-то мукой ада,</a:t>
            </a:r>
          </a:p>
          <a:p>
            <a:r>
              <a:rPr lang="ru-RU" sz="2000" b="1" i="1">
                <a:latin typeface="Tempus Sans ITC" pitchFamily="82" charset="0"/>
              </a:rPr>
              <a:t>Потом сулит спасение... </a:t>
            </a:r>
          </a:p>
          <a:p>
            <a:r>
              <a:rPr lang="ru-RU" sz="2000" b="1" i="1">
                <a:latin typeface="Tempus Sans ITC" pitchFamily="82" charset="0"/>
              </a:rPr>
              <a:t>Ни лжи, ни истины не надо...</a:t>
            </a:r>
          </a:p>
          <a:p>
            <a:r>
              <a:rPr lang="ru-RU" sz="2000" b="1" i="1">
                <a:latin typeface="Tempus Sans ITC" pitchFamily="82" charset="0"/>
              </a:rPr>
              <a:t>Забвение! Забвение!</a:t>
            </a:r>
          </a:p>
          <a:p>
            <a:r>
              <a:rPr lang="ru-RU" sz="2000" b="1" i="1">
                <a:latin typeface="Tempus Sans ITC" pitchFamily="82" charset="0"/>
              </a:rPr>
              <a:t>Сомкни плотней пустые очи</a:t>
            </a:r>
          </a:p>
          <a:p>
            <a:r>
              <a:rPr lang="ru-RU" sz="2000" b="1" i="1">
                <a:latin typeface="Tempus Sans ITC" pitchFamily="82" charset="0"/>
              </a:rPr>
              <a:t>И тлей скорей, мертвец. </a:t>
            </a:r>
          </a:p>
          <a:p>
            <a:r>
              <a:rPr lang="ru-RU" sz="2000" b="1" i="1">
                <a:latin typeface="Tempus Sans ITC" pitchFamily="82" charset="0"/>
              </a:rPr>
              <a:t>Нет утр, нет дней, есть только ночи. </a:t>
            </a:r>
          </a:p>
          <a:p>
            <a:r>
              <a:rPr lang="ru-RU" sz="2000" b="1" i="1">
                <a:latin typeface="Tempus Sans ITC" pitchFamily="82" charset="0"/>
              </a:rPr>
              <a:t>Конец.</a:t>
            </a:r>
          </a:p>
          <a:p>
            <a:pPr algn="r"/>
            <a:r>
              <a:rPr lang="ru-RU" sz="2000" b="1" i="1">
                <a:latin typeface="Tempus Sans ITC" pitchFamily="82" charset="0"/>
              </a:rPr>
              <a:t>З. Гиппиус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838200" y="0"/>
            <a:ext cx="7772400" cy="928688"/>
          </a:xfrm>
        </p:spPr>
        <p:txBody>
          <a:bodyPr/>
          <a:lstStyle/>
          <a:p>
            <a:pPr eaLnBrk="1" hangingPunct="1"/>
            <a:r>
              <a:rPr lang="ru-RU" sz="4800" b="1" smtClean="0">
                <a:solidFill>
                  <a:srgbClr val="FF66FF"/>
                </a:solidFill>
                <a:latin typeface="Monotype Corsiva" pitchFamily="66" charset="0"/>
              </a:rPr>
              <a:t>Декаданская лирика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sz="half" idx="4294967295"/>
          </p:nvPr>
        </p:nvSpPr>
        <p:spPr>
          <a:xfrm>
            <a:off x="304800" y="990600"/>
            <a:ext cx="4724400" cy="4500563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sz="2000" b="1" i="1" smtClean="0">
                <a:latin typeface="Tempus Sans ITC" pitchFamily="82" charset="0"/>
              </a:rPr>
              <a:t>Так жизнь ничтожеством страшна,</a:t>
            </a:r>
          </a:p>
          <a:p>
            <a:pPr eaLnBrk="1" hangingPunct="1">
              <a:buFontTx/>
              <a:buNone/>
            </a:pPr>
            <a:r>
              <a:rPr lang="ru-RU" sz="2000" b="1" i="1" smtClean="0">
                <a:latin typeface="Tempus Sans ITC" pitchFamily="82" charset="0"/>
              </a:rPr>
              <a:t>И даже не борьбой, не мукой,</a:t>
            </a:r>
          </a:p>
          <a:p>
            <a:pPr eaLnBrk="1" hangingPunct="1">
              <a:buFontTx/>
              <a:buNone/>
            </a:pPr>
            <a:r>
              <a:rPr lang="ru-RU" sz="2000" b="1" i="1" smtClean="0">
                <a:latin typeface="Tempus Sans ITC" pitchFamily="82" charset="0"/>
              </a:rPr>
              <a:t>А только бесконечной скукой</a:t>
            </a:r>
          </a:p>
          <a:p>
            <a:pPr eaLnBrk="1" hangingPunct="1">
              <a:buFontTx/>
              <a:buNone/>
            </a:pPr>
            <a:r>
              <a:rPr lang="ru-RU" sz="2000" b="1" i="1" smtClean="0">
                <a:latin typeface="Tempus Sans ITC" pitchFamily="82" charset="0"/>
              </a:rPr>
              <a:t>И тихим ужасом полна,</a:t>
            </a:r>
          </a:p>
          <a:p>
            <a:pPr eaLnBrk="1" hangingPunct="1">
              <a:buFontTx/>
              <a:buNone/>
            </a:pPr>
            <a:r>
              <a:rPr lang="ru-RU" sz="2000" b="1" i="1" smtClean="0">
                <a:latin typeface="Tempus Sans ITC" pitchFamily="82" charset="0"/>
              </a:rPr>
              <a:t>Что кажется — я не живу,</a:t>
            </a:r>
          </a:p>
          <a:p>
            <a:pPr eaLnBrk="1" hangingPunct="1">
              <a:buFontTx/>
              <a:buNone/>
            </a:pPr>
            <a:r>
              <a:rPr lang="ru-RU" sz="2000" b="1" i="1" smtClean="0">
                <a:latin typeface="Tempus Sans ITC" pitchFamily="82" charset="0"/>
              </a:rPr>
              <a:t>И сердце перестало биться,</a:t>
            </a:r>
          </a:p>
          <a:p>
            <a:pPr eaLnBrk="1" hangingPunct="1">
              <a:buFontTx/>
              <a:buNone/>
            </a:pPr>
            <a:r>
              <a:rPr lang="ru-RU" sz="2000" b="1" i="1" smtClean="0">
                <a:latin typeface="Tempus Sans ITC" pitchFamily="82" charset="0"/>
              </a:rPr>
              <a:t>И это только наяву</a:t>
            </a:r>
          </a:p>
          <a:p>
            <a:pPr eaLnBrk="1" hangingPunct="1">
              <a:buFontTx/>
              <a:buNone/>
            </a:pPr>
            <a:r>
              <a:rPr lang="ru-RU" sz="2000" b="1" i="1" smtClean="0">
                <a:latin typeface="Tempus Sans ITC" pitchFamily="82" charset="0"/>
              </a:rPr>
              <a:t>Мне все одно и то же снится.</a:t>
            </a:r>
          </a:p>
          <a:p>
            <a:pPr eaLnBrk="1" hangingPunct="1">
              <a:buFontTx/>
              <a:buNone/>
            </a:pPr>
            <a:r>
              <a:rPr lang="ru-RU" sz="2000" b="1" i="1" smtClean="0">
                <a:latin typeface="Tempus Sans ITC" pitchFamily="82" charset="0"/>
              </a:rPr>
              <a:t>И если там, где буду я,</a:t>
            </a:r>
          </a:p>
          <a:p>
            <a:pPr eaLnBrk="1" hangingPunct="1">
              <a:buFontTx/>
              <a:buNone/>
            </a:pPr>
            <a:r>
              <a:rPr lang="ru-RU" sz="2000" b="1" i="1" smtClean="0">
                <a:latin typeface="Tempus Sans ITC" pitchFamily="82" charset="0"/>
              </a:rPr>
              <a:t>Господь меня, как здесь, накажет, —</a:t>
            </a:r>
          </a:p>
          <a:p>
            <a:pPr eaLnBrk="1" hangingPunct="1">
              <a:buFontTx/>
              <a:buNone/>
            </a:pPr>
            <a:r>
              <a:rPr lang="ru-RU" sz="2000" b="1" i="1" smtClean="0">
                <a:latin typeface="Tempus Sans ITC" pitchFamily="82" charset="0"/>
              </a:rPr>
              <a:t>То будет смерть, как жизнь моя,</a:t>
            </a:r>
          </a:p>
          <a:p>
            <a:pPr eaLnBrk="1" hangingPunct="1">
              <a:buFontTx/>
              <a:buNone/>
            </a:pPr>
            <a:r>
              <a:rPr lang="ru-RU" sz="2000" b="1" i="1" smtClean="0">
                <a:latin typeface="Tempus Sans ITC" pitchFamily="82" charset="0"/>
              </a:rPr>
              <a:t>И смерть мне нового не скажет.</a:t>
            </a:r>
          </a:p>
          <a:p>
            <a:pPr algn="r" eaLnBrk="1" hangingPunct="1">
              <a:buFontTx/>
              <a:buNone/>
            </a:pPr>
            <a:r>
              <a:rPr lang="ru-RU" sz="2000" b="1" i="1" smtClean="0">
                <a:latin typeface="Tempus Sans ITC" pitchFamily="82" charset="0"/>
              </a:rPr>
              <a:t>Д.С. Мережковский </a:t>
            </a:r>
          </a:p>
          <a:p>
            <a:pPr eaLnBrk="1" hangingPunct="1"/>
            <a:endParaRPr lang="ru-RU" sz="2000" b="1" i="1" smtClean="0">
              <a:latin typeface="Tempus Sans ITC" pitchFamily="82" charset="0"/>
            </a:endParaRPr>
          </a:p>
        </p:txBody>
      </p:sp>
      <p:pic>
        <p:nvPicPr>
          <p:cNvPr id="15364" name="Рисунок 5" descr="meregkovskiy-11222007104345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34000" y="1447800"/>
            <a:ext cx="3235325" cy="4357688"/>
          </a:xfrm>
          <a:prstGeom prst="rect">
            <a:avLst/>
          </a:prstGeom>
          <a:noFill/>
          <a:ln w="76200">
            <a:solidFill>
              <a:schemeClr val="tx2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8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9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5" dur="8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6" dur="8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7" dur="8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2" dur="8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3" dur="8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8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9" dur="8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0" dur="8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1" dur="8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6" dur="8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7" dur="8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8" dur="8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63" dur="8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64" dur="8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5" dur="8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0" dur="8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71" dur="8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2" dur="8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7" dur="8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78" dur="8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9" dur="8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84" dur="8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5" dur="8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6" dur="8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91" dur="8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92" dur="8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3" dur="8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357313" y="214313"/>
            <a:ext cx="7286625" cy="1001712"/>
          </a:xfrm>
          <a:solidFill>
            <a:srgbClr val="003854"/>
          </a:solidFill>
        </p:spPr>
        <p:txBody>
          <a:bodyPr/>
          <a:lstStyle/>
          <a:p>
            <a:pPr eaLnBrk="1" hangingPunct="1"/>
            <a:r>
              <a:rPr lang="ru-RU" sz="4000" b="1" smtClean="0"/>
              <a:t>Критический реализм </a:t>
            </a:r>
            <a:br>
              <a:rPr lang="ru-RU" sz="4000" b="1" smtClean="0"/>
            </a:br>
            <a:r>
              <a:rPr lang="ru-RU" sz="4000" b="1" smtClean="0"/>
              <a:t>(</a:t>
            </a:r>
            <a:r>
              <a:rPr lang="en-US" sz="4000" b="1" smtClean="0"/>
              <a:t>XIX</a:t>
            </a:r>
            <a:r>
              <a:rPr lang="ru-RU" sz="4000" b="1" smtClean="0"/>
              <a:t> век </a:t>
            </a:r>
            <a:r>
              <a:rPr lang="en-US" sz="4000" b="1" smtClean="0"/>
              <a:t>–</a:t>
            </a:r>
            <a:r>
              <a:rPr lang="ru-RU" sz="4000" b="1" smtClean="0"/>
              <a:t> начало  </a:t>
            </a:r>
            <a:r>
              <a:rPr lang="en-US" sz="4000" b="1" smtClean="0"/>
              <a:t>XX</a:t>
            </a:r>
            <a:r>
              <a:rPr lang="ru-RU" sz="4000" b="1" smtClean="0"/>
              <a:t> века)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152400" y="1524000"/>
            <a:ext cx="4657725" cy="5181600"/>
          </a:xfrm>
          <a:solidFill>
            <a:srgbClr val="003854"/>
          </a:solidFill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u-RU" sz="2400" smtClean="0"/>
              <a:t>Правдивое, объективное отображение действительности в ее историческом развитии. </a:t>
            </a:r>
          </a:p>
          <a:p>
            <a:pPr eaLnBrk="1" hangingPunct="1">
              <a:lnSpc>
                <a:spcPct val="80000"/>
              </a:lnSpc>
            </a:pPr>
            <a:r>
              <a:rPr lang="ru-RU" sz="2400" smtClean="0"/>
              <a:t>Продолжение традиций русской литературы </a:t>
            </a:r>
            <a:r>
              <a:rPr lang="en-US" sz="2400" smtClean="0"/>
              <a:t>XIX</a:t>
            </a:r>
            <a:r>
              <a:rPr lang="ru-RU" sz="2400" smtClean="0"/>
              <a:t> века, критическое осмысление происходящего. </a:t>
            </a:r>
          </a:p>
          <a:p>
            <a:pPr eaLnBrk="1" hangingPunct="1">
              <a:lnSpc>
                <a:spcPct val="80000"/>
              </a:lnSpc>
            </a:pPr>
            <a:r>
              <a:rPr lang="ru-RU" sz="2400" smtClean="0"/>
              <a:t>Человеческий характер раскрывается в органической связи с социальными обстоятельствами. </a:t>
            </a:r>
          </a:p>
          <a:p>
            <a:pPr eaLnBrk="1" hangingPunct="1">
              <a:lnSpc>
                <a:spcPct val="80000"/>
              </a:lnSpc>
            </a:pPr>
            <a:r>
              <a:rPr lang="ru-RU" sz="2400" smtClean="0"/>
              <a:t>Пристальное внимание к внутреннему миру человека.</a:t>
            </a:r>
          </a:p>
          <a:p>
            <a:pPr eaLnBrk="1" hangingPunct="1">
              <a:lnSpc>
                <a:spcPct val="80000"/>
              </a:lnSpc>
            </a:pPr>
            <a:endParaRPr lang="ru-RU" sz="2400" smtClean="0">
              <a:latin typeface="Times New Roman" pitchFamily="18" charset="0"/>
            </a:endParaRPr>
          </a:p>
          <a:p>
            <a:pPr eaLnBrk="1" hangingPunct="1">
              <a:lnSpc>
                <a:spcPct val="80000"/>
              </a:lnSpc>
            </a:pPr>
            <a:endParaRPr lang="ru-RU" sz="1800" smtClean="0">
              <a:latin typeface="Times New Roman" pitchFamily="18" charset="0"/>
            </a:endParaRPr>
          </a:p>
        </p:txBody>
      </p:sp>
      <p:pic>
        <p:nvPicPr>
          <p:cNvPr id="6" name="Рисунок 5" descr="pch_045i.bmp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81600" y="1447800"/>
            <a:ext cx="1624013" cy="2214563"/>
          </a:xfrm>
          <a:prstGeom prst="rect">
            <a:avLst/>
          </a:prstGeom>
          <a:noFill/>
          <a:ln w="38100">
            <a:solidFill>
              <a:srgbClr val="DADAE6"/>
            </a:solidFill>
            <a:miter lim="800000"/>
            <a:headEnd/>
            <a:tailEnd/>
          </a:ln>
        </p:spPr>
      </p:pic>
      <p:pic>
        <p:nvPicPr>
          <p:cNvPr id="7" name="Рисунок 6" descr="pt_075.bmp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086600" y="1447800"/>
            <a:ext cx="1701800" cy="2214563"/>
          </a:xfrm>
          <a:prstGeom prst="rect">
            <a:avLst/>
          </a:prstGeom>
          <a:noFill/>
          <a:ln w="38100">
            <a:solidFill>
              <a:srgbClr val="DADAE6"/>
            </a:solidFill>
            <a:miter lim="800000"/>
            <a:headEnd/>
            <a:tailEnd/>
          </a:ln>
        </p:spPr>
      </p:pic>
      <p:pic>
        <p:nvPicPr>
          <p:cNvPr id="77832" name="Picture 8" descr="Kuprin Alexander Ivanovich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105400" y="4191000"/>
            <a:ext cx="1684338" cy="2047875"/>
          </a:xfrm>
          <a:prstGeom prst="rect">
            <a:avLst/>
          </a:prstGeom>
          <a:noFill/>
          <a:ln w="38100">
            <a:solidFill>
              <a:srgbClr val="DADAE6"/>
            </a:solidFill>
            <a:miter lim="800000"/>
            <a:headEnd/>
            <a:tailEnd/>
          </a:ln>
        </p:spPr>
      </p:pic>
      <p:pic>
        <p:nvPicPr>
          <p:cNvPr id="77833" name="Picture 9" descr="Bunin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239000" y="4191000"/>
            <a:ext cx="1635125" cy="2133600"/>
          </a:xfrm>
          <a:prstGeom prst="rect">
            <a:avLst/>
          </a:prstGeom>
          <a:noFill/>
          <a:ln w="38100">
            <a:solidFill>
              <a:srgbClr val="DADAE6"/>
            </a:solidFill>
            <a:miter lim="800000"/>
            <a:headEnd/>
            <a:tailEnd/>
          </a:ln>
        </p:spPr>
      </p:pic>
      <p:sp>
        <p:nvSpPr>
          <p:cNvPr id="77835" name="Text Box 11"/>
          <p:cNvSpPr txBox="1">
            <a:spLocks noChangeArrowheads="1"/>
          </p:cNvSpPr>
          <p:nvPr/>
        </p:nvSpPr>
        <p:spPr bwMode="auto">
          <a:xfrm>
            <a:off x="5257800" y="3733800"/>
            <a:ext cx="14001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/>
              <a:t>А.П. Чехов</a:t>
            </a:r>
          </a:p>
        </p:txBody>
      </p:sp>
      <p:sp>
        <p:nvSpPr>
          <p:cNvPr id="77836" name="Text Box 12"/>
          <p:cNvSpPr txBox="1">
            <a:spLocks noChangeArrowheads="1"/>
          </p:cNvSpPr>
          <p:nvPr/>
        </p:nvSpPr>
        <p:spPr bwMode="auto">
          <a:xfrm>
            <a:off x="7086600" y="3733800"/>
            <a:ext cx="16446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/>
              <a:t>Л.Н. Толстой</a:t>
            </a:r>
          </a:p>
        </p:txBody>
      </p:sp>
      <p:sp>
        <p:nvSpPr>
          <p:cNvPr id="77837" name="Text Box 13"/>
          <p:cNvSpPr txBox="1">
            <a:spLocks noChangeArrowheads="1"/>
          </p:cNvSpPr>
          <p:nvPr/>
        </p:nvSpPr>
        <p:spPr bwMode="auto">
          <a:xfrm>
            <a:off x="5165725" y="6284913"/>
            <a:ext cx="152876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/>
              <a:t>А.И. Куприн</a:t>
            </a:r>
          </a:p>
        </p:txBody>
      </p:sp>
      <p:sp>
        <p:nvSpPr>
          <p:cNvPr id="77839" name="Text Box 15"/>
          <p:cNvSpPr txBox="1">
            <a:spLocks noChangeArrowheads="1"/>
          </p:cNvSpPr>
          <p:nvPr/>
        </p:nvSpPr>
        <p:spPr bwMode="auto">
          <a:xfrm>
            <a:off x="7391400" y="6324600"/>
            <a:ext cx="141446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/>
              <a:t>И.А. Бунин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150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150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150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15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15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15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778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778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778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778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7" grpId="0" build="p" animBg="1"/>
      <p:bldP spid="7783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685800"/>
            <a:ext cx="9144000" cy="99060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u-RU" sz="2400" smtClean="0"/>
              <a:t>Новое поколение писателей, которые входили в кружок, возглавляемый Н.Д. Телешовым – «Среда»</a:t>
            </a:r>
          </a:p>
          <a:p>
            <a:pPr eaLnBrk="1" hangingPunct="1">
              <a:lnSpc>
                <a:spcPct val="80000"/>
              </a:lnSpc>
            </a:pPr>
            <a:r>
              <a:rPr lang="ru-RU" sz="2400" smtClean="0"/>
              <a:t>Издательство «Знамя» открывает М. Горький</a:t>
            </a:r>
          </a:p>
        </p:txBody>
      </p:sp>
      <p:sp>
        <p:nvSpPr>
          <p:cNvPr id="78852" name="Rectangle 4"/>
          <p:cNvSpPr>
            <a:spLocks noChangeArrowheads="1"/>
          </p:cNvSpPr>
          <p:nvPr/>
        </p:nvSpPr>
        <p:spPr bwMode="auto">
          <a:xfrm>
            <a:off x="2438400" y="0"/>
            <a:ext cx="4114800" cy="685800"/>
          </a:xfrm>
          <a:prstGeom prst="rect">
            <a:avLst/>
          </a:prstGeom>
          <a:solidFill>
            <a:srgbClr val="003854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600" b="1"/>
              <a:t>Реализм  (неореализм)</a:t>
            </a:r>
          </a:p>
        </p:txBody>
      </p:sp>
      <p:sp>
        <p:nvSpPr>
          <p:cNvPr id="78853" name="Text Box 5"/>
          <p:cNvSpPr txBox="1">
            <a:spLocks noChangeArrowheads="1"/>
          </p:cNvSpPr>
          <p:nvPr/>
        </p:nvSpPr>
        <p:spPr bwMode="auto">
          <a:xfrm>
            <a:off x="533400" y="6096000"/>
            <a:ext cx="140811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latin typeface="a_BodoniNova" pitchFamily="18" charset="-52"/>
              </a:rPr>
              <a:t> А. </a:t>
            </a:r>
            <a:r>
              <a:rPr lang="ru-RU" b="1"/>
              <a:t>Куприн </a:t>
            </a:r>
          </a:p>
        </p:txBody>
      </p:sp>
      <p:sp>
        <p:nvSpPr>
          <p:cNvPr id="17413" name="Text Box 6"/>
          <p:cNvSpPr txBox="1">
            <a:spLocks noChangeArrowheads="1"/>
          </p:cNvSpPr>
          <p:nvPr/>
        </p:nvSpPr>
        <p:spPr bwMode="auto">
          <a:xfrm>
            <a:off x="2362200" y="5791200"/>
            <a:ext cx="914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>
                <a:latin typeface="a_BodoniNova" pitchFamily="18" charset="-52"/>
              </a:rPr>
              <a:t> </a:t>
            </a:r>
          </a:p>
        </p:txBody>
      </p:sp>
      <p:sp>
        <p:nvSpPr>
          <p:cNvPr id="78855" name="Text Box 7"/>
          <p:cNvSpPr txBox="1">
            <a:spLocks noChangeArrowheads="1"/>
          </p:cNvSpPr>
          <p:nvPr/>
        </p:nvSpPr>
        <p:spPr bwMode="auto">
          <a:xfrm>
            <a:off x="3810000" y="4191000"/>
            <a:ext cx="144938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/>
              <a:t>М. Горький</a:t>
            </a:r>
          </a:p>
        </p:txBody>
      </p:sp>
      <p:sp>
        <p:nvSpPr>
          <p:cNvPr id="78856" name="Text Box 8"/>
          <p:cNvSpPr txBox="1">
            <a:spLocks noChangeArrowheads="1"/>
          </p:cNvSpPr>
          <p:nvPr/>
        </p:nvSpPr>
        <p:spPr bwMode="auto">
          <a:xfrm>
            <a:off x="609600" y="4191000"/>
            <a:ext cx="15176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/>
              <a:t>Л. Андреев </a:t>
            </a:r>
          </a:p>
        </p:txBody>
      </p:sp>
      <p:sp>
        <p:nvSpPr>
          <p:cNvPr id="17416" name="Text Box 9"/>
          <p:cNvSpPr txBox="1">
            <a:spLocks noChangeArrowheads="1"/>
          </p:cNvSpPr>
          <p:nvPr/>
        </p:nvSpPr>
        <p:spPr bwMode="auto">
          <a:xfrm>
            <a:off x="2955925" y="6597650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>
              <a:latin typeface="a_BodoniNova" pitchFamily="18" charset="-52"/>
            </a:endParaRPr>
          </a:p>
        </p:txBody>
      </p:sp>
      <p:sp>
        <p:nvSpPr>
          <p:cNvPr id="78858" name="Text Box 10"/>
          <p:cNvSpPr txBox="1">
            <a:spLocks noChangeArrowheads="1"/>
          </p:cNvSpPr>
          <p:nvPr/>
        </p:nvSpPr>
        <p:spPr bwMode="auto">
          <a:xfrm>
            <a:off x="6934200" y="4191000"/>
            <a:ext cx="14160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/>
              <a:t>И. Шмелёв</a:t>
            </a:r>
          </a:p>
        </p:txBody>
      </p:sp>
      <p:pic>
        <p:nvPicPr>
          <p:cNvPr id="78861" name="Picture 13" descr="180px-Leonid_andreev_terijokiy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5800" y="1905000"/>
            <a:ext cx="1500188" cy="2133600"/>
          </a:xfrm>
          <a:prstGeom prst="rect">
            <a:avLst/>
          </a:prstGeom>
          <a:noFill/>
          <a:ln w="57150">
            <a:solidFill>
              <a:srgbClr val="DADAE6"/>
            </a:solidFill>
            <a:miter lim="800000"/>
            <a:headEnd/>
            <a:tailEnd/>
          </a:ln>
        </p:spPr>
      </p:pic>
      <p:pic>
        <p:nvPicPr>
          <p:cNvPr id="78862" name="Picture 14" descr="Maxim Gorky authographed portrait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33800" y="1905000"/>
            <a:ext cx="1619250" cy="2133600"/>
          </a:xfrm>
          <a:prstGeom prst="rect">
            <a:avLst/>
          </a:prstGeom>
          <a:noFill/>
          <a:ln w="57150">
            <a:solidFill>
              <a:srgbClr val="DADAE6"/>
            </a:solidFill>
            <a:miter lim="800000"/>
            <a:headEnd/>
            <a:tailEnd/>
          </a:ln>
        </p:spPr>
      </p:pic>
      <p:pic>
        <p:nvPicPr>
          <p:cNvPr id="78863" name="Picture 15" descr="Портрет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629400" y="1905000"/>
            <a:ext cx="1679575" cy="2133600"/>
          </a:xfrm>
          <a:prstGeom prst="rect">
            <a:avLst/>
          </a:prstGeom>
          <a:noFill/>
          <a:ln w="57150">
            <a:solidFill>
              <a:srgbClr val="DADAE6"/>
            </a:solidFill>
            <a:miter lim="800000"/>
            <a:headEnd/>
            <a:tailEnd/>
          </a:ln>
        </p:spPr>
      </p:pic>
      <p:pic>
        <p:nvPicPr>
          <p:cNvPr id="21510" name="Picture 6" descr="портреты писателей 038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057400" y="4648200"/>
            <a:ext cx="1338263" cy="1828800"/>
          </a:xfrm>
          <a:prstGeom prst="rect">
            <a:avLst/>
          </a:prstGeom>
          <a:solidFill>
            <a:srgbClr val="008080"/>
          </a:solidFill>
          <a:ln w="57150">
            <a:solidFill>
              <a:srgbClr val="DADAE6"/>
            </a:solidFill>
            <a:miter lim="800000"/>
            <a:headEnd/>
            <a:tailEnd/>
          </a:ln>
        </p:spPr>
      </p:pic>
      <p:pic>
        <p:nvPicPr>
          <p:cNvPr id="21508" name="Picture 4" descr="портреты писателей 037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334000" y="4648200"/>
            <a:ext cx="1366838" cy="1828800"/>
          </a:xfrm>
          <a:prstGeom prst="rect">
            <a:avLst/>
          </a:prstGeom>
          <a:solidFill>
            <a:srgbClr val="008080"/>
          </a:solidFill>
          <a:ln w="57150">
            <a:solidFill>
              <a:srgbClr val="DADAE6"/>
            </a:solidFill>
            <a:miter lim="800000"/>
            <a:headEnd/>
            <a:tailEnd/>
          </a:ln>
        </p:spPr>
      </p:pic>
      <p:sp>
        <p:nvSpPr>
          <p:cNvPr id="78867" name="Text Box 19"/>
          <p:cNvSpPr txBox="1">
            <a:spLocks noChangeArrowheads="1"/>
          </p:cNvSpPr>
          <p:nvPr/>
        </p:nvSpPr>
        <p:spPr bwMode="auto">
          <a:xfrm>
            <a:off x="6918325" y="6056313"/>
            <a:ext cx="124936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/>
              <a:t>И. Бунин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788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788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1000"/>
                                        <p:tgtEl>
                                          <p:spTgt spid="788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88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88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1000"/>
                                        <p:tgtEl>
                                          <p:spTgt spid="788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88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88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1000"/>
                                        <p:tgtEl>
                                          <p:spTgt spid="788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788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788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1000"/>
                                        <p:tgtEl>
                                          <p:spTgt spid="788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7" dur="1000"/>
                                        <p:tgtEl>
                                          <p:spTgt spid="215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1000"/>
                                        <p:tgtEl>
                                          <p:spTgt spid="788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55" dur="1000"/>
                                        <p:tgtEl>
                                          <p:spTgt spid="215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1000"/>
                                        <p:tgtEl>
                                          <p:spTgt spid="788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8867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u-RU" sz="2400" smtClean="0">
                <a:solidFill>
                  <a:srgbClr val="DADAE6"/>
                </a:solidFill>
              </a:rPr>
              <a:t>Жанр – повесть и рассказ.</a:t>
            </a:r>
          </a:p>
          <a:p>
            <a:pPr eaLnBrk="1" hangingPunct="1">
              <a:lnSpc>
                <a:spcPct val="80000"/>
              </a:lnSpc>
            </a:pPr>
            <a:r>
              <a:rPr lang="ru-RU" sz="2400" smtClean="0">
                <a:solidFill>
                  <a:srgbClr val="DADAE6"/>
                </a:solidFill>
              </a:rPr>
              <a:t>Ослаблена сюжетная линия.</a:t>
            </a:r>
          </a:p>
          <a:p>
            <a:pPr eaLnBrk="1" hangingPunct="1">
              <a:lnSpc>
                <a:spcPct val="80000"/>
              </a:lnSpc>
            </a:pPr>
            <a:r>
              <a:rPr lang="ru-RU" sz="2400" smtClean="0">
                <a:solidFill>
                  <a:srgbClr val="DADAE6"/>
                </a:solidFill>
              </a:rPr>
              <a:t>Интересует подсознание, а не «диалетика души», тёмные, инстинктивные стороны личности, стихийные чувства, не понимаемые самим человеком.</a:t>
            </a:r>
          </a:p>
          <a:p>
            <a:pPr eaLnBrk="1" hangingPunct="1">
              <a:lnSpc>
                <a:spcPct val="80000"/>
              </a:lnSpc>
            </a:pPr>
            <a:r>
              <a:rPr lang="ru-RU" sz="2400" smtClean="0">
                <a:solidFill>
                  <a:srgbClr val="DADAE6"/>
                </a:solidFill>
              </a:rPr>
              <a:t>Образ автора выходит на первый план, задача – показать  свое, субъективное восприятие жизни.</a:t>
            </a:r>
          </a:p>
          <a:p>
            <a:pPr eaLnBrk="1" hangingPunct="1">
              <a:lnSpc>
                <a:spcPct val="80000"/>
              </a:lnSpc>
            </a:pPr>
            <a:r>
              <a:rPr lang="ru-RU" sz="2400" smtClean="0">
                <a:solidFill>
                  <a:srgbClr val="DADAE6"/>
                </a:solidFill>
              </a:rPr>
              <a:t>Нет прямой авторской позиции – всё уходит в подтекст (философский, мировоззренческий)</a:t>
            </a:r>
          </a:p>
          <a:p>
            <a:pPr eaLnBrk="1" hangingPunct="1">
              <a:lnSpc>
                <a:spcPct val="80000"/>
              </a:lnSpc>
            </a:pPr>
            <a:r>
              <a:rPr lang="ru-RU" sz="2400" smtClean="0">
                <a:solidFill>
                  <a:srgbClr val="DADAE6"/>
                </a:solidFill>
              </a:rPr>
              <a:t>Возрастает роль детали.</a:t>
            </a:r>
          </a:p>
          <a:p>
            <a:pPr eaLnBrk="1" hangingPunct="1">
              <a:lnSpc>
                <a:spcPct val="80000"/>
              </a:lnSpc>
            </a:pPr>
            <a:r>
              <a:rPr lang="ru-RU" sz="2400" smtClean="0">
                <a:solidFill>
                  <a:srgbClr val="DADAE6"/>
                </a:solidFill>
              </a:rPr>
              <a:t>Поэтические приемы переходят в прозу.</a:t>
            </a:r>
          </a:p>
        </p:txBody>
      </p:sp>
      <p:sp>
        <p:nvSpPr>
          <p:cNvPr id="18435" name="Rectangle 3"/>
          <p:cNvSpPr>
            <a:spLocks noChangeArrowheads="1"/>
          </p:cNvSpPr>
          <p:nvPr/>
        </p:nvSpPr>
        <p:spPr bwMode="auto">
          <a:xfrm>
            <a:off x="304800" y="228600"/>
            <a:ext cx="8458200" cy="1066800"/>
          </a:xfrm>
          <a:prstGeom prst="rect">
            <a:avLst/>
          </a:prstGeom>
          <a:solidFill>
            <a:srgbClr val="003854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600"/>
              <a:t>Реализм  (неореализм)</a:t>
            </a:r>
          </a:p>
        </p:txBody>
      </p:sp>
      <p:sp>
        <p:nvSpPr>
          <p:cNvPr id="18436" name="Rectangle 4"/>
          <p:cNvSpPr>
            <a:spLocks noChangeArrowheads="1"/>
          </p:cNvSpPr>
          <p:nvPr/>
        </p:nvSpPr>
        <p:spPr bwMode="auto">
          <a:xfrm>
            <a:off x="2679700" y="3246438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 b="1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450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228600" y="4191000"/>
            <a:ext cx="8610600" cy="2209800"/>
          </a:xfrm>
        </p:spPr>
        <p:txBody>
          <a:bodyPr/>
          <a:lstStyle/>
          <a:p>
            <a:pPr algn="ctr" eaLnBrk="1" hangingPunct="1">
              <a:lnSpc>
                <a:spcPct val="90000"/>
              </a:lnSpc>
              <a:buFontTx/>
              <a:buNone/>
            </a:pPr>
            <a:r>
              <a:rPr lang="ru-RU" sz="2800" b="1" smtClean="0">
                <a:solidFill>
                  <a:srgbClr val="00FFFF"/>
                </a:solidFill>
                <a:latin typeface="Tempus Sans ITC" pitchFamily="82" charset="0"/>
              </a:rPr>
              <a:t>Все модернистские направления очень разные, имеют разные идеалы, преследуют разные цели, но сходятся они в одном: работать над ритмом, словом, довести игру звуков до совершенства.</a:t>
            </a:r>
          </a:p>
        </p:txBody>
      </p:sp>
      <p:sp>
        <p:nvSpPr>
          <p:cNvPr id="232451" name="Text Box 3"/>
          <p:cNvSpPr txBox="1">
            <a:spLocks noChangeArrowheads="1"/>
          </p:cNvSpPr>
          <p:nvPr/>
        </p:nvSpPr>
        <p:spPr bwMode="auto">
          <a:xfrm>
            <a:off x="304800" y="152400"/>
            <a:ext cx="8610600" cy="1373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20000"/>
              </a:spcBef>
            </a:pPr>
            <a:r>
              <a:rPr lang="ru-RU" sz="2800" b="1">
                <a:solidFill>
                  <a:srgbClr val="00FFFF"/>
                </a:solidFill>
                <a:latin typeface="Tempus Sans ITC" pitchFamily="82" charset="0"/>
              </a:rPr>
              <a:t>В это время реалистическая эпоха русской культуры сменяется  модернистской. </a:t>
            </a:r>
          </a:p>
          <a:p>
            <a:endParaRPr lang="ru-RU" sz="2800" b="1">
              <a:solidFill>
                <a:srgbClr val="00FFFF"/>
              </a:solidFill>
              <a:latin typeface="Tempus Sans ITC" pitchFamily="82" charset="0"/>
            </a:endParaRPr>
          </a:p>
        </p:txBody>
      </p:sp>
      <p:sp>
        <p:nvSpPr>
          <p:cNvPr id="19460" name="Text Box 4"/>
          <p:cNvSpPr txBox="1">
            <a:spLocks noChangeArrowheads="1"/>
          </p:cNvSpPr>
          <p:nvPr/>
        </p:nvSpPr>
        <p:spPr bwMode="auto">
          <a:xfrm>
            <a:off x="1143000" y="-19354800"/>
            <a:ext cx="7620000" cy="1495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ru-RU" b="1" i="1"/>
              <a:t>Модернизм – общее название разных направлений в искусстве  конца 19 – начала 20 века., провозгласивших разрыв с реализмом, отказ от старых форм и поиск новых эстетических принципов. </a:t>
            </a:r>
          </a:p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232453" name="Text Box 5"/>
          <p:cNvSpPr txBox="1">
            <a:spLocks noChangeArrowheads="1"/>
          </p:cNvSpPr>
          <p:nvPr/>
        </p:nvSpPr>
        <p:spPr bwMode="auto">
          <a:xfrm>
            <a:off x="381000" y="1676400"/>
            <a:ext cx="8382000" cy="2089150"/>
          </a:xfrm>
          <a:prstGeom prst="rect">
            <a:avLst/>
          </a:prstGeom>
          <a:solidFill>
            <a:srgbClr val="DADAE6"/>
          </a:solidFill>
          <a:ln w="76200">
            <a:solidFill>
              <a:srgbClr val="00FFFF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90000"/>
              </a:lnSpc>
              <a:spcBef>
                <a:spcPct val="20000"/>
              </a:spcBef>
            </a:pPr>
            <a:r>
              <a:rPr lang="ru-RU" sz="2800" b="1" i="1">
                <a:solidFill>
                  <a:srgbClr val="CC0000"/>
                </a:solidFill>
              </a:rPr>
              <a:t>Модернизм</a:t>
            </a:r>
            <a:r>
              <a:rPr lang="ru-RU" sz="2800" b="1" i="1">
                <a:solidFill>
                  <a:srgbClr val="000000"/>
                </a:solidFill>
              </a:rPr>
              <a:t> – общее название разных направлений в искусстве  конца 19 – начала 20 века., провозгласивших разрыв с реализмом, отказ от старых форм и поиск новых эстетических принципов. </a:t>
            </a:r>
            <a:endParaRPr lang="ru-RU" sz="280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4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324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324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324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4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324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324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4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324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324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324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2450" grpId="0" build="p"/>
      <p:bldP spid="232451" grpId="0"/>
      <p:bldP spid="232453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5" name="AutoShape 5"/>
          <p:cNvSpPr>
            <a:spLocks noChangeArrowheads="1"/>
          </p:cNvSpPr>
          <p:nvPr/>
        </p:nvSpPr>
        <p:spPr bwMode="auto">
          <a:xfrm>
            <a:off x="250825" y="2565400"/>
            <a:ext cx="5768975" cy="3167063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25400">
            <a:solidFill>
              <a:srgbClr val="FFFFFF"/>
            </a:solidFill>
            <a:round/>
            <a:headEnd/>
            <a:tailEnd/>
          </a:ln>
        </p:spPr>
        <p:txBody>
          <a:bodyPr wrap="none" anchor="ctr"/>
          <a:lstStyle/>
          <a:p>
            <a:r>
              <a:rPr lang="ru-RU" sz="6000" b="1">
                <a:solidFill>
                  <a:schemeClr val="bg1"/>
                </a:solidFill>
                <a:latin typeface="Monotype Corsiva" pitchFamily="66" charset="0"/>
              </a:rPr>
              <a:t>Символизм</a:t>
            </a:r>
          </a:p>
        </p:txBody>
      </p:sp>
      <p:sp>
        <p:nvSpPr>
          <p:cNvPr id="46089" name="AutoShape 9"/>
          <p:cNvSpPr>
            <a:spLocks noChangeArrowheads="1"/>
          </p:cNvSpPr>
          <p:nvPr/>
        </p:nvSpPr>
        <p:spPr bwMode="auto">
          <a:xfrm>
            <a:off x="4391025" y="152400"/>
            <a:ext cx="4752975" cy="2019300"/>
          </a:xfrm>
          <a:prstGeom prst="wedgeRoundRectCallout">
            <a:avLst>
              <a:gd name="adj1" fmla="val -65722"/>
              <a:gd name="adj2" fmla="val 107764"/>
              <a:gd name="adj3" fmla="val 16667"/>
            </a:avLst>
          </a:prstGeom>
          <a:solidFill>
            <a:schemeClr val="bg1">
              <a:alpha val="75999"/>
            </a:schemeClr>
          </a:solidFill>
          <a:ln w="2540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/>
          <a:lstStyle/>
          <a:p>
            <a:pPr>
              <a:defRPr/>
            </a:pPr>
            <a:r>
              <a:rPr lang="ru-RU" sz="2800" u="sng">
                <a:latin typeface="Calibri" pitchFamily="34" charset="0"/>
                <a:hlinkClick r:id="rId4" tooltip="Мережковский, Дмитрий Сергеевич"/>
              </a:rPr>
              <a:t>Д.  Мережковский</a:t>
            </a:r>
            <a:r>
              <a:rPr lang="ru-RU" sz="2800">
                <a:latin typeface="Calibri" pitchFamily="34" charset="0"/>
              </a:rPr>
              <a:t>,</a:t>
            </a:r>
          </a:p>
          <a:p>
            <a:pPr>
              <a:defRPr/>
            </a:pPr>
            <a:r>
              <a:rPr lang="ru-RU" sz="2800" u="sng">
                <a:latin typeface="Calibri" pitchFamily="34" charset="0"/>
                <a:hlinkClick r:id="rId5" tooltip="Гиппиус, Зинаида Николаевна"/>
              </a:rPr>
              <a:t>З. Гиппиус</a:t>
            </a:r>
            <a:r>
              <a:rPr lang="ru-RU" sz="2800">
                <a:latin typeface="Calibri" pitchFamily="34" charset="0"/>
              </a:rPr>
              <a:t>, </a:t>
            </a:r>
            <a:r>
              <a:rPr lang="ru-RU" sz="2800" u="sng">
                <a:latin typeface="Calibri" pitchFamily="34" charset="0"/>
                <a:hlinkClick r:id="rId6" tooltip="Сологуб, Фёдор Кузьмич"/>
              </a:rPr>
              <a:t>Ф. Сологуб</a:t>
            </a:r>
            <a:r>
              <a:rPr lang="ru-RU" sz="2800">
                <a:latin typeface="Calibri" pitchFamily="34" charset="0"/>
                <a:hlinkClick r:id="rId7" tooltip="Брюсов, Валерий Яковлевич"/>
              </a:rPr>
              <a:t> ,</a:t>
            </a:r>
          </a:p>
          <a:p>
            <a:pPr>
              <a:defRPr/>
            </a:pPr>
            <a:r>
              <a:rPr lang="ru-RU" sz="2800">
                <a:latin typeface="Calibri" pitchFamily="34" charset="0"/>
                <a:hlinkClick r:id="rId7" tooltip="Брюсов, Валерий Яковлевич"/>
              </a:rPr>
              <a:t>В. Брюсов</a:t>
            </a:r>
            <a:r>
              <a:rPr lang="ru-RU" sz="2800">
                <a:latin typeface="Calibri" pitchFamily="34" charset="0"/>
              </a:rPr>
              <a:t>, </a:t>
            </a:r>
            <a:r>
              <a:rPr lang="ru-RU" sz="2800">
                <a:latin typeface="Calibri" pitchFamily="34" charset="0"/>
                <a:hlinkClick r:id="rId8" tooltip="Бальмонт, Константин Дмитриевич"/>
              </a:rPr>
              <a:t>К. Бальмонт</a:t>
            </a:r>
            <a:r>
              <a:rPr lang="ru-RU" sz="2800">
                <a:latin typeface="Calibri" pitchFamily="34" charset="0"/>
              </a:rPr>
              <a:t>,</a:t>
            </a:r>
            <a:r>
              <a:rPr lang="ru-RU" sz="2800">
                <a:latin typeface="Calibri" pitchFamily="34" charset="0"/>
                <a:hlinkClick r:id="rId9" tooltip="Блок, Александр Александрович"/>
              </a:rPr>
              <a:t> </a:t>
            </a:r>
          </a:p>
          <a:p>
            <a:pPr>
              <a:defRPr/>
            </a:pPr>
            <a:r>
              <a:rPr lang="ru-RU" sz="2800">
                <a:latin typeface="Calibri" pitchFamily="34" charset="0"/>
                <a:hlinkClick r:id="rId9" tooltip="Блок, Александр Александрович"/>
              </a:rPr>
              <a:t>А. Блок</a:t>
            </a:r>
            <a:r>
              <a:rPr lang="ru-RU" sz="2800">
                <a:latin typeface="Calibri" pitchFamily="34" charset="0"/>
              </a:rPr>
              <a:t>, </a:t>
            </a:r>
            <a:r>
              <a:rPr lang="ru-RU" sz="2800">
                <a:latin typeface="Calibri" pitchFamily="34" charset="0"/>
                <a:hlinkClick r:id="rId10" tooltip="Белый, Андрей"/>
              </a:rPr>
              <a:t>А. Белый</a:t>
            </a:r>
            <a:r>
              <a:rPr lang="ru-RU" sz="2800">
                <a:latin typeface="Calibri" pitchFamily="34" charset="0"/>
              </a:rPr>
              <a:t>, </a:t>
            </a:r>
            <a:endParaRPr lang="ru-RU" sz="2800" b="1">
              <a:effectLst>
                <a:outerShdw blurRad="38100" dist="38100" dir="2700000" algn="tl">
                  <a:srgbClr val="000000"/>
                </a:outerShdw>
              </a:effectLst>
              <a:latin typeface="Calibri" pitchFamily="34" charset="0"/>
            </a:endParaRPr>
          </a:p>
        </p:txBody>
      </p:sp>
      <p:sp>
        <p:nvSpPr>
          <p:cNvPr id="129030" name="Rectangle 6"/>
          <p:cNvSpPr>
            <a:spLocks noChangeArrowheads="1"/>
          </p:cNvSpPr>
          <p:nvPr/>
        </p:nvSpPr>
        <p:spPr bwMode="auto">
          <a:xfrm>
            <a:off x="1143000" y="5791200"/>
            <a:ext cx="35814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spcBef>
                <a:spcPct val="20000"/>
              </a:spcBef>
            </a:pPr>
            <a:r>
              <a:rPr lang="ru-RU" sz="3600" b="1">
                <a:latin typeface="Tempus Sans ITC" pitchFamily="82" charset="0"/>
              </a:rPr>
              <a:t>1870-1920-е гг.</a:t>
            </a:r>
          </a:p>
        </p:txBody>
      </p:sp>
      <p:sp>
        <p:nvSpPr>
          <p:cNvPr id="129031" name="Text Box 7"/>
          <p:cNvSpPr txBox="1">
            <a:spLocks noChangeArrowheads="1"/>
          </p:cNvSpPr>
          <p:nvPr/>
        </p:nvSpPr>
        <p:spPr bwMode="auto">
          <a:xfrm>
            <a:off x="441325" y="4718050"/>
            <a:ext cx="5176838" cy="785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ru-RU" sz="2400" b="1">
                <a:solidFill>
                  <a:srgbClr val="000066"/>
                </a:solidFill>
              </a:rPr>
              <a:t>От гр.  </a:t>
            </a:r>
            <a:r>
              <a:rPr lang="en-US" sz="2400" b="1">
                <a:solidFill>
                  <a:srgbClr val="000066"/>
                </a:solidFill>
              </a:rPr>
              <a:t>symbolon </a:t>
            </a:r>
            <a:r>
              <a:rPr lang="ru-RU" sz="2400" b="1">
                <a:solidFill>
                  <a:srgbClr val="000066"/>
                </a:solidFill>
              </a:rPr>
              <a:t> - знак, символ.</a:t>
            </a:r>
          </a:p>
          <a:p>
            <a:endParaRPr lang="ru-RU" sz="2400" b="1">
              <a:solidFill>
                <a:srgbClr val="000066"/>
              </a:solidFill>
            </a:endParaRPr>
          </a:p>
        </p:txBody>
      </p:sp>
      <p:pic>
        <p:nvPicPr>
          <p:cNvPr id="129034" name="klod_debiussi_-_lunniy_svet MpTri.Net.mp3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11"/>
          <a:srcRect/>
          <a:stretch>
            <a:fillRect/>
          </a:stretch>
        </p:blipFill>
        <p:spPr bwMode="auto">
          <a:xfrm>
            <a:off x="8382000" y="62484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2903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1" dur="1000"/>
                                        <p:tgtEl>
                                          <p:spTgt spid="460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1000"/>
                                        <p:tgtEl>
                                          <p:spTgt spid="1290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60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1000"/>
                                        <p:tgtEl>
                                          <p:spTgt spid="1290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10">
                <p:cTn id="24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9034"/>
                </p:tgtEl>
              </p:cMediaNode>
            </p:audio>
          </p:childTnLst>
        </p:cTn>
      </p:par>
    </p:tnLst>
    <p:bldLst>
      <p:bldP spid="46085" grpId="0" animBg="1"/>
      <p:bldP spid="46089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3400" y="1752600"/>
            <a:ext cx="8305800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solidFill>
                  <a:schemeClr val="accent1">
                    <a:lumMod val="75000"/>
                  </a:schemeClr>
                </a:solidFill>
              </a:rPr>
              <a:t>Ц</a:t>
            </a:r>
            <a:r>
              <a:rPr lang="ru-RU" sz="2800" b="1" dirty="0" smtClean="0">
                <a:solidFill>
                  <a:schemeClr val="accent3">
                    <a:lumMod val="75000"/>
                  </a:schemeClr>
                </a:solidFill>
                <a:latin typeface="Arial Black" panose="020B0A04020102020204" pitchFamily="34" charset="0"/>
              </a:rPr>
              <a:t>е</a:t>
            </a:r>
            <a:r>
              <a:rPr lang="ru-RU" sz="4400" b="1" dirty="0" smtClean="0">
                <a:solidFill>
                  <a:schemeClr val="accent1">
                    <a:lumMod val="75000"/>
                  </a:schemeClr>
                </a:solidFill>
              </a:rPr>
              <a:t>л</a:t>
            </a:r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</a:rPr>
              <a:t>ь </a:t>
            </a:r>
            <a:r>
              <a:rPr lang="ru-RU" sz="2800" b="1" dirty="0">
                <a:solidFill>
                  <a:schemeClr val="accent1">
                    <a:lumMod val="75000"/>
                  </a:schemeClr>
                </a:solidFill>
              </a:rPr>
              <a:t>у</a:t>
            </a:r>
            <a:r>
              <a:rPr lang="ru-RU" sz="2800" b="1" dirty="0">
                <a:solidFill>
                  <a:schemeClr val="accent3">
                    <a:lumMod val="75000"/>
                  </a:schemeClr>
                </a:solidFill>
              </a:rPr>
              <a:t>р</a:t>
            </a:r>
            <a:r>
              <a:rPr lang="ru-RU" sz="4000" b="1" dirty="0">
                <a:solidFill>
                  <a:schemeClr val="accent1">
                    <a:lumMod val="75000"/>
                  </a:schemeClr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о</a:t>
            </a:r>
            <a:r>
              <a:rPr lang="ru-RU" sz="2800" b="1" dirty="0">
                <a:solidFill>
                  <a:schemeClr val="accent1">
                    <a:lumMod val="75000"/>
                  </a:schemeClr>
                </a:solidFill>
              </a:rPr>
              <a:t>ка: </a:t>
            </a:r>
            <a:r>
              <a:rPr lang="ru-RU" sz="2800" b="1" i="1" dirty="0"/>
              <a:t>познакомить учащихся с особенностями русского</a:t>
            </a:r>
            <a:r>
              <a:rPr lang="ru-RU" sz="2800" b="1" i="1" dirty="0">
                <a:solidFill>
                  <a:srgbClr val="7B5ABE"/>
                </a:solidFill>
                <a:latin typeface="Arial Narrow" panose="020B0606020202030204" pitchFamily="34" charset="0"/>
              </a:rPr>
              <a:t> </a:t>
            </a:r>
            <a:r>
              <a:rPr lang="ru-RU" sz="2800" b="1" i="1" u="sng" dirty="0">
                <a:solidFill>
                  <a:srgbClr val="7B5ABE"/>
                </a:solidFill>
                <a:latin typeface="Arial Narrow" panose="020B0606020202030204" pitchFamily="34" charset="0"/>
              </a:rPr>
              <a:t>футуризма</a:t>
            </a:r>
            <a:r>
              <a:rPr lang="ru-RU" sz="2800" b="1" i="1" dirty="0"/>
              <a:t> в литературе </a:t>
            </a:r>
            <a:r>
              <a:rPr lang="ru-RU" sz="2800" b="1" i="1" dirty="0" smtClean="0"/>
              <a:t>X</a:t>
            </a:r>
            <a:r>
              <a:rPr lang="en-US" sz="2800" b="1" i="1" dirty="0" smtClean="0"/>
              <a:t>X</a:t>
            </a:r>
            <a:r>
              <a:rPr lang="ru-RU" sz="2800" b="1" i="1" dirty="0" smtClean="0"/>
              <a:t> века.</a:t>
            </a:r>
          </a:p>
          <a:p>
            <a:endParaRPr lang="ru-RU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31075" name="Picture 3" descr="00f8f92eb825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0" y="0"/>
            <a:ext cx="9612313" cy="6943725"/>
          </a:xfrm>
          <a:noFill/>
        </p:spPr>
      </p:pic>
      <p:sp>
        <p:nvSpPr>
          <p:cNvPr id="131076" name="Rectangle 4"/>
          <p:cNvSpPr>
            <a:spLocks noChangeArrowheads="1"/>
          </p:cNvSpPr>
          <p:nvPr/>
        </p:nvSpPr>
        <p:spPr bwMode="auto">
          <a:xfrm>
            <a:off x="611188" y="5013325"/>
            <a:ext cx="8027987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defRPr/>
            </a:pPr>
            <a:r>
              <a:rPr lang="ru-RU" sz="4400" b="1" i="1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Narrow" pitchFamily="34" charset="0"/>
              </a:rPr>
              <a:t>Символизм зародился во Франции в 60-70 гг. </a:t>
            </a:r>
            <a:r>
              <a:rPr lang="en-US" sz="4400" b="1" i="1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Narrow" pitchFamily="34" charset="0"/>
              </a:rPr>
              <a:t>XIX</a:t>
            </a:r>
            <a:r>
              <a:rPr lang="ru-RU" sz="4400" b="1" i="1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Narrow" pitchFamily="34" charset="0"/>
              </a:rPr>
              <a:t> века.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310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10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1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0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310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310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310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2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762000"/>
          </a:xfrm>
        </p:spPr>
        <p:txBody>
          <a:bodyPr/>
          <a:lstStyle/>
          <a:p>
            <a:pPr eaLnBrk="1" hangingPunct="1"/>
            <a:r>
              <a:rPr lang="ru-RU" smtClean="0">
                <a:solidFill>
                  <a:srgbClr val="FF66FF"/>
                </a:solidFill>
                <a:latin typeface="Calibri" pitchFamily="34" charset="0"/>
              </a:rPr>
              <a:t>Истоки русского символизма</a:t>
            </a:r>
          </a:p>
        </p:txBody>
      </p:sp>
      <p:sp>
        <p:nvSpPr>
          <p:cNvPr id="133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762000"/>
            <a:ext cx="8839200" cy="4525963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sz="2400" smtClean="0">
                <a:latin typeface="Tempus Sans ITC" pitchFamily="82" charset="0"/>
              </a:rPr>
              <a:t>                              Франция 1860-70-е годы.  </a:t>
            </a:r>
          </a:p>
        </p:txBody>
      </p:sp>
      <p:pic>
        <p:nvPicPr>
          <p:cNvPr id="133124" name="Picture 4" descr="АРТЮР РЕМБО (с картины А.Фантен-Латура) "/>
          <p:cNvPicPr>
            <a:picLocks noChangeAspect="1" noChangeArrowheads="1"/>
          </p:cNvPicPr>
          <p:nvPr/>
        </p:nvPicPr>
        <p:blipFill>
          <a:blip r:embed="rId2">
            <a:lum bright="12000" contrast="12000"/>
          </a:blip>
          <a:srcRect/>
          <a:stretch>
            <a:fillRect/>
          </a:stretch>
        </p:blipFill>
        <p:spPr bwMode="auto">
          <a:xfrm>
            <a:off x="533400" y="1295400"/>
            <a:ext cx="1952625" cy="2514600"/>
          </a:xfrm>
          <a:prstGeom prst="rect">
            <a:avLst/>
          </a:prstGeom>
          <a:noFill/>
          <a:ln w="57150">
            <a:solidFill>
              <a:schemeClr val="tx2"/>
            </a:solidFill>
            <a:miter lim="800000"/>
            <a:headEnd/>
            <a:tailEnd/>
          </a:ln>
        </p:spPr>
      </p:pic>
      <p:pic>
        <p:nvPicPr>
          <p:cNvPr id="133125" name="Picture 5" descr="Файл:Courbet - Paul Verlaine.jpg"/>
          <p:cNvPicPr>
            <a:picLocks noChangeAspect="1" noChangeArrowheads="1"/>
          </p:cNvPicPr>
          <p:nvPr/>
        </p:nvPicPr>
        <p:blipFill>
          <a:blip r:embed="rId3">
            <a:lum bright="12000" contrast="12000"/>
          </a:blip>
          <a:srcRect/>
          <a:stretch>
            <a:fillRect/>
          </a:stretch>
        </p:blipFill>
        <p:spPr bwMode="auto">
          <a:xfrm>
            <a:off x="3429000" y="1295400"/>
            <a:ext cx="1905000" cy="2438400"/>
          </a:xfrm>
          <a:prstGeom prst="rect">
            <a:avLst/>
          </a:prstGeom>
          <a:noFill/>
          <a:ln w="57150">
            <a:solidFill>
              <a:schemeClr val="tx2"/>
            </a:solidFill>
            <a:miter lim="800000"/>
            <a:headEnd/>
            <a:tailEnd/>
          </a:ln>
        </p:spPr>
      </p:pic>
      <p:pic>
        <p:nvPicPr>
          <p:cNvPr id="133126" name="Picture 6" descr="Файл:Charles BaudelaireDS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72000" y="4343400"/>
            <a:ext cx="1785938" cy="2286000"/>
          </a:xfrm>
          <a:prstGeom prst="rect">
            <a:avLst/>
          </a:prstGeom>
          <a:noFill/>
          <a:ln w="76200">
            <a:solidFill>
              <a:schemeClr val="tx2"/>
            </a:solidFill>
            <a:miter lim="800000"/>
            <a:headEnd/>
            <a:tailEnd/>
          </a:ln>
        </p:spPr>
      </p:pic>
      <p:sp>
        <p:nvSpPr>
          <p:cNvPr id="133127" name="Text Box 7"/>
          <p:cNvSpPr txBox="1">
            <a:spLocks noChangeArrowheads="1"/>
          </p:cNvSpPr>
          <p:nvPr/>
        </p:nvSpPr>
        <p:spPr bwMode="auto">
          <a:xfrm>
            <a:off x="762000" y="3886200"/>
            <a:ext cx="1708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i="1"/>
              <a:t>Артюр Рембо</a:t>
            </a:r>
          </a:p>
        </p:txBody>
      </p:sp>
      <p:sp>
        <p:nvSpPr>
          <p:cNvPr id="133128" name="Text Box 8"/>
          <p:cNvSpPr txBox="1">
            <a:spLocks noChangeArrowheads="1"/>
          </p:cNvSpPr>
          <p:nvPr/>
        </p:nvSpPr>
        <p:spPr bwMode="auto">
          <a:xfrm>
            <a:off x="3429000" y="3810000"/>
            <a:ext cx="163988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i="1"/>
              <a:t>Поль  Верлен</a:t>
            </a:r>
          </a:p>
        </p:txBody>
      </p:sp>
      <p:sp>
        <p:nvSpPr>
          <p:cNvPr id="133129" name="Text Box 9"/>
          <p:cNvSpPr txBox="1">
            <a:spLocks noChangeArrowheads="1"/>
          </p:cNvSpPr>
          <p:nvPr/>
        </p:nvSpPr>
        <p:spPr bwMode="auto">
          <a:xfrm>
            <a:off x="6629400" y="5562600"/>
            <a:ext cx="174783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i="1"/>
              <a:t>Шарль Бодлер</a:t>
            </a:r>
          </a:p>
        </p:txBody>
      </p:sp>
      <p:pic>
        <p:nvPicPr>
          <p:cNvPr id="133131" name="Picture 11" descr="85708175_Mallarme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324600" y="1295400"/>
            <a:ext cx="1768475" cy="2590800"/>
          </a:xfrm>
          <a:prstGeom prst="rect">
            <a:avLst/>
          </a:prstGeom>
          <a:noFill/>
          <a:ln w="57150">
            <a:solidFill>
              <a:schemeClr val="tx2"/>
            </a:solidFill>
            <a:miter lim="800000"/>
            <a:headEnd/>
            <a:tailEnd/>
          </a:ln>
        </p:spPr>
      </p:pic>
      <p:sp>
        <p:nvSpPr>
          <p:cNvPr id="133132" name="Text Box 12"/>
          <p:cNvSpPr txBox="1">
            <a:spLocks noChangeArrowheads="1"/>
          </p:cNvSpPr>
          <p:nvPr/>
        </p:nvSpPr>
        <p:spPr bwMode="auto">
          <a:xfrm>
            <a:off x="6019800" y="3962400"/>
            <a:ext cx="2286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i="1"/>
              <a:t>Стефан Малларме</a:t>
            </a:r>
          </a:p>
        </p:txBody>
      </p:sp>
      <p:sp>
        <p:nvSpPr>
          <p:cNvPr id="133133" name="Rectangle 13"/>
          <p:cNvSpPr>
            <a:spLocks noChangeArrowheads="1"/>
          </p:cNvSpPr>
          <p:nvPr/>
        </p:nvSpPr>
        <p:spPr bwMode="auto">
          <a:xfrm>
            <a:off x="228600" y="5257800"/>
            <a:ext cx="4267200" cy="676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80000"/>
              </a:lnSpc>
              <a:spcBef>
                <a:spcPct val="20000"/>
              </a:spcBef>
              <a:buFontTx/>
              <a:buChar char="•"/>
            </a:pPr>
            <a:r>
              <a:rPr lang="ru-RU" sz="2400" b="1">
                <a:latin typeface="Tempus Sans ITC" pitchFamily="82" charset="0"/>
              </a:rPr>
              <a:t>Основатель символизма – Шарль  Бодлер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133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133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7" dur="1000"/>
                                        <p:tgtEl>
                                          <p:spTgt spid="133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331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331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331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8" dur="1000"/>
                                        <p:tgtEl>
                                          <p:spTgt spid="133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"/>
                            </p:stCondLst>
                            <p:childTnLst>
                              <p:par>
                                <p:cTn id="30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331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331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331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9" dur="1000"/>
                                        <p:tgtEl>
                                          <p:spTgt spid="133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000"/>
                            </p:stCondLst>
                            <p:childTnLst>
                              <p:par>
                                <p:cTn id="4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331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331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331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1000"/>
                                        <p:tgtEl>
                                          <p:spTgt spid="1331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331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331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1000"/>
                                        <p:tgtEl>
                                          <p:spTgt spid="1331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2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533400" y="0"/>
            <a:ext cx="8229600" cy="1143000"/>
          </a:xfrm>
        </p:spPr>
        <p:txBody>
          <a:bodyPr/>
          <a:lstStyle/>
          <a:p>
            <a:pPr eaLnBrk="1" hangingPunct="1"/>
            <a:r>
              <a:rPr lang="ru-RU" sz="4000" b="1" i="1" smtClean="0">
                <a:solidFill>
                  <a:srgbClr val="FF66FF"/>
                </a:solidFill>
              </a:rPr>
              <a:t>Литературные манифесты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2438400" y="1066800"/>
            <a:ext cx="6705600" cy="24384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400" smtClean="0">
                <a:latin typeface="Tempus Sans ITC" pitchFamily="82" charset="0"/>
              </a:rPr>
              <a:t>1893 год. Статья Д.С. Мережковского «О причинах упадка и о новых течениях современной русской литературы».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1800" i="1" smtClean="0">
                <a:solidFill>
                  <a:schemeClr val="accent1"/>
                </a:solidFill>
                <a:latin typeface="Tempus Sans ITC" pitchFamily="82" charset="0"/>
              </a:rPr>
              <a:t>Модернизм получает теоретическое обоснование.</a:t>
            </a:r>
            <a:r>
              <a:rPr lang="ru-RU" sz="2000" i="1" smtClean="0">
                <a:solidFill>
                  <a:schemeClr val="accent1"/>
                </a:solidFill>
                <a:latin typeface="Tempus Sans ITC" pitchFamily="82" charset="0"/>
              </a:rPr>
              <a:t>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400" smtClean="0">
                <a:latin typeface="Tempus Sans ITC" pitchFamily="82" charset="0"/>
              </a:rPr>
              <a:t>Три основных элемента «нового искусства»: </a:t>
            </a:r>
          </a:p>
          <a:p>
            <a:pPr lvl="3" eaLnBrk="1" hangingPunct="1">
              <a:lnSpc>
                <a:spcPct val="80000"/>
              </a:lnSpc>
            </a:pPr>
            <a:r>
              <a:rPr lang="ru-RU" sz="1800" smtClean="0">
                <a:latin typeface="Tempus Sans ITC" pitchFamily="82" charset="0"/>
              </a:rPr>
              <a:t>мистическое содержание, </a:t>
            </a:r>
          </a:p>
          <a:p>
            <a:pPr lvl="3" eaLnBrk="1" hangingPunct="1">
              <a:lnSpc>
                <a:spcPct val="80000"/>
              </a:lnSpc>
            </a:pPr>
            <a:r>
              <a:rPr lang="ru-RU" sz="1800" smtClean="0">
                <a:latin typeface="Tempus Sans ITC" pitchFamily="82" charset="0"/>
              </a:rPr>
              <a:t>символизация</a:t>
            </a:r>
          </a:p>
          <a:p>
            <a:pPr lvl="3" eaLnBrk="1" hangingPunct="1">
              <a:lnSpc>
                <a:spcPct val="80000"/>
              </a:lnSpc>
            </a:pPr>
            <a:r>
              <a:rPr lang="ru-RU" sz="1800" smtClean="0">
                <a:latin typeface="Tempus Sans ITC" pitchFamily="82" charset="0"/>
              </a:rPr>
              <a:t>«расширение художественной впечатлительности»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ru-RU" sz="1800" smtClean="0">
              <a:latin typeface="Tempus Sans ITC" pitchFamily="82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500" smtClean="0"/>
              <a:t> </a:t>
            </a:r>
          </a:p>
        </p:txBody>
      </p:sp>
      <p:pic>
        <p:nvPicPr>
          <p:cNvPr id="16389" name="Picture 5" descr="200px-Merezhkovsky_by_Repin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1371600"/>
            <a:ext cx="1905000" cy="2333625"/>
          </a:xfrm>
          <a:prstGeom prst="rect">
            <a:avLst/>
          </a:prstGeom>
          <a:noFill/>
          <a:ln w="57150">
            <a:solidFill>
              <a:schemeClr val="tx2"/>
            </a:solidFill>
            <a:miter lim="800000"/>
            <a:headEnd/>
            <a:tailEnd/>
          </a:ln>
        </p:spPr>
      </p:pic>
      <p:pic>
        <p:nvPicPr>
          <p:cNvPr id="16391" name="Picture 7" descr="Vrubel Bryusov.jpg"/>
          <p:cNvPicPr>
            <a:picLocks noChangeAspect="1" noChangeArrowheads="1"/>
          </p:cNvPicPr>
          <p:nvPr/>
        </p:nvPicPr>
        <p:blipFill>
          <a:blip r:embed="rId3"/>
          <a:srcRect b="3030"/>
          <a:stretch>
            <a:fillRect/>
          </a:stretch>
        </p:blipFill>
        <p:spPr bwMode="auto">
          <a:xfrm>
            <a:off x="6781800" y="4114800"/>
            <a:ext cx="1698625" cy="2438400"/>
          </a:xfrm>
          <a:prstGeom prst="rect">
            <a:avLst/>
          </a:prstGeom>
          <a:noFill/>
          <a:ln w="57150">
            <a:solidFill>
              <a:schemeClr val="tx2"/>
            </a:solidFill>
            <a:miter lim="800000"/>
            <a:headEnd/>
            <a:tailEnd/>
          </a:ln>
        </p:spPr>
      </p:pic>
      <p:sp>
        <p:nvSpPr>
          <p:cNvPr id="16392" name="Text Box 8"/>
          <p:cNvSpPr txBox="1">
            <a:spLocks noChangeArrowheads="1"/>
          </p:cNvSpPr>
          <p:nvPr/>
        </p:nvSpPr>
        <p:spPr bwMode="auto">
          <a:xfrm>
            <a:off x="304800" y="4191000"/>
            <a:ext cx="6553200" cy="2028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/>
              <a:t>1903 год. Статья В Брюсова «Ключи тайны».</a:t>
            </a:r>
          </a:p>
          <a:p>
            <a:pPr lvl="1"/>
            <a:r>
              <a:rPr lang="ru-RU" sz="2000"/>
              <a:t>Литература по воздействию должна быть приближена к музыке.</a:t>
            </a:r>
          </a:p>
          <a:p>
            <a:pPr lvl="1"/>
            <a:r>
              <a:rPr lang="ru-RU" sz="2000"/>
              <a:t>Поэзия – выражение души поэта, тайн человеческого духа.</a:t>
            </a:r>
          </a:p>
          <a:p>
            <a:pPr>
              <a:spcBef>
                <a:spcPct val="50000"/>
              </a:spcBef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63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63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63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63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63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63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63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63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63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63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63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63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63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63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63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163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639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639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1639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639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639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1639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6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4876800"/>
            <a:ext cx="8763000" cy="1447800"/>
          </a:xfrm>
          <a:solidFill>
            <a:srgbClr val="003366"/>
          </a:solidFill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ru-RU" sz="2400" b="1" smtClean="0">
                <a:latin typeface="Tempus Sans ITC" pitchFamily="82" charset="0"/>
              </a:rPr>
              <a:t>Символический пейзаж</a:t>
            </a:r>
          </a:p>
          <a:p>
            <a:pPr eaLnBrk="1" hangingPunct="1">
              <a:lnSpc>
                <a:spcPct val="90000"/>
              </a:lnSpc>
            </a:pPr>
            <a:r>
              <a:rPr lang="ru-RU" sz="2400" b="1" smtClean="0">
                <a:latin typeface="Tempus Sans ITC" pitchFamily="82" charset="0"/>
              </a:rPr>
              <a:t>Звукопись. Важна музыка слова.</a:t>
            </a:r>
          </a:p>
          <a:p>
            <a:pPr eaLnBrk="1" hangingPunct="1">
              <a:lnSpc>
                <a:spcPct val="90000"/>
              </a:lnSpc>
            </a:pPr>
            <a:r>
              <a:rPr lang="ru-RU" sz="2400" b="1" smtClean="0">
                <a:latin typeface="Tempus Sans ITC" pitchFamily="82" charset="0"/>
              </a:rPr>
              <a:t>«Жреческий язык»: усложненный,  метафоричный.</a:t>
            </a:r>
          </a:p>
          <a:p>
            <a:pPr eaLnBrk="1" hangingPunct="1">
              <a:lnSpc>
                <a:spcPct val="90000"/>
              </a:lnSpc>
            </a:pPr>
            <a:r>
              <a:rPr lang="ru-RU" sz="2400" b="1" smtClean="0">
                <a:latin typeface="Tempus Sans ITC" pitchFamily="82" charset="0"/>
              </a:rPr>
              <a:t>Возрождение сонета, рондо, терцины…</a:t>
            </a:r>
          </a:p>
          <a:p>
            <a:pPr eaLnBrk="1" hangingPunct="1">
              <a:lnSpc>
                <a:spcPct val="90000"/>
              </a:lnSpc>
            </a:pPr>
            <a:endParaRPr lang="ru-RU" sz="2400" b="1" smtClean="0">
              <a:latin typeface="Tempus Sans ITC" pitchFamily="82" charset="0"/>
            </a:endParaRPr>
          </a:p>
        </p:txBody>
      </p:sp>
      <p:sp>
        <p:nvSpPr>
          <p:cNvPr id="13414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pPr eaLnBrk="1" hangingPunct="1"/>
            <a:r>
              <a:rPr lang="ru-RU" b="1" i="1" smtClean="0">
                <a:solidFill>
                  <a:srgbClr val="FF66FF"/>
                </a:solidFill>
                <a:latin typeface="Tempus Sans ITC" pitchFamily="82" charset="0"/>
              </a:rPr>
              <a:t>Особенность поэтики</a:t>
            </a:r>
          </a:p>
        </p:txBody>
      </p:sp>
      <p:sp>
        <p:nvSpPr>
          <p:cNvPr id="134150" name="Text Box 6"/>
          <p:cNvSpPr txBox="1">
            <a:spLocks noChangeArrowheads="1"/>
          </p:cNvSpPr>
          <p:nvPr/>
        </p:nvSpPr>
        <p:spPr bwMode="auto">
          <a:xfrm>
            <a:off x="304800" y="990600"/>
            <a:ext cx="9545638" cy="1201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80000"/>
              </a:lnSpc>
              <a:spcBef>
                <a:spcPct val="20000"/>
              </a:spcBef>
              <a:buFontTx/>
              <a:buChar char="•"/>
            </a:pPr>
            <a:r>
              <a:rPr lang="ru-RU" sz="2800" b="1">
                <a:solidFill>
                  <a:srgbClr val="DDDDDD"/>
                </a:solidFill>
                <a:latin typeface="Tempus Sans ITC" pitchFamily="82" charset="0"/>
              </a:rPr>
              <a:t>Антитеза 2-х миров (двоемирие): нетленный и реальный</a:t>
            </a:r>
          </a:p>
          <a:p>
            <a:endParaRPr lang="ru-RU" sz="2800">
              <a:latin typeface="Tempus Sans ITC" pitchFamily="82" charset="0"/>
            </a:endParaRPr>
          </a:p>
        </p:txBody>
      </p:sp>
      <p:sp>
        <p:nvSpPr>
          <p:cNvPr id="134151" name="Text Box 7"/>
          <p:cNvSpPr txBox="1">
            <a:spLocks noChangeArrowheads="1"/>
          </p:cNvSpPr>
          <p:nvPr/>
        </p:nvSpPr>
        <p:spPr bwMode="auto">
          <a:xfrm>
            <a:off x="228600" y="1752600"/>
            <a:ext cx="4138613" cy="433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80000"/>
              </a:lnSpc>
              <a:spcBef>
                <a:spcPct val="20000"/>
              </a:spcBef>
              <a:buFontTx/>
              <a:buChar char="•"/>
            </a:pPr>
            <a:r>
              <a:rPr lang="ru-RU" sz="2800" b="1">
                <a:solidFill>
                  <a:srgbClr val="DDDDDD"/>
                </a:solidFill>
                <a:latin typeface="Tempus Sans ITC" pitchFamily="82" charset="0"/>
              </a:rPr>
              <a:t>Цветовая символика </a:t>
            </a:r>
            <a:endParaRPr lang="ru-RU" sz="2800">
              <a:latin typeface="Tempus Sans ITC" pitchFamily="82" charset="0"/>
            </a:endParaRPr>
          </a:p>
        </p:txBody>
      </p:sp>
      <p:sp>
        <p:nvSpPr>
          <p:cNvPr id="134153" name="Text Box 9"/>
          <p:cNvSpPr txBox="1">
            <a:spLocks noChangeArrowheads="1"/>
          </p:cNvSpPr>
          <p:nvPr/>
        </p:nvSpPr>
        <p:spPr bwMode="auto">
          <a:xfrm>
            <a:off x="1676400" y="2590800"/>
            <a:ext cx="7162800" cy="701675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lvl="4"/>
            <a:r>
              <a:rPr lang="ru-RU" sz="2000" b="1">
                <a:solidFill>
                  <a:srgbClr val="0000FF"/>
                </a:solidFill>
                <a:latin typeface="Tempus Sans ITC" pitchFamily="82" charset="0"/>
              </a:rPr>
              <a:t>синий – </a:t>
            </a:r>
            <a:r>
              <a:rPr lang="ru-RU" sz="2000" b="1">
                <a:solidFill>
                  <a:srgbClr val="000000"/>
                </a:solidFill>
                <a:latin typeface="Tempus Sans ITC" pitchFamily="82" charset="0"/>
              </a:rPr>
              <a:t>разочарование, разлука, окружающий, вещественный мир…</a:t>
            </a:r>
          </a:p>
        </p:txBody>
      </p:sp>
      <p:sp>
        <p:nvSpPr>
          <p:cNvPr id="24583" name="Text Box 10"/>
          <p:cNvSpPr txBox="1">
            <a:spLocks noChangeArrowheads="1"/>
          </p:cNvSpPr>
          <p:nvPr/>
        </p:nvSpPr>
        <p:spPr bwMode="auto">
          <a:xfrm>
            <a:off x="1584325" y="2214563"/>
            <a:ext cx="1619250" cy="311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lvl="3">
              <a:lnSpc>
                <a:spcPct val="80000"/>
              </a:lnSpc>
              <a:spcBef>
                <a:spcPct val="20000"/>
              </a:spcBef>
            </a:pPr>
            <a:r>
              <a:rPr lang="ru-RU"/>
              <a:t> </a:t>
            </a:r>
          </a:p>
        </p:txBody>
      </p:sp>
      <p:sp>
        <p:nvSpPr>
          <p:cNvPr id="134157" name="Text Box 13"/>
          <p:cNvSpPr txBox="1">
            <a:spLocks noChangeArrowheads="1"/>
          </p:cNvSpPr>
          <p:nvPr/>
        </p:nvSpPr>
        <p:spPr bwMode="auto">
          <a:xfrm>
            <a:off x="1660525" y="2144713"/>
            <a:ext cx="6399213" cy="396875"/>
          </a:xfrm>
          <a:prstGeom prst="rect">
            <a:avLst/>
          </a:prstGeom>
          <a:solidFill>
            <a:srgbClr val="0000FF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 b="1">
                <a:latin typeface="Tempus Sans ITC" pitchFamily="82" charset="0"/>
              </a:rPr>
              <a:t>белый – идеал, женственность, любовь, мечта…</a:t>
            </a:r>
          </a:p>
        </p:txBody>
      </p:sp>
      <p:sp>
        <p:nvSpPr>
          <p:cNvPr id="24585" name="Text Box 14"/>
          <p:cNvSpPr txBox="1">
            <a:spLocks noChangeArrowheads="1"/>
          </p:cNvSpPr>
          <p:nvPr/>
        </p:nvSpPr>
        <p:spPr bwMode="auto">
          <a:xfrm>
            <a:off x="1676400" y="3352800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134159" name="Text Box 15"/>
          <p:cNvSpPr txBox="1">
            <a:spLocks noChangeArrowheads="1"/>
          </p:cNvSpPr>
          <p:nvPr/>
        </p:nvSpPr>
        <p:spPr bwMode="auto">
          <a:xfrm>
            <a:off x="1660525" y="3363913"/>
            <a:ext cx="7262813" cy="396875"/>
          </a:xfrm>
          <a:prstGeom prst="rect">
            <a:avLst/>
          </a:prstGeom>
          <a:solidFill>
            <a:srgbClr val="993300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 b="1">
                <a:solidFill>
                  <a:schemeClr val="folHlink"/>
                </a:solidFill>
                <a:latin typeface="Tempus Sans ITC" pitchFamily="82" charset="0"/>
              </a:rPr>
              <a:t>жёлтый</a:t>
            </a:r>
            <a:r>
              <a:rPr lang="ru-RU" sz="2000">
                <a:solidFill>
                  <a:schemeClr val="folHlink"/>
                </a:solidFill>
                <a:latin typeface="Tempus Sans ITC" pitchFamily="82" charset="0"/>
              </a:rPr>
              <a:t> –  </a:t>
            </a:r>
            <a:r>
              <a:rPr lang="ru-RU" sz="2000" b="1">
                <a:solidFill>
                  <a:srgbClr val="DDDDDD"/>
                </a:solidFill>
                <a:latin typeface="Tempus Sans ITC" pitchFamily="82" charset="0"/>
              </a:rPr>
              <a:t>болезненность, сумасшествие, отклонение…</a:t>
            </a:r>
            <a:endParaRPr lang="ru-RU">
              <a:solidFill>
                <a:schemeClr val="folHlink"/>
              </a:solidFill>
            </a:endParaRPr>
          </a:p>
        </p:txBody>
      </p:sp>
      <p:sp>
        <p:nvSpPr>
          <p:cNvPr id="134160" name="Text Box 16"/>
          <p:cNvSpPr txBox="1">
            <a:spLocks noChangeArrowheads="1"/>
          </p:cNvSpPr>
          <p:nvPr/>
        </p:nvSpPr>
        <p:spPr bwMode="auto">
          <a:xfrm>
            <a:off x="1676400" y="3810000"/>
            <a:ext cx="4691063" cy="396875"/>
          </a:xfrm>
          <a:prstGeom prst="rect">
            <a:avLst/>
          </a:prstGeom>
          <a:solidFill>
            <a:srgbClr val="DDDDDD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 b="1">
                <a:solidFill>
                  <a:srgbClr val="000000"/>
                </a:solidFill>
                <a:latin typeface="Tempus Sans ITC" pitchFamily="82" charset="0"/>
              </a:rPr>
              <a:t>чёрный –  тайна, двойственность…</a:t>
            </a:r>
          </a:p>
        </p:txBody>
      </p:sp>
      <p:sp>
        <p:nvSpPr>
          <p:cNvPr id="134161" name="Text Box 17"/>
          <p:cNvSpPr txBox="1">
            <a:spLocks noChangeArrowheads="1"/>
          </p:cNvSpPr>
          <p:nvPr/>
        </p:nvSpPr>
        <p:spPr bwMode="auto">
          <a:xfrm>
            <a:off x="1676400" y="4267200"/>
            <a:ext cx="4313238" cy="396875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 b="1">
                <a:solidFill>
                  <a:srgbClr val="FF0000"/>
                </a:solidFill>
                <a:latin typeface="Tempus Sans ITC" pitchFamily="82" charset="0"/>
              </a:rPr>
              <a:t>красный – кровь, катастрофа… 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134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1341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1000"/>
                                        <p:tgtEl>
                                          <p:spTgt spid="1341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1000"/>
                                        <p:tgtEl>
                                          <p:spTgt spid="134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1000"/>
                                        <p:tgtEl>
                                          <p:spTgt spid="134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1000"/>
                                        <p:tgtEl>
                                          <p:spTgt spid="134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1000"/>
                                        <p:tgtEl>
                                          <p:spTgt spid="134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1000"/>
                                        <p:tgtEl>
                                          <p:spTgt spid="134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34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34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34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34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34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134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34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34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134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134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34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134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4146" grpId="0"/>
      <p:bldP spid="134153" grpId="0" animBg="1"/>
      <p:bldP spid="134157" grpId="0" animBg="1"/>
      <p:bldP spid="134159" grpId="0" animBg="1"/>
      <p:bldP spid="134160" grpId="0" animBg="1"/>
      <p:bldP spid="134161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1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304800"/>
            <a:ext cx="4724400" cy="1143000"/>
          </a:xfrm>
        </p:spPr>
        <p:txBody>
          <a:bodyPr/>
          <a:lstStyle/>
          <a:p>
            <a:pPr eaLnBrk="1" hangingPunct="1"/>
            <a:r>
              <a:rPr lang="ru-RU" sz="6600" b="1" smtClean="0">
                <a:solidFill>
                  <a:srgbClr val="FF66FF"/>
                </a:solidFill>
                <a:latin typeface="Calibri" pitchFamily="34" charset="0"/>
              </a:rPr>
              <a:t>Символ</a:t>
            </a:r>
            <a:r>
              <a:rPr lang="ru-RU" smtClean="0">
                <a:solidFill>
                  <a:srgbClr val="FF66FF"/>
                </a:solidFill>
              </a:rPr>
              <a:t> </a:t>
            </a:r>
          </a:p>
        </p:txBody>
      </p:sp>
      <p:sp>
        <p:nvSpPr>
          <p:cNvPr id="137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600200"/>
            <a:ext cx="5105400" cy="441960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u-RU" sz="2400" smtClean="0"/>
              <a:t>образ, имеющий безграничное количество значений</a:t>
            </a:r>
          </a:p>
          <a:p>
            <a:pPr lvl="1" eaLnBrk="1" hangingPunct="1">
              <a:lnSpc>
                <a:spcPct val="80000"/>
              </a:lnSpc>
            </a:pPr>
            <a:r>
              <a:rPr lang="ru-RU" sz="2000" smtClean="0">
                <a:solidFill>
                  <a:srgbClr val="FFCCFF"/>
                </a:solidFill>
              </a:rPr>
              <a:t>«</a:t>
            </a:r>
            <a:r>
              <a:rPr lang="ru-RU" sz="2000" i="1" smtClean="0">
                <a:solidFill>
                  <a:srgbClr val="FFCCFF"/>
                </a:solidFill>
              </a:rPr>
              <a:t>Символ</a:t>
            </a:r>
            <a:r>
              <a:rPr lang="ru-RU" sz="2000" i="1" smtClean="0">
                <a:solidFill>
                  <a:schemeClr val="tx2"/>
                </a:solidFill>
              </a:rPr>
              <a:t> только тогда истинный, когда он неисчерпаем в своем значении» (Вяч. Иванов)</a:t>
            </a:r>
          </a:p>
          <a:p>
            <a:pPr lvl="1" eaLnBrk="1" hangingPunct="1">
              <a:lnSpc>
                <a:spcPct val="80000"/>
              </a:lnSpc>
            </a:pPr>
            <a:r>
              <a:rPr lang="ru-RU" sz="2000" i="1" smtClean="0">
                <a:solidFill>
                  <a:schemeClr val="tx2"/>
                </a:solidFill>
              </a:rPr>
              <a:t>«Символ – окно в бесконечность» (Ф. Сологуб)</a:t>
            </a:r>
          </a:p>
          <a:p>
            <a:pPr eaLnBrk="1" hangingPunct="1">
              <a:lnSpc>
                <a:spcPct val="80000"/>
              </a:lnSpc>
            </a:pPr>
            <a:r>
              <a:rPr lang="ru-RU" sz="2400" smtClean="0"/>
              <a:t>передает не  объективную суть явления, а индивидуальное представление поэта о мире;</a:t>
            </a:r>
          </a:p>
          <a:p>
            <a:pPr eaLnBrk="1" hangingPunct="1">
              <a:lnSpc>
                <a:spcPct val="80000"/>
              </a:lnSpc>
            </a:pPr>
            <a:r>
              <a:rPr lang="ru-RU" sz="2400" smtClean="0"/>
              <a:t>образ, требующий от читателя сотворчества.</a:t>
            </a:r>
          </a:p>
          <a:p>
            <a:pPr lvl="2" eaLnBrk="1" hangingPunct="1">
              <a:lnSpc>
                <a:spcPct val="80000"/>
              </a:lnSpc>
              <a:buFontTx/>
              <a:buNone/>
            </a:pPr>
            <a:r>
              <a:rPr lang="ru-RU" sz="2000" i="1" smtClean="0">
                <a:solidFill>
                  <a:schemeClr val="tx2"/>
                </a:solidFill>
              </a:rPr>
              <a:t>«Символы не говорят, а молча кивают» (Вяч. Иванов)</a:t>
            </a:r>
          </a:p>
        </p:txBody>
      </p:sp>
      <p:pic>
        <p:nvPicPr>
          <p:cNvPr id="137220" name="Picture 4" descr="Михаил Александрович Врубель. Роза. 1904. Бумага, акварель. ГТГ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34000" y="304800"/>
            <a:ext cx="3581400" cy="5715000"/>
          </a:xfrm>
          <a:prstGeom prst="rect">
            <a:avLst/>
          </a:prstGeom>
          <a:noFill/>
          <a:ln w="76200" cap="rnd">
            <a:solidFill>
              <a:schemeClr val="tx2"/>
            </a:solidFill>
            <a:prstDash val="sysDot"/>
            <a:miter lim="800000"/>
            <a:headEnd/>
            <a:tailEnd/>
          </a:ln>
        </p:spPr>
      </p:pic>
      <p:sp>
        <p:nvSpPr>
          <p:cNvPr id="137221" name="Text Box 5"/>
          <p:cNvSpPr txBox="1">
            <a:spLocks noChangeArrowheads="1"/>
          </p:cNvSpPr>
          <p:nvPr/>
        </p:nvSpPr>
        <p:spPr bwMode="auto">
          <a:xfrm>
            <a:off x="5105400" y="6172200"/>
            <a:ext cx="36576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000" b="1">
                <a:latin typeface="Tempus Sans ITC" pitchFamily="82" charset="0"/>
              </a:rPr>
              <a:t>М. Врубель. Роза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372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72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372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372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1000"/>
                                        <p:tgtEl>
                                          <p:spTgt spid="137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1000"/>
                                        <p:tgtEl>
                                          <p:spTgt spid="137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1000"/>
                                        <p:tgtEl>
                                          <p:spTgt spid="137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1000"/>
                                        <p:tgtEl>
                                          <p:spTgt spid="137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1000"/>
                                        <p:tgtEl>
                                          <p:spTgt spid="137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1000"/>
                                        <p:tgtEl>
                                          <p:spTgt spid="1372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7218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4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pPr eaLnBrk="1" hangingPunct="1"/>
            <a:r>
              <a:rPr lang="ru-RU" sz="4800" b="1" smtClean="0">
                <a:solidFill>
                  <a:srgbClr val="FF66FF"/>
                </a:solidFill>
                <a:latin typeface="Calibri" pitchFamily="34" charset="0"/>
              </a:rPr>
              <a:t>Особенность мировосприятия</a:t>
            </a:r>
          </a:p>
        </p:txBody>
      </p:sp>
      <p:sp>
        <p:nvSpPr>
          <p:cNvPr id="138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990600"/>
            <a:ext cx="4876800" cy="43434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400" smtClean="0"/>
              <a:t>Мир непознаваем. Рационально можно осмыслить только низшие формы жизни,  а  не «</a:t>
            </a:r>
            <a:r>
              <a:rPr lang="ru-RU" sz="2400" i="1" smtClean="0"/>
              <a:t>высшую реальность</a:t>
            </a:r>
            <a:r>
              <a:rPr lang="ru-RU" sz="2400" smtClean="0"/>
              <a:t>» (область </a:t>
            </a:r>
            <a:r>
              <a:rPr lang="ru-RU" sz="2400" smtClean="0">
                <a:solidFill>
                  <a:srgbClr val="FFCCFF"/>
                </a:solidFill>
              </a:rPr>
              <a:t>«</a:t>
            </a:r>
            <a:r>
              <a:rPr lang="ru-RU" sz="2400" i="1" smtClean="0">
                <a:solidFill>
                  <a:srgbClr val="FFCCFF"/>
                </a:solidFill>
              </a:rPr>
              <a:t>абсолютных</a:t>
            </a:r>
            <a:r>
              <a:rPr lang="ru-RU" sz="2400" i="1" smtClean="0">
                <a:solidFill>
                  <a:schemeClr val="tx2"/>
                </a:solidFill>
              </a:rPr>
              <a:t> идей», «мировой души»)</a:t>
            </a:r>
            <a:r>
              <a:rPr lang="ru-RU" sz="2400" smtClean="0"/>
              <a:t>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000" i="1" smtClean="0"/>
              <a:t>                                     В. Соловьев.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400" smtClean="0"/>
              <a:t>Искусство – это не изображение реальности, а </a:t>
            </a:r>
            <a:r>
              <a:rPr lang="ru-RU" sz="2400" smtClean="0">
                <a:solidFill>
                  <a:srgbClr val="FFCCFF"/>
                </a:solidFill>
              </a:rPr>
              <a:t>«</a:t>
            </a:r>
            <a:r>
              <a:rPr lang="ru-RU" sz="2400" i="1" smtClean="0">
                <a:solidFill>
                  <a:srgbClr val="FFCCFF"/>
                </a:solidFill>
              </a:rPr>
              <a:t>постижение</a:t>
            </a:r>
            <a:r>
              <a:rPr lang="ru-RU" sz="2400" i="1" smtClean="0">
                <a:solidFill>
                  <a:schemeClr val="tx2"/>
                </a:solidFill>
              </a:rPr>
              <a:t> мира иными, не рассудочными путями</a:t>
            </a:r>
            <a:r>
              <a:rPr lang="ru-RU" sz="2400" smtClean="0">
                <a:solidFill>
                  <a:srgbClr val="FFCCFF"/>
                </a:solidFill>
              </a:rPr>
              <a:t>»</a:t>
            </a:r>
            <a:r>
              <a:rPr lang="ru-RU" sz="2400" smtClean="0"/>
              <a:t> </a:t>
            </a:r>
            <a:r>
              <a:rPr lang="ru-RU" sz="2000" i="1" smtClean="0"/>
              <a:t>(В.Я. Брюсов)</a:t>
            </a:r>
            <a:r>
              <a:rPr lang="ru-RU" sz="2400" smtClean="0"/>
              <a:t> – через  духовный опыт человека и творческую интуицию художника.</a:t>
            </a:r>
          </a:p>
        </p:txBody>
      </p:sp>
      <p:pic>
        <p:nvPicPr>
          <p:cNvPr id="138244" name="Picture 4" descr=" []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45075" y="1143000"/>
            <a:ext cx="4098925" cy="4533900"/>
          </a:xfrm>
          <a:prstGeom prst="rect">
            <a:avLst/>
          </a:prstGeom>
          <a:noFill/>
          <a:ln w="76200" cap="rnd">
            <a:solidFill>
              <a:schemeClr val="tx2"/>
            </a:solidFill>
            <a:prstDash val="sysDot"/>
            <a:miter lim="800000"/>
            <a:headEnd/>
            <a:tailEnd/>
          </a:ln>
        </p:spPr>
      </p:pic>
      <p:sp>
        <p:nvSpPr>
          <p:cNvPr id="138245" name="Text Box 5"/>
          <p:cNvSpPr txBox="1">
            <a:spLocks noChangeArrowheads="1"/>
          </p:cNvSpPr>
          <p:nvPr/>
        </p:nvSpPr>
        <p:spPr bwMode="auto">
          <a:xfrm>
            <a:off x="5181600" y="5867400"/>
            <a:ext cx="3733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/>
              <a:t>К. Сомов «Синяя птица».1918</a:t>
            </a:r>
          </a:p>
        </p:txBody>
      </p:sp>
      <p:sp>
        <p:nvSpPr>
          <p:cNvPr id="138246" name="Text Box 6"/>
          <p:cNvSpPr txBox="1">
            <a:spLocks noChangeArrowheads="1"/>
          </p:cNvSpPr>
          <p:nvPr/>
        </p:nvSpPr>
        <p:spPr bwMode="auto">
          <a:xfrm>
            <a:off x="304800" y="5334000"/>
            <a:ext cx="4648200" cy="1069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80000"/>
              </a:lnSpc>
              <a:spcBef>
                <a:spcPct val="20000"/>
              </a:spcBef>
            </a:pPr>
            <a:r>
              <a:rPr lang="ru-RU" sz="2000" b="1"/>
              <a:t>Сверхчувствительная интуиция поэта выражается через </a:t>
            </a:r>
            <a:r>
              <a:rPr lang="ru-RU" sz="2000" b="1">
                <a:solidFill>
                  <a:srgbClr val="00FFFF"/>
                </a:solidFill>
              </a:rPr>
              <a:t> </a:t>
            </a:r>
            <a:r>
              <a:rPr lang="ru-RU" sz="2000" b="1" u="sng">
                <a:solidFill>
                  <a:srgbClr val="00FFFF"/>
                </a:solidFill>
              </a:rPr>
              <a:t>символ,</a:t>
            </a:r>
            <a:r>
              <a:rPr lang="ru-RU" sz="2000" b="1"/>
              <a:t> который и стремится обозначить ускользающее</a:t>
            </a:r>
            <a:endParaRPr lang="ru-RU" sz="20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382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82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382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382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1000"/>
                                        <p:tgtEl>
                                          <p:spTgt spid="138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1000"/>
                                        <p:tgtEl>
                                          <p:spTgt spid="138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1000"/>
                                        <p:tgtEl>
                                          <p:spTgt spid="138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382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382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382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8242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ext Box 3"/>
          <p:cNvSpPr txBox="1">
            <a:spLocks noChangeArrowheads="1"/>
          </p:cNvSpPr>
          <p:nvPr/>
        </p:nvSpPr>
        <p:spPr bwMode="auto">
          <a:xfrm>
            <a:off x="914400" y="0"/>
            <a:ext cx="7561263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ru-RU" sz="4400">
                <a:latin typeface="Cooper Black" pitchFamily="18" charset="0"/>
              </a:rPr>
              <a:t>   </a:t>
            </a:r>
            <a:r>
              <a:rPr lang="ru-RU" sz="4400" b="1">
                <a:solidFill>
                  <a:srgbClr val="FF66FF"/>
                </a:solidFill>
                <a:latin typeface="Tempus Sans ITC" pitchFamily="82" charset="0"/>
              </a:rPr>
              <a:t>Старшие символисты</a:t>
            </a:r>
          </a:p>
        </p:txBody>
      </p:sp>
      <p:sp>
        <p:nvSpPr>
          <p:cNvPr id="27651" name="Text Box 4"/>
          <p:cNvSpPr txBox="1">
            <a:spLocks noChangeArrowheads="1"/>
          </p:cNvSpPr>
          <p:nvPr/>
        </p:nvSpPr>
        <p:spPr bwMode="auto">
          <a:xfrm>
            <a:off x="1223963" y="1447800"/>
            <a:ext cx="7920037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endParaRPr lang="ru-RU"/>
          </a:p>
        </p:txBody>
      </p:sp>
      <p:sp>
        <p:nvSpPr>
          <p:cNvPr id="96261" name="Text Box 5"/>
          <p:cNvSpPr txBox="1">
            <a:spLocks noChangeArrowheads="1"/>
          </p:cNvSpPr>
          <p:nvPr/>
        </p:nvSpPr>
        <p:spPr bwMode="auto">
          <a:xfrm>
            <a:off x="0" y="3870325"/>
            <a:ext cx="9144000" cy="2987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ru-RU" sz="2000" b="1">
                <a:solidFill>
                  <a:srgbClr val="FF66FF"/>
                </a:solidFill>
                <a:latin typeface="Tempus Sans ITC" pitchFamily="82" charset="0"/>
              </a:rPr>
              <a:t>1903  Брюсов «Ключи тайн» : </a:t>
            </a:r>
          </a:p>
          <a:p>
            <a:pPr eaLnBrk="0" hangingPunct="0">
              <a:spcBef>
                <a:spcPct val="50000"/>
              </a:spcBef>
              <a:buFontTx/>
              <a:buChar char="•"/>
            </a:pPr>
            <a:r>
              <a:rPr lang="ru-RU" sz="2000" b="1">
                <a:latin typeface="Tempus Sans ITC" pitchFamily="82" charset="0"/>
              </a:rPr>
              <a:t>Цель искусства – выражение «движения души» поэта, тайн человеческого духа</a:t>
            </a:r>
          </a:p>
          <a:p>
            <a:pPr eaLnBrk="0" hangingPunct="0">
              <a:spcBef>
                <a:spcPct val="50000"/>
              </a:spcBef>
              <a:buFontTx/>
              <a:buChar char="•"/>
            </a:pPr>
            <a:r>
              <a:rPr lang="ru-RU" sz="2000" b="1">
                <a:latin typeface="Tempus Sans ITC" pitchFamily="82" charset="0"/>
              </a:rPr>
              <a:t>Сущность мира непознаваема рассудком, но познаваема интуицией</a:t>
            </a:r>
          </a:p>
          <a:p>
            <a:pPr eaLnBrk="0" hangingPunct="0">
              <a:spcBef>
                <a:spcPct val="50000"/>
              </a:spcBef>
              <a:buFontTx/>
              <a:buChar char="•"/>
            </a:pPr>
            <a:r>
              <a:rPr lang="ru-RU" sz="2000" b="1">
                <a:latin typeface="Tempus Sans ITC" pitchFamily="82" charset="0"/>
              </a:rPr>
              <a:t>Искусство есть постижение мира иными, не рассудочными путями.</a:t>
            </a:r>
          </a:p>
          <a:p>
            <a:pPr eaLnBrk="0" hangingPunct="0">
              <a:spcBef>
                <a:spcPct val="50000"/>
              </a:spcBef>
              <a:buFontTx/>
              <a:buChar char="•"/>
            </a:pPr>
            <a:r>
              <a:rPr lang="ru-RU" sz="2000" b="1">
                <a:latin typeface="Tempus Sans ITC" pitchFamily="82" charset="0"/>
              </a:rPr>
              <a:t>Задача искусства – запечатлеть мгновения прозрения, вдохновения</a:t>
            </a:r>
          </a:p>
          <a:p>
            <a:pPr eaLnBrk="0" hangingPunct="0">
              <a:spcBef>
                <a:spcPct val="50000"/>
              </a:spcBef>
              <a:buFontTx/>
              <a:buChar char="•"/>
            </a:pPr>
            <a:r>
              <a:rPr lang="ru-RU" sz="2000" b="1">
                <a:latin typeface="Tempus Sans ITC" pitchFamily="82" charset="0"/>
              </a:rPr>
              <a:t>Создания искусства – это приотворённые двери в Вечность</a:t>
            </a:r>
          </a:p>
        </p:txBody>
      </p:sp>
      <p:pic>
        <p:nvPicPr>
          <p:cNvPr id="96264" name="Picture 2" descr="http://img1.liveinternet.ru/images/attach/b/3/17/21/17021482_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" y="838200"/>
            <a:ext cx="1752600" cy="2514600"/>
          </a:xfrm>
          <a:prstGeom prst="rect">
            <a:avLst/>
          </a:prstGeom>
          <a:noFill/>
          <a:ln w="57150">
            <a:solidFill>
              <a:srgbClr val="FFCCFF"/>
            </a:solidFill>
            <a:miter lim="800000"/>
            <a:headEnd/>
            <a:tailEnd/>
          </a:ln>
        </p:spPr>
      </p:pic>
      <p:pic>
        <p:nvPicPr>
          <p:cNvPr id="96266" name="Picture 10" descr="174px-Konstantin_Balmont_by_Valentin_Serov_190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57400" y="838200"/>
            <a:ext cx="1593850" cy="2514600"/>
          </a:xfrm>
          <a:prstGeom prst="rect">
            <a:avLst/>
          </a:prstGeom>
          <a:noFill/>
          <a:ln w="57150">
            <a:solidFill>
              <a:srgbClr val="FFCCFF"/>
            </a:solidFill>
            <a:miter lim="800000"/>
            <a:headEnd/>
            <a:tailEnd/>
          </a:ln>
        </p:spPr>
      </p:pic>
      <p:pic>
        <p:nvPicPr>
          <p:cNvPr id="96267" name="Picture 11" descr="D8D6FCDC-59D0-4AF4-B0A5-E4FF0E44FF83_mw203_s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315200" y="838200"/>
            <a:ext cx="1676400" cy="2514600"/>
          </a:xfrm>
          <a:prstGeom prst="rect">
            <a:avLst/>
          </a:prstGeom>
          <a:noFill/>
          <a:ln w="57150">
            <a:solidFill>
              <a:srgbClr val="FFCCFF"/>
            </a:solidFill>
            <a:miter lim="800000"/>
            <a:headEnd/>
            <a:tailEnd/>
          </a:ln>
        </p:spPr>
      </p:pic>
      <p:pic>
        <p:nvPicPr>
          <p:cNvPr id="96268" name="Picture 4" descr="Картинка 4 из 1057">
            <a:hlinkClick r:id="rId5"/>
          </p:cNvPr>
          <p:cNvPicPr>
            <a:picLocks noChangeAspect="1" noChangeArrowheads="1"/>
          </p:cNvPicPr>
          <p:nvPr/>
        </p:nvPicPr>
        <p:blipFill>
          <a:blip r:embed="rId6"/>
          <a:srcRect t="2942"/>
          <a:stretch>
            <a:fillRect/>
          </a:stretch>
        </p:blipFill>
        <p:spPr bwMode="auto">
          <a:xfrm>
            <a:off x="3810000" y="838200"/>
            <a:ext cx="1619250" cy="2514600"/>
          </a:xfrm>
          <a:prstGeom prst="rect">
            <a:avLst/>
          </a:prstGeom>
          <a:noFill/>
          <a:ln w="57150">
            <a:solidFill>
              <a:srgbClr val="FFCCFF"/>
            </a:solidFill>
            <a:miter lim="800000"/>
            <a:headEnd/>
            <a:tailEnd/>
          </a:ln>
        </p:spPr>
      </p:pic>
      <p:pic>
        <p:nvPicPr>
          <p:cNvPr id="96269" name="Picture 2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562600" y="838200"/>
            <a:ext cx="1600200" cy="2514600"/>
          </a:xfrm>
          <a:prstGeom prst="rect">
            <a:avLst/>
          </a:prstGeom>
          <a:noFill/>
          <a:ln w="57150">
            <a:solidFill>
              <a:srgbClr val="FFCCFF"/>
            </a:solidFill>
            <a:miter lim="800000"/>
            <a:headEnd/>
            <a:tailEnd/>
          </a:ln>
        </p:spPr>
      </p:pic>
      <p:sp>
        <p:nvSpPr>
          <p:cNvPr id="96270" name="Rectangle 14"/>
          <p:cNvSpPr>
            <a:spLocks noChangeArrowheads="1"/>
          </p:cNvSpPr>
          <p:nvPr/>
        </p:nvSpPr>
        <p:spPr bwMode="auto">
          <a:xfrm>
            <a:off x="381000" y="3505200"/>
            <a:ext cx="13843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ru-RU" b="1"/>
              <a:t>В. Брюсов</a:t>
            </a:r>
          </a:p>
        </p:txBody>
      </p:sp>
      <p:sp>
        <p:nvSpPr>
          <p:cNvPr id="96271" name="Rectangle 15"/>
          <p:cNvSpPr>
            <a:spLocks noChangeArrowheads="1"/>
          </p:cNvSpPr>
          <p:nvPr/>
        </p:nvSpPr>
        <p:spPr bwMode="auto">
          <a:xfrm>
            <a:off x="2057400" y="3505200"/>
            <a:ext cx="158908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ru-RU" b="1"/>
              <a:t>К. Бальмонт</a:t>
            </a:r>
          </a:p>
        </p:txBody>
      </p:sp>
      <p:sp>
        <p:nvSpPr>
          <p:cNvPr id="96272" name="Rectangle 16"/>
          <p:cNvSpPr>
            <a:spLocks noChangeArrowheads="1"/>
          </p:cNvSpPr>
          <p:nvPr/>
        </p:nvSpPr>
        <p:spPr bwMode="auto">
          <a:xfrm>
            <a:off x="3581400" y="3505200"/>
            <a:ext cx="21399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/>
              <a:t>Д. Мережковский</a:t>
            </a:r>
          </a:p>
        </p:txBody>
      </p:sp>
      <p:sp>
        <p:nvSpPr>
          <p:cNvPr id="96273" name="Rectangle 17"/>
          <p:cNvSpPr>
            <a:spLocks noChangeArrowheads="1"/>
          </p:cNvSpPr>
          <p:nvPr/>
        </p:nvSpPr>
        <p:spPr bwMode="auto">
          <a:xfrm>
            <a:off x="5791200" y="3505200"/>
            <a:ext cx="1397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/>
              <a:t>З. Гиппиус</a:t>
            </a:r>
          </a:p>
        </p:txBody>
      </p:sp>
      <p:sp>
        <p:nvSpPr>
          <p:cNvPr id="96274" name="Text Box 18"/>
          <p:cNvSpPr txBox="1">
            <a:spLocks noChangeArrowheads="1"/>
          </p:cNvSpPr>
          <p:nvPr/>
        </p:nvSpPr>
        <p:spPr bwMode="auto">
          <a:xfrm>
            <a:off x="7543800" y="3505200"/>
            <a:ext cx="145891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/>
              <a:t>Ф. Сологуб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1000"/>
                                        <p:tgtEl>
                                          <p:spTgt spid="962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2" dur="1000"/>
                                        <p:tgtEl>
                                          <p:spTgt spid="96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7" dur="1000"/>
                                        <p:tgtEl>
                                          <p:spTgt spid="96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2" dur="1000"/>
                                        <p:tgtEl>
                                          <p:spTgt spid="96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7" dur="1000"/>
                                        <p:tgtEl>
                                          <p:spTgt spid="96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1000"/>
                                        <p:tgtEl>
                                          <p:spTgt spid="962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6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1000"/>
                                        <p:tgtEl>
                                          <p:spTgt spid="9626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6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1000"/>
                                        <p:tgtEl>
                                          <p:spTgt spid="9626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6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1000"/>
                                        <p:tgtEl>
                                          <p:spTgt spid="9626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6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1000"/>
                                        <p:tgtEl>
                                          <p:spTgt spid="9626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6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1000"/>
                                        <p:tgtEl>
                                          <p:spTgt spid="9626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676400" y="0"/>
            <a:ext cx="5715000" cy="914400"/>
          </a:xfrm>
        </p:spPr>
        <p:txBody>
          <a:bodyPr/>
          <a:lstStyle/>
          <a:p>
            <a:pPr eaLnBrk="1" hangingPunct="1"/>
            <a:r>
              <a:rPr lang="ru-RU" sz="4000" smtClean="0">
                <a:solidFill>
                  <a:schemeClr val="tx1"/>
                </a:solidFill>
                <a:latin typeface="Cooper Black" pitchFamily="18" charset="0"/>
              </a:rPr>
              <a:t>                </a:t>
            </a:r>
            <a:r>
              <a:rPr lang="ru-RU" sz="4000" b="1" smtClean="0">
                <a:solidFill>
                  <a:srgbClr val="FF66FF"/>
                </a:solidFill>
                <a:latin typeface="Tempus Sans ITC" pitchFamily="82" charset="0"/>
              </a:rPr>
              <a:t>Младосимволисты </a:t>
            </a:r>
            <a:br>
              <a:rPr lang="ru-RU" sz="4000" b="1" smtClean="0">
                <a:solidFill>
                  <a:srgbClr val="FF66FF"/>
                </a:solidFill>
                <a:latin typeface="Tempus Sans ITC" pitchFamily="82" charset="0"/>
              </a:rPr>
            </a:br>
            <a:r>
              <a:rPr lang="ru-RU" sz="4000" b="1" smtClean="0">
                <a:solidFill>
                  <a:schemeClr val="tx1"/>
                </a:solidFill>
                <a:latin typeface="Tempus Sans ITC" pitchFamily="82" charset="0"/>
              </a:rPr>
              <a:t> </a:t>
            </a:r>
            <a:r>
              <a:rPr lang="ru-RU" sz="2800" b="1" i="1" smtClean="0">
                <a:solidFill>
                  <a:schemeClr val="tx1"/>
                </a:solidFill>
                <a:latin typeface="Tempus Sans ITC" pitchFamily="82" charset="0"/>
              </a:rPr>
              <a:t>1900гг.-рубеж веков</a:t>
            </a:r>
          </a:p>
        </p:txBody>
      </p:sp>
      <p:sp>
        <p:nvSpPr>
          <p:cNvPr id="28675" name="Text Box 3"/>
          <p:cNvSpPr txBox="1">
            <a:spLocks noChangeArrowheads="1"/>
          </p:cNvSpPr>
          <p:nvPr/>
        </p:nvSpPr>
        <p:spPr bwMode="auto">
          <a:xfrm>
            <a:off x="5181600" y="3810000"/>
            <a:ext cx="33845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 sz="2400" b="1"/>
          </a:p>
        </p:txBody>
      </p:sp>
      <p:sp>
        <p:nvSpPr>
          <p:cNvPr id="97284" name="Text Box 4"/>
          <p:cNvSpPr txBox="1">
            <a:spLocks noChangeArrowheads="1"/>
          </p:cNvSpPr>
          <p:nvPr/>
        </p:nvSpPr>
        <p:spPr bwMode="auto">
          <a:xfrm>
            <a:off x="2514600" y="1524000"/>
            <a:ext cx="66294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 i="1">
                <a:solidFill>
                  <a:srgbClr val="FFCCFF"/>
                </a:solidFill>
                <a:latin typeface="Tempus Sans ITC" pitchFamily="82" charset="0"/>
              </a:rPr>
              <a:t>Философия Владимира Соловьева</a:t>
            </a:r>
          </a:p>
        </p:txBody>
      </p:sp>
      <p:pic>
        <p:nvPicPr>
          <p:cNvPr id="97286" name="Picture 6" descr="Владимир Соловьёв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1371600"/>
            <a:ext cx="1917700" cy="2133600"/>
          </a:xfrm>
          <a:prstGeom prst="rect">
            <a:avLst/>
          </a:prstGeom>
          <a:noFill/>
          <a:ln w="57150">
            <a:solidFill>
              <a:srgbClr val="FFCCFF"/>
            </a:solidFill>
            <a:miter lim="800000"/>
            <a:headEnd/>
            <a:tailEnd/>
          </a:ln>
        </p:spPr>
      </p:pic>
      <p:sp>
        <p:nvSpPr>
          <p:cNvPr id="97287" name="Text Box 7"/>
          <p:cNvSpPr txBox="1">
            <a:spLocks noChangeArrowheads="1"/>
          </p:cNvSpPr>
          <p:nvPr/>
        </p:nvSpPr>
        <p:spPr bwMode="auto">
          <a:xfrm>
            <a:off x="5334000" y="4114800"/>
            <a:ext cx="3810000" cy="1604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ru-RU" sz="1600"/>
              <a:t>…</a:t>
            </a:r>
            <a:r>
              <a:rPr lang="ru-RU" b="1">
                <a:latin typeface="Tempus Sans ITC" pitchFamily="82" charset="0"/>
              </a:rPr>
              <a:t>Мы подошли –</a:t>
            </a:r>
            <a:r>
              <a:rPr lang="ru-RU" b="1"/>
              <a:t> </a:t>
            </a:r>
            <a:r>
              <a:rPr lang="ru-RU" b="1">
                <a:latin typeface="Tempus Sans ITC" pitchFamily="82" charset="0"/>
              </a:rPr>
              <a:t>и</a:t>
            </a:r>
            <a:r>
              <a:rPr lang="ru-RU" b="1"/>
              <a:t> </a:t>
            </a:r>
            <a:r>
              <a:rPr lang="ru-RU" b="1">
                <a:latin typeface="Tempus Sans ITC" pitchFamily="82" charset="0"/>
              </a:rPr>
              <a:t> воды синие</a:t>
            </a:r>
          </a:p>
          <a:p>
            <a:pPr eaLnBrk="0" hangingPunct="0">
              <a:spcBef>
                <a:spcPct val="50000"/>
              </a:spcBef>
            </a:pPr>
            <a:r>
              <a:rPr lang="ru-RU" b="1">
                <a:latin typeface="Tempus Sans ITC" pitchFamily="82" charset="0"/>
              </a:rPr>
              <a:t>Как две расплеснутых стены.</a:t>
            </a:r>
          </a:p>
          <a:p>
            <a:pPr eaLnBrk="0" hangingPunct="0">
              <a:spcBef>
                <a:spcPct val="50000"/>
              </a:spcBef>
            </a:pPr>
            <a:r>
              <a:rPr lang="ru-RU" b="1">
                <a:latin typeface="Tempus Sans ITC" pitchFamily="82" charset="0"/>
              </a:rPr>
              <a:t>И вот в дали белеет скиния,</a:t>
            </a:r>
          </a:p>
          <a:p>
            <a:pPr eaLnBrk="0" hangingPunct="0">
              <a:spcBef>
                <a:spcPct val="50000"/>
              </a:spcBef>
            </a:pPr>
            <a:r>
              <a:rPr lang="ru-RU" b="1">
                <a:latin typeface="Tempus Sans ITC" pitchFamily="82" charset="0"/>
              </a:rPr>
              <a:t>И дали мутные видны…</a:t>
            </a:r>
          </a:p>
        </p:txBody>
      </p:sp>
      <p:sp>
        <p:nvSpPr>
          <p:cNvPr id="28679" name="Text Box 9"/>
          <p:cNvSpPr txBox="1">
            <a:spLocks noChangeArrowheads="1"/>
          </p:cNvSpPr>
          <p:nvPr/>
        </p:nvSpPr>
        <p:spPr bwMode="auto">
          <a:xfrm>
            <a:off x="5940425" y="2133600"/>
            <a:ext cx="25209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endParaRPr lang="ru-RU"/>
          </a:p>
        </p:txBody>
      </p:sp>
      <p:sp>
        <p:nvSpPr>
          <p:cNvPr id="97290" name="Text Box 10"/>
          <p:cNvSpPr txBox="1">
            <a:spLocks noChangeArrowheads="1"/>
          </p:cNvSpPr>
          <p:nvPr/>
        </p:nvSpPr>
        <p:spPr bwMode="auto">
          <a:xfrm>
            <a:off x="2514600" y="2133600"/>
            <a:ext cx="6324600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  <a:buFontTx/>
              <a:buChar char="•"/>
            </a:pPr>
            <a:r>
              <a:rPr lang="ru-RU"/>
              <a:t> </a:t>
            </a:r>
            <a:r>
              <a:rPr lang="ru-RU" sz="2000" b="1">
                <a:latin typeface="Tempus Sans ITC" pitchFamily="82" charset="0"/>
              </a:rPr>
              <a:t>божественное единство Вселенной</a:t>
            </a:r>
          </a:p>
          <a:p>
            <a:pPr eaLnBrk="0" hangingPunct="0">
              <a:spcBef>
                <a:spcPct val="50000"/>
              </a:spcBef>
              <a:buFontTx/>
              <a:buChar char="•"/>
            </a:pPr>
            <a:r>
              <a:rPr lang="ru-RU" sz="2000" b="1">
                <a:latin typeface="Tempus Sans ITC" pitchFamily="82" charset="0"/>
              </a:rPr>
              <a:t> Душа мира – Вечная Женственность</a:t>
            </a:r>
          </a:p>
          <a:p>
            <a:pPr eaLnBrk="0" hangingPunct="0">
              <a:spcBef>
                <a:spcPct val="50000"/>
              </a:spcBef>
              <a:buFontTx/>
              <a:buChar char="•"/>
            </a:pPr>
            <a:r>
              <a:rPr lang="ru-RU" sz="2000" b="1">
                <a:latin typeface="Tempus Sans ITC" pitchFamily="82" charset="0"/>
              </a:rPr>
              <a:t>Общество построено на духовных началах </a:t>
            </a:r>
          </a:p>
        </p:txBody>
      </p:sp>
      <p:pic>
        <p:nvPicPr>
          <p:cNvPr id="97295" name="Picture 15" descr="2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2400" y="3810000"/>
            <a:ext cx="1566863" cy="2133600"/>
          </a:xfrm>
          <a:prstGeom prst="rect">
            <a:avLst/>
          </a:prstGeom>
          <a:noFill/>
          <a:ln w="57150">
            <a:solidFill>
              <a:srgbClr val="FFCCFF"/>
            </a:solidFill>
            <a:miter lim="800000"/>
            <a:headEnd/>
            <a:tailEnd/>
          </a:ln>
        </p:spPr>
      </p:pic>
      <p:pic>
        <p:nvPicPr>
          <p:cNvPr id="14" name="Рисунок 13" descr="pb_025.bmp"/>
          <p:cNvPicPr>
            <a:picLocks noChangeAspect="1"/>
          </p:cNvPicPr>
          <p:nvPr/>
        </p:nvPicPr>
        <p:blipFill>
          <a:blip r:embed="rId4"/>
          <a:srcRect l="9821" r="8350"/>
          <a:stretch>
            <a:fillRect/>
          </a:stretch>
        </p:blipFill>
        <p:spPr bwMode="auto">
          <a:xfrm>
            <a:off x="1905000" y="3810000"/>
            <a:ext cx="1568450" cy="2133600"/>
          </a:xfrm>
          <a:prstGeom prst="rect">
            <a:avLst/>
          </a:prstGeom>
          <a:noFill/>
          <a:ln w="57150">
            <a:solidFill>
              <a:srgbClr val="FFCCFF"/>
            </a:solidFill>
            <a:miter lim="800000"/>
            <a:headEnd/>
            <a:tailEnd/>
          </a:ln>
        </p:spPr>
      </p:pic>
      <p:sp>
        <p:nvSpPr>
          <p:cNvPr id="97298" name="Rectangle 18"/>
          <p:cNvSpPr>
            <a:spLocks noChangeArrowheads="1"/>
          </p:cNvSpPr>
          <p:nvPr/>
        </p:nvSpPr>
        <p:spPr bwMode="auto">
          <a:xfrm>
            <a:off x="228600" y="6096000"/>
            <a:ext cx="132873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/>
              <a:t>В. Иванов</a:t>
            </a:r>
          </a:p>
        </p:txBody>
      </p:sp>
      <p:sp>
        <p:nvSpPr>
          <p:cNvPr id="97299" name="Rectangle 19"/>
          <p:cNvSpPr>
            <a:spLocks noChangeArrowheads="1"/>
          </p:cNvSpPr>
          <p:nvPr/>
        </p:nvSpPr>
        <p:spPr bwMode="auto">
          <a:xfrm>
            <a:off x="1905000" y="6096000"/>
            <a:ext cx="124936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/>
              <a:t>А. Белый</a:t>
            </a:r>
          </a:p>
        </p:txBody>
      </p:sp>
      <p:sp>
        <p:nvSpPr>
          <p:cNvPr id="97300" name="Rectangle 20"/>
          <p:cNvSpPr>
            <a:spLocks noChangeArrowheads="1"/>
          </p:cNvSpPr>
          <p:nvPr/>
        </p:nvSpPr>
        <p:spPr bwMode="auto">
          <a:xfrm>
            <a:off x="3733800" y="6096000"/>
            <a:ext cx="129381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/>
              <a:t>А. Блок</a:t>
            </a:r>
            <a:r>
              <a:rPr lang="ru-RU"/>
              <a:t>    </a:t>
            </a:r>
          </a:p>
        </p:txBody>
      </p:sp>
      <p:pic>
        <p:nvPicPr>
          <p:cNvPr id="97302" name="Picture 4" descr="блок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657600" y="3810000"/>
            <a:ext cx="1544638" cy="2174875"/>
          </a:xfrm>
          <a:prstGeom prst="rect">
            <a:avLst/>
          </a:prstGeom>
          <a:noFill/>
          <a:ln w="57150">
            <a:solidFill>
              <a:schemeClr val="tx2"/>
            </a:solidFill>
            <a:miter lim="800000"/>
            <a:headEnd/>
            <a:tailEnd/>
          </a:ln>
        </p:spPr>
      </p:pic>
    </p:spTree>
  </p:cSld>
  <p:clrMapOvr>
    <a:masterClrMapping/>
  </p:clrMapOvr>
  <p:transition spd="slow"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68" decel="100000"/>
                                        <p:tgtEl>
                                          <p:spTgt spid="4403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68" decel="100000"/>
                                        <p:tgtEl>
                                          <p:spTgt spid="4403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4403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68" fill="hold"/>
                                        <p:tgtEl>
                                          <p:spTgt spid="440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440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68" fill="hold"/>
                                        <p:tgtEl>
                                          <p:spTgt spid="440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440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972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972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972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1000"/>
                                        <p:tgtEl>
                                          <p:spTgt spid="972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972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972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972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972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972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972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9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9729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9729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9729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972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972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973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973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3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1000"/>
                            </p:stCondLst>
                            <p:childTnLst>
                              <p:par>
                                <p:cTn id="67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972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972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972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034" grpId="0"/>
      <p:bldP spid="97287" grpId="0"/>
      <p:bldP spid="97298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8" name="Text Box 8"/>
          <p:cNvSpPr txBox="1">
            <a:spLocks noChangeArrowheads="1"/>
          </p:cNvSpPr>
          <p:nvPr/>
        </p:nvSpPr>
        <p:spPr bwMode="auto">
          <a:xfrm>
            <a:off x="152400" y="1143000"/>
            <a:ext cx="8991600" cy="5456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  <a:buFontTx/>
              <a:buChar char="•"/>
            </a:pPr>
            <a:r>
              <a:rPr lang="ru-RU" sz="3200" b="1">
                <a:latin typeface="Tempus Sans ITC" pitchFamily="82" charset="0"/>
              </a:rPr>
              <a:t>Противопоставление мира идей и мира действительности, рационального и интуитивного познания</a:t>
            </a:r>
          </a:p>
          <a:p>
            <a:pPr eaLnBrk="0" hangingPunct="0">
              <a:spcBef>
                <a:spcPct val="50000"/>
              </a:spcBef>
              <a:buFontTx/>
              <a:buChar char="•"/>
            </a:pPr>
            <a:r>
              <a:rPr lang="ru-RU" sz="3200" b="1">
                <a:latin typeface="Tempus Sans ITC" pitchFamily="82" charset="0"/>
              </a:rPr>
              <a:t>Мотив ожидания грядущих зорь, предвещающих начало новой эры</a:t>
            </a:r>
          </a:p>
          <a:p>
            <a:pPr eaLnBrk="0" hangingPunct="0">
              <a:spcBef>
                <a:spcPct val="50000"/>
              </a:spcBef>
              <a:buFontTx/>
              <a:buChar char="•"/>
            </a:pPr>
            <a:r>
              <a:rPr lang="ru-RU" sz="3200" b="1">
                <a:latin typeface="Tempus Sans ITC" pitchFamily="82" charset="0"/>
              </a:rPr>
              <a:t>Эклектичность , противоречивость</a:t>
            </a:r>
          </a:p>
          <a:p>
            <a:pPr eaLnBrk="0" hangingPunct="0">
              <a:spcBef>
                <a:spcPct val="50000"/>
              </a:spcBef>
              <a:buFontTx/>
              <a:buChar char="•"/>
            </a:pPr>
            <a:r>
              <a:rPr lang="ru-RU" sz="3200" b="1">
                <a:latin typeface="Tempus Sans ITC" pitchFamily="82" charset="0"/>
              </a:rPr>
              <a:t>В центре внимания – вопросы о судьбах России</a:t>
            </a:r>
          </a:p>
          <a:p>
            <a:pPr eaLnBrk="0" hangingPunct="0">
              <a:spcBef>
                <a:spcPct val="50000"/>
              </a:spcBef>
              <a:buFontTx/>
              <a:buChar char="•"/>
            </a:pPr>
            <a:endParaRPr lang="ru-RU" sz="3200" b="1">
              <a:latin typeface="Tempus Sans ITC" pitchFamily="82" charset="0"/>
            </a:endParaRPr>
          </a:p>
        </p:txBody>
      </p:sp>
      <p:sp>
        <p:nvSpPr>
          <p:cNvPr id="94219" name="Rectangle 11"/>
          <p:cNvSpPr>
            <a:spLocks noChangeArrowheads="1"/>
          </p:cNvSpPr>
          <p:nvPr/>
        </p:nvSpPr>
        <p:spPr bwMode="auto">
          <a:xfrm>
            <a:off x="1905000" y="228600"/>
            <a:ext cx="5678488" cy="143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400" b="1">
                <a:solidFill>
                  <a:srgbClr val="FF66FF"/>
                </a:solidFill>
                <a:latin typeface="Tempus Sans ITC" pitchFamily="82" charset="0"/>
              </a:rPr>
              <a:t>Младосимволисты </a:t>
            </a:r>
            <a:br>
              <a:rPr lang="ru-RU" sz="4400" b="1">
                <a:solidFill>
                  <a:srgbClr val="FF66FF"/>
                </a:solidFill>
                <a:latin typeface="Tempus Sans ITC" pitchFamily="82" charset="0"/>
              </a:rPr>
            </a:br>
            <a:endParaRPr lang="ru-RU" sz="4400" b="1">
              <a:solidFill>
                <a:srgbClr val="FF66FF"/>
              </a:solidFill>
              <a:latin typeface="Tempus Sans ITC" pitchFamily="82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94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942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42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4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421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4"/>
          <p:cNvSpPr>
            <a:spLocks noGrp="1" noChangeArrowheads="1"/>
          </p:cNvSpPr>
          <p:nvPr>
            <p:ph type="ctrTitle"/>
          </p:nvPr>
        </p:nvSpPr>
        <p:spPr>
          <a:xfrm>
            <a:off x="762000" y="0"/>
            <a:ext cx="7772400" cy="1470025"/>
          </a:xfrm>
        </p:spPr>
        <p:txBody>
          <a:bodyPr/>
          <a:lstStyle/>
          <a:p>
            <a:pPr eaLnBrk="1" hangingPunct="1"/>
            <a:r>
              <a:rPr lang="ru-RU" sz="6000" smtClean="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4099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ru-RU" smtClean="0"/>
              <a:t> 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381000" y="1295400"/>
            <a:ext cx="8305800" cy="29854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u="sng" dirty="0">
                <a:solidFill>
                  <a:schemeClr val="accent3">
                    <a:lumMod val="75000"/>
                  </a:schemeClr>
                </a:solidFill>
                <a:latin typeface="Arial Narrow" panose="020B0606020202030204" pitchFamily="34" charset="0"/>
              </a:rPr>
              <a:t>Футуризм</a:t>
            </a:r>
            <a:r>
              <a:rPr lang="ru-RU" sz="4000" dirty="0">
                <a:latin typeface="Arial Narrow" panose="020B0606020202030204" pitchFamily="34" charset="0"/>
              </a:rPr>
              <a:t> </a:t>
            </a:r>
            <a:r>
              <a:rPr lang="ru-RU" sz="4000" dirty="0" smtClean="0">
                <a:latin typeface="Arial Narrow" panose="020B0606020202030204" pitchFamily="34" charset="0"/>
              </a:rPr>
              <a:t>– Это </a:t>
            </a:r>
          </a:p>
          <a:p>
            <a:r>
              <a:rPr lang="ru-RU" sz="2400" dirty="0" smtClean="0">
                <a:latin typeface="Arial Narrow" panose="020B0606020202030204" pitchFamily="34" charset="0"/>
              </a:rPr>
              <a:t>                                  авангардистское </a:t>
            </a:r>
          </a:p>
          <a:p>
            <a:r>
              <a:rPr lang="ru-RU" sz="4000" dirty="0" smtClean="0">
                <a:latin typeface="Arial Narrow" panose="020B0606020202030204" pitchFamily="34" charset="0"/>
              </a:rPr>
              <a:t>       течение </a:t>
            </a:r>
          </a:p>
          <a:p>
            <a:r>
              <a:rPr lang="ru-RU" sz="4000" dirty="0" smtClean="0">
                <a:latin typeface="Arial Narrow" panose="020B0606020202030204" pitchFamily="34" charset="0"/>
              </a:rPr>
              <a:t> в </a:t>
            </a:r>
            <a:r>
              <a:rPr lang="ru-RU" sz="4000" dirty="0">
                <a:latin typeface="Arial Black" panose="020B0A04020102020204" pitchFamily="34" charset="0"/>
              </a:rPr>
              <a:t>искусстве </a:t>
            </a:r>
            <a:r>
              <a:rPr lang="ru-RU" sz="4000" u="sng" dirty="0">
                <a:latin typeface="Arial Narrow" panose="020B0606020202030204" pitchFamily="34" charset="0"/>
              </a:rPr>
              <a:t>Италии</a:t>
            </a:r>
            <a:r>
              <a:rPr lang="ru-RU" sz="4000" dirty="0">
                <a:latin typeface="Arial Narrow" panose="020B0606020202030204" pitchFamily="34" charset="0"/>
              </a:rPr>
              <a:t> и </a:t>
            </a:r>
            <a:r>
              <a:rPr lang="ru-RU" sz="4000" u="sng" dirty="0" smtClean="0">
                <a:latin typeface="Arial Narrow" panose="020B0606020202030204" pitchFamily="34" charset="0"/>
              </a:rPr>
              <a:t>России</a:t>
            </a:r>
          </a:p>
          <a:p>
            <a:r>
              <a:rPr lang="ru-RU" sz="4000" dirty="0">
                <a:latin typeface="Arial Narrow" panose="020B0606020202030204" pitchFamily="34" charset="0"/>
              </a:rPr>
              <a:t> </a:t>
            </a:r>
            <a:r>
              <a:rPr lang="ru-RU" sz="4000" dirty="0" smtClean="0">
                <a:latin typeface="Arial Narrow" panose="020B0606020202030204" pitchFamily="34" charset="0"/>
              </a:rPr>
              <a:t>       1910-х начала 1920-х </a:t>
            </a:r>
            <a:r>
              <a:rPr lang="ru-RU" sz="4000" dirty="0">
                <a:latin typeface="Arial Narrow" panose="020B0606020202030204" pitchFamily="34" charset="0"/>
              </a:rPr>
              <a:t>гг.</a:t>
            </a:r>
            <a:r>
              <a:rPr lang="ru-RU" dirty="0" smtClean="0">
                <a:latin typeface="Arial Narrow" panose="020B0606020202030204" pitchFamily="34" charset="0"/>
              </a:rPr>
              <a:t> </a:t>
            </a:r>
            <a:endParaRPr lang="ru-RU" dirty="0">
              <a:latin typeface="Arial Narrow" panose="020B060602020203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665" name="Фридерик Шопен - Этюд №12 до минор Революционный.mp3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8610600" y="64008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533400" y="1828800"/>
            <a:ext cx="85344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> </a:t>
            </a:r>
            <a:r>
              <a:rPr lang="ru-RU" sz="3200" dirty="0" smtClean="0">
                <a:latin typeface="Arial Black" panose="020B0A04020102020204" pitchFamily="34" charset="0"/>
              </a:rPr>
              <a:t>англ. </a:t>
            </a:r>
            <a:r>
              <a:rPr lang="en-US" sz="3200" i="1" dirty="0" smtClean="0">
                <a:latin typeface="Arial Black" panose="020B0A04020102020204" pitchFamily="34" charset="0"/>
              </a:rPr>
              <a:t>FUTURE</a:t>
            </a:r>
            <a:r>
              <a:rPr lang="en-US" sz="3200" dirty="0" smtClean="0">
                <a:latin typeface="Arial Black" panose="020B0A04020102020204" pitchFamily="34" charset="0"/>
              </a:rPr>
              <a:t> – </a:t>
            </a:r>
            <a:r>
              <a:rPr lang="ru-RU" sz="3200" dirty="0" smtClean="0">
                <a:latin typeface="Arial Black" panose="020B0A04020102020204" pitchFamily="34" charset="0"/>
              </a:rPr>
              <a:t>«будущее»</a:t>
            </a:r>
            <a:endParaRPr lang="en-US" sz="3200" dirty="0" smtClean="0">
              <a:latin typeface="Arial Black" panose="020B0A04020102020204" pitchFamily="34" charset="0"/>
            </a:endParaRPr>
          </a:p>
          <a:p>
            <a:pPr algn="ctr"/>
            <a:r>
              <a:rPr lang="ru-RU" sz="3200" dirty="0" smtClean="0">
                <a:latin typeface="Arial Black" panose="020B0A04020102020204" pitchFamily="34" charset="0"/>
              </a:rPr>
              <a:t>  лат. </a:t>
            </a:r>
            <a:r>
              <a:rPr lang="en-US" sz="3200" i="1" dirty="0" smtClean="0">
                <a:latin typeface="Arial Black" panose="020B0A04020102020204" pitchFamily="34" charset="0"/>
              </a:rPr>
              <a:t>FUTURUM</a:t>
            </a:r>
            <a:r>
              <a:rPr lang="ru-RU" sz="3200" i="1" dirty="0" smtClean="0">
                <a:latin typeface="Arial Black" panose="020B0A04020102020204" pitchFamily="34" charset="0"/>
              </a:rPr>
              <a:t> </a:t>
            </a:r>
            <a:r>
              <a:rPr lang="ru-RU" sz="3200" dirty="0" smtClean="0">
                <a:latin typeface="Arial Black" panose="020B0A04020102020204" pitchFamily="34" charset="0"/>
              </a:rPr>
              <a:t>– «будущее»</a:t>
            </a:r>
            <a:endParaRPr lang="ru-RU" sz="3200" dirty="0">
              <a:latin typeface="Arial Black" panose="020B0A04020102020204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85800" y="3105835"/>
            <a:ext cx="8229600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cs typeface="Arabic Typesetting" panose="03020402040406030203" pitchFamily="66" charset="-78"/>
              </a:rPr>
              <a:t>Взгляд</a:t>
            </a:r>
            <a:r>
              <a:rPr lang="ru-RU" b="1" dirty="0" smtClean="0">
                <a:cs typeface="Arabic Typesetting" panose="03020402040406030203" pitchFamily="66" charset="-78"/>
              </a:rPr>
              <a:t> </a:t>
            </a:r>
            <a:r>
              <a:rPr lang="ru-RU" sz="3600" b="1" dirty="0" smtClean="0">
                <a:cs typeface="Arabic Typesetting" panose="03020402040406030203" pitchFamily="66" charset="-78"/>
              </a:rPr>
              <a:t>направлен </a:t>
            </a:r>
            <a:r>
              <a:rPr lang="ru-RU" sz="4400" b="1" dirty="0" smtClean="0">
                <a:cs typeface="Arabic Typesetting" panose="03020402040406030203" pitchFamily="66" charset="-78"/>
              </a:rPr>
              <a:t>в </a:t>
            </a:r>
            <a:r>
              <a:rPr lang="ru-RU" sz="6600" b="1" dirty="0">
                <a:cs typeface="Arabic Typesetting" panose="03020402040406030203" pitchFamily="66" charset="-78"/>
              </a:rPr>
              <a:t>Б</a:t>
            </a:r>
            <a:r>
              <a:rPr lang="ru-RU" sz="6600" b="1" dirty="0" smtClean="0">
                <a:cs typeface="Arabic Typesetting" panose="03020402040406030203" pitchFamily="66" charset="-78"/>
              </a:rPr>
              <a:t>удущее</a:t>
            </a:r>
            <a:endParaRPr lang="ru-RU" sz="6600" b="1" dirty="0">
              <a:cs typeface="Arabic Typesetting" panose="03020402040406030203" pitchFamily="66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7066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4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0665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4800" y="762000"/>
            <a:ext cx="51054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800" i="1" dirty="0" err="1" smtClean="0">
                <a:solidFill>
                  <a:schemeClr val="accent5"/>
                </a:solidFill>
                <a:latin typeface="Arial Black" panose="020B0A04020102020204" pitchFamily="34" charset="0"/>
              </a:rPr>
              <a:t>Филиппо</a:t>
            </a:r>
            <a:r>
              <a:rPr lang="ru-RU" sz="2800" i="1" dirty="0" smtClean="0">
                <a:solidFill>
                  <a:schemeClr val="accent5"/>
                </a:solidFill>
                <a:latin typeface="Arial Black" panose="020B0A04020102020204" pitchFamily="34" charset="0"/>
              </a:rPr>
              <a:t> </a:t>
            </a:r>
            <a:r>
              <a:rPr lang="ru-RU" sz="2800" i="1" dirty="0" err="1" smtClean="0">
                <a:solidFill>
                  <a:schemeClr val="accent5"/>
                </a:solidFill>
                <a:latin typeface="Arial Black" panose="020B0A04020102020204" pitchFamily="34" charset="0"/>
              </a:rPr>
              <a:t>Маринетти</a:t>
            </a:r>
            <a:r>
              <a:rPr lang="ru-RU" sz="2800" i="1" dirty="0" smtClean="0">
                <a:solidFill>
                  <a:schemeClr val="accent5"/>
                </a:solidFill>
                <a:latin typeface="Arial Black" panose="020B0A04020102020204" pitchFamily="34" charset="0"/>
              </a:rPr>
              <a:t> </a:t>
            </a:r>
            <a:r>
              <a:rPr lang="ru-RU" dirty="0" smtClean="0">
                <a:latin typeface="Arial Black" panose="020B0A04020102020204" pitchFamily="34" charset="0"/>
              </a:rPr>
              <a:t>(1876-1944) –          итальянский писатель, поэт.</a:t>
            </a:r>
            <a:endParaRPr lang="ru-RU" dirty="0">
              <a:latin typeface="Arial Black" panose="020B0A04020102020204" pitchFamily="34" charset="0"/>
            </a:endParaRPr>
          </a:p>
        </p:txBody>
      </p:sp>
      <p:pic>
        <p:nvPicPr>
          <p:cNvPr id="3075" name="Picture 3" descr="C:\Users\HP\Desktop\images (6)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200" y="304800"/>
            <a:ext cx="2993409" cy="426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C:\Users\HP\Desktop\cover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2667000"/>
            <a:ext cx="3086100" cy="4105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3962400" y="4800600"/>
            <a:ext cx="4953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>
                <a:latin typeface="Arial Black" panose="020B0A04020102020204" pitchFamily="34" charset="0"/>
              </a:rPr>
              <a:t>«Будем смело творить «безобразное» в литературе…Надо ежедневно плевать в  Алтарь искусства». </a:t>
            </a:r>
            <a:r>
              <a:rPr lang="ru-RU" i="1" dirty="0" smtClean="0">
                <a:latin typeface="Arial Black" panose="020B0A04020102020204" pitchFamily="34" charset="0"/>
              </a:rPr>
              <a:t>Ф. </a:t>
            </a:r>
            <a:r>
              <a:rPr lang="ru-RU" i="1" dirty="0" err="1" smtClean="0">
                <a:latin typeface="Arial Black" panose="020B0A04020102020204" pitchFamily="34" charset="0"/>
              </a:rPr>
              <a:t>Маринетти</a:t>
            </a:r>
            <a:endParaRPr lang="ru-RU" i="1" dirty="0">
              <a:latin typeface="Arial Black" panose="020B0A04020102020204" pitchFamily="34" charset="0"/>
            </a:endParaRPr>
          </a:p>
        </p:txBody>
      </p:sp>
    </p:spTree>
  </p:cSld>
  <p:clrMapOvr>
    <a:masterClrMapping/>
  </p:clrMapOvr>
  <p:transition spd="slow" advClick="0">
    <p:split orient="vert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981200" y="2582614"/>
            <a:ext cx="563880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dirty="0" smtClean="0"/>
              <a:t>КУБОФУТУРИЗМ</a:t>
            </a:r>
            <a:endParaRPr lang="ru-RU" sz="4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2"/>
          <p:cNvSpPr>
            <a:spLocks noChangeArrowheads="1"/>
          </p:cNvSpPr>
          <p:nvPr/>
        </p:nvSpPr>
        <p:spPr bwMode="auto">
          <a:xfrm>
            <a:off x="4481222" y="3198168"/>
            <a:ext cx="18473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>
              <a:defRPr/>
            </a:pPr>
            <a:endParaRPr lang="ru-RU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одержимое 5"/>
          <p:cNvSpPr>
            <a:spLocks noGrp="1"/>
          </p:cNvSpPr>
          <p:nvPr>
            <p:ph idx="4294967295"/>
          </p:nvPr>
        </p:nvSpPr>
        <p:spPr>
          <a:xfrm>
            <a:off x="4572000" y="228600"/>
            <a:ext cx="4305300" cy="5483225"/>
          </a:xfrm>
        </p:spPr>
        <p:txBody>
          <a:bodyPr/>
          <a:lstStyle/>
          <a:p>
            <a:pPr algn="ctr" eaLnBrk="1" hangingPunct="1"/>
            <a:r>
              <a:rPr lang="ru-RU" smtClean="0">
                <a:cs typeface="Times New Roman" pitchFamily="18" charset="0"/>
              </a:rPr>
              <a:t>Русскую литературу рубежа 19 - 20 веков</a:t>
            </a:r>
          </a:p>
          <a:p>
            <a:pPr algn="ctr" eaLnBrk="1" hangingPunct="1">
              <a:buFontTx/>
              <a:buNone/>
            </a:pPr>
            <a:r>
              <a:rPr lang="ru-RU" sz="4800" smtClean="0">
                <a:cs typeface="Times New Roman" pitchFamily="18" charset="0"/>
              </a:rPr>
              <a:t>     </a:t>
            </a:r>
            <a:r>
              <a:rPr lang="ru-RU" sz="3600" smtClean="0">
                <a:cs typeface="Times New Roman" pitchFamily="18" charset="0"/>
              </a:rPr>
              <a:t>называют </a:t>
            </a:r>
            <a:r>
              <a:rPr lang="ru-RU" sz="3600" smtClean="0">
                <a:solidFill>
                  <a:srgbClr val="DADAE6"/>
                </a:solidFill>
                <a:cs typeface="Times New Roman" pitchFamily="18" charset="0"/>
              </a:rPr>
              <a:t>Серебряным веком.</a:t>
            </a:r>
          </a:p>
          <a:p>
            <a:pPr algn="ctr" eaLnBrk="1" hangingPunct="1">
              <a:buFontTx/>
              <a:buNone/>
            </a:pPr>
            <a:endParaRPr lang="ru-RU" sz="3600" smtClean="0">
              <a:solidFill>
                <a:srgbClr val="DADAE6"/>
              </a:solidFill>
              <a:cs typeface="Times New Roman" pitchFamily="18" charset="0"/>
            </a:endParaRPr>
          </a:p>
          <a:p>
            <a:pPr algn="ctr" eaLnBrk="1" hangingPunct="1">
              <a:buFontTx/>
              <a:buNone/>
            </a:pPr>
            <a:r>
              <a:rPr lang="ru-RU" sz="4800" smtClean="0">
                <a:cs typeface="Times New Roman" pitchFamily="18" charset="0"/>
              </a:rPr>
              <a:t>                        </a:t>
            </a:r>
            <a:r>
              <a:rPr lang="ru-RU" sz="3600" smtClean="0">
                <a:cs typeface="Times New Roman" pitchFamily="18" charset="0"/>
              </a:rPr>
              <a:t>1895 – 1920 г.</a:t>
            </a:r>
          </a:p>
        </p:txBody>
      </p:sp>
      <p:pic>
        <p:nvPicPr>
          <p:cNvPr id="75779" name="Picture 2" descr="Серебряного века силуэт...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lum bright="-40000"/>
          </a:blip>
          <a:srcRect/>
          <a:stretch>
            <a:fillRect/>
          </a:stretch>
        </p:blipFill>
        <p:spPr bwMode="auto">
          <a:xfrm>
            <a:off x="0" y="0"/>
            <a:ext cx="4972050" cy="690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Click="0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2000"/>
                                        <p:tgtEl>
                                          <p:spTgt spid="757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 </a:t>
            </a:r>
          </a:p>
        </p:txBody>
      </p:sp>
      <p:sp>
        <p:nvSpPr>
          <p:cNvPr id="808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838200"/>
            <a:ext cx="8642350" cy="5184775"/>
          </a:xfrm>
        </p:spPr>
        <p:txBody>
          <a:bodyPr anchor="ctr"/>
          <a:lstStyle/>
          <a:p>
            <a:pPr eaLnBrk="1" hangingPunct="1">
              <a:lnSpc>
                <a:spcPct val="90000"/>
              </a:lnSpc>
            </a:pPr>
            <a:r>
              <a:rPr lang="ru-RU" b="1" smtClean="0"/>
              <a:t>Началом «Серебряного века» русской поэзии считается статья Д.Мережковского «Символы». </a:t>
            </a:r>
          </a:p>
          <a:p>
            <a:pPr eaLnBrk="1" hangingPunct="1">
              <a:lnSpc>
                <a:spcPct val="90000"/>
              </a:lnSpc>
            </a:pPr>
            <a:r>
              <a:rPr lang="ru-RU" b="1" smtClean="0">
                <a:solidFill>
                  <a:schemeClr val="folHlink"/>
                </a:solidFill>
              </a:rPr>
              <a:t>Отцом «термина» является русский философ  Николай Бердяев, назвавший «Серебряный век» отблеском, возрождением «века золотого».</a:t>
            </a:r>
          </a:p>
          <a:p>
            <a:pPr eaLnBrk="1" hangingPunct="1">
              <a:lnSpc>
                <a:spcPct val="90000"/>
              </a:lnSpc>
            </a:pPr>
            <a:r>
              <a:rPr lang="ru-RU" b="1" smtClean="0">
                <a:solidFill>
                  <a:schemeClr val="tx2"/>
                </a:solidFill>
              </a:rPr>
              <a:t>Одна из наиболее вероятных причин – кризисность эпохи, напряженная историческая обстановка.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8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08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08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08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8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08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08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08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8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08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08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08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6">
      <a:dk1>
        <a:srgbClr val="FFFFFF"/>
      </a:dk1>
      <a:lt1>
        <a:srgbClr val="FFFFFF"/>
      </a:lt1>
      <a:dk2>
        <a:srgbClr val="006699"/>
      </a:dk2>
      <a:lt2>
        <a:srgbClr val="FFCCFF"/>
      </a:lt2>
      <a:accent1>
        <a:srgbClr val="FFFF99"/>
      </a:accent1>
      <a:accent2>
        <a:srgbClr val="FFFFFF"/>
      </a:accent2>
      <a:accent3>
        <a:srgbClr val="AAB8CA"/>
      </a:accent3>
      <a:accent4>
        <a:srgbClr val="DADADA"/>
      </a:accent4>
      <a:accent5>
        <a:srgbClr val="FFFFCA"/>
      </a:accent5>
      <a:accent6>
        <a:srgbClr val="E7E7E7"/>
      </a:accent6>
      <a:hlink>
        <a:srgbClr val="66CCFF"/>
      </a:hlink>
      <a:folHlink>
        <a:srgbClr val="FFE701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3">
        <a:dk1>
          <a:srgbClr val="003366"/>
        </a:dk1>
        <a:lt1>
          <a:srgbClr val="FFFFFF"/>
        </a:lt1>
        <a:dk2>
          <a:srgbClr val="006699"/>
        </a:dk2>
        <a:lt2>
          <a:srgbClr val="FFCCFF"/>
        </a:lt2>
        <a:accent1>
          <a:srgbClr val="3366CC"/>
        </a:accent1>
        <a:accent2>
          <a:srgbClr val="FFFFFF"/>
        </a:accent2>
        <a:accent3>
          <a:srgbClr val="AAB8CA"/>
        </a:accent3>
        <a:accent4>
          <a:srgbClr val="DADADA"/>
        </a:accent4>
        <a:accent5>
          <a:srgbClr val="ADB8E2"/>
        </a:accent5>
        <a:accent6>
          <a:srgbClr val="E7E7E7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4">
        <a:dk1>
          <a:srgbClr val="003366"/>
        </a:dk1>
        <a:lt1>
          <a:srgbClr val="FFFFFF"/>
        </a:lt1>
        <a:dk2>
          <a:srgbClr val="006699"/>
        </a:dk2>
        <a:lt2>
          <a:srgbClr val="FFCCFF"/>
        </a:lt2>
        <a:accent1>
          <a:srgbClr val="FFFFFF"/>
        </a:accent1>
        <a:accent2>
          <a:srgbClr val="FFFFFF"/>
        </a:accent2>
        <a:accent3>
          <a:srgbClr val="AAB8CA"/>
        </a:accent3>
        <a:accent4>
          <a:srgbClr val="DADADA"/>
        </a:accent4>
        <a:accent5>
          <a:srgbClr val="FFFFFF"/>
        </a:accent5>
        <a:accent6>
          <a:srgbClr val="E7E7E7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5">
        <a:dk1>
          <a:srgbClr val="003366"/>
        </a:dk1>
        <a:lt1>
          <a:srgbClr val="FFFFFF"/>
        </a:lt1>
        <a:dk2>
          <a:srgbClr val="006699"/>
        </a:dk2>
        <a:lt2>
          <a:srgbClr val="FFCCFF"/>
        </a:lt2>
        <a:accent1>
          <a:srgbClr val="FFFF99"/>
        </a:accent1>
        <a:accent2>
          <a:srgbClr val="FFFFFF"/>
        </a:accent2>
        <a:accent3>
          <a:srgbClr val="AAB8CA"/>
        </a:accent3>
        <a:accent4>
          <a:srgbClr val="DADADA"/>
        </a:accent4>
        <a:accent5>
          <a:srgbClr val="FFFFCA"/>
        </a:accent5>
        <a:accent6>
          <a:srgbClr val="E7E7E7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6">
        <a:dk1>
          <a:srgbClr val="FFFFFF"/>
        </a:dk1>
        <a:lt1>
          <a:srgbClr val="FFFFFF"/>
        </a:lt1>
        <a:dk2>
          <a:srgbClr val="006699"/>
        </a:dk2>
        <a:lt2>
          <a:srgbClr val="FFCCFF"/>
        </a:lt2>
        <a:accent1>
          <a:srgbClr val="FFFF99"/>
        </a:accent1>
        <a:accent2>
          <a:srgbClr val="FFFFFF"/>
        </a:accent2>
        <a:accent3>
          <a:srgbClr val="AAB8CA"/>
        </a:accent3>
        <a:accent4>
          <a:srgbClr val="DADADA"/>
        </a:accent4>
        <a:accent5>
          <a:srgbClr val="FFFFCA"/>
        </a:accent5>
        <a:accent6>
          <a:srgbClr val="E7E7E7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1442</TotalTime>
  <Words>1294</Words>
  <Application>Microsoft Office PowerPoint</Application>
  <PresentationFormat>Экран (4:3)</PresentationFormat>
  <Paragraphs>202</Paragraphs>
  <Slides>28</Slides>
  <Notes>4</Notes>
  <HiddenSlides>0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29" baseType="lpstr">
      <vt:lpstr>Оформление по умолчанию</vt:lpstr>
      <vt:lpstr>Русский футуризм в литературе  XX века</vt:lpstr>
      <vt:lpstr>Презентация PowerPoint</vt:lpstr>
      <vt:lpstr>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</vt:lpstr>
      <vt:lpstr>Презентация PowerPoint</vt:lpstr>
      <vt:lpstr> </vt:lpstr>
      <vt:lpstr>Презентация PowerPoint</vt:lpstr>
      <vt:lpstr>Декаданская лирика</vt:lpstr>
      <vt:lpstr>Декаданская лирика</vt:lpstr>
      <vt:lpstr>Критический реализм  (XIX век – начало  XX века)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Истоки русского символизма</vt:lpstr>
      <vt:lpstr>Литературные манифесты</vt:lpstr>
      <vt:lpstr>Особенность поэтики</vt:lpstr>
      <vt:lpstr>Символ </vt:lpstr>
      <vt:lpstr>Особенность мировосприятия</vt:lpstr>
      <vt:lpstr>Презентация PowerPoint</vt:lpstr>
      <vt:lpstr>                Младосимволисты   1900гг.-рубеж веков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1</dc:creator>
  <cp:lastModifiedBy>HP</cp:lastModifiedBy>
  <cp:revision>27</cp:revision>
  <cp:lastPrinted>1601-01-01T00:00:00Z</cp:lastPrinted>
  <dcterms:created xsi:type="dcterms:W3CDTF">1601-01-01T00:00:00Z</dcterms:created>
  <dcterms:modified xsi:type="dcterms:W3CDTF">2018-10-29T14:09:09Z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