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18"/>
  </p:notesMasterIdLst>
  <p:sldIdLst>
    <p:sldId id="256" r:id="rId2"/>
    <p:sldId id="288" r:id="rId3"/>
    <p:sldId id="286" r:id="rId4"/>
    <p:sldId id="279" r:id="rId5"/>
    <p:sldId id="261" r:id="rId6"/>
    <p:sldId id="257" r:id="rId7"/>
    <p:sldId id="283" r:id="rId8"/>
    <p:sldId id="259" r:id="rId9"/>
    <p:sldId id="260" r:id="rId10"/>
    <p:sldId id="264" r:id="rId11"/>
    <p:sldId id="289" r:id="rId12"/>
    <p:sldId id="266" r:id="rId13"/>
    <p:sldId id="281" r:id="rId14"/>
    <p:sldId id="268" r:id="rId15"/>
    <p:sldId id="275" r:id="rId16"/>
    <p:sldId id="287"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16" autoAdjust="0"/>
    <p:restoredTop sz="94660"/>
  </p:normalViewPr>
  <p:slideViewPr>
    <p:cSldViewPr>
      <p:cViewPr varScale="1">
        <p:scale>
          <a:sx n="69" d="100"/>
          <a:sy n="69" d="100"/>
        </p:scale>
        <p:origin x="-143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81D85D5-8CF3-4A99-9A65-E483FAF3C101}" type="datetimeFigureOut">
              <a:rPr lang="ru-RU" smtClean="0"/>
              <a:pPr/>
              <a:t>09.08.2020</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0295D4-1D48-4321-8901-2F7701B6FB8B}" type="slidenum">
              <a:rPr lang="ru-RU" smtClean="0"/>
              <a:pPr/>
              <a:t>‹#›</a:t>
            </a:fld>
            <a:endParaRPr lang="ru-RU" dirty="0"/>
          </a:p>
        </p:txBody>
      </p:sp>
    </p:spTree>
    <p:extLst>
      <p:ext uri="{BB962C8B-B14F-4D97-AF65-F5344CB8AC3E}">
        <p14:creationId xmlns:p14="http://schemas.microsoft.com/office/powerpoint/2010/main" val="18668370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solidFill>
                <a:srgbClr val="FF0000"/>
              </a:solidFill>
            </a:endParaRPr>
          </a:p>
        </p:txBody>
      </p:sp>
      <p:sp>
        <p:nvSpPr>
          <p:cNvPr id="4" name="Номер слайда 3"/>
          <p:cNvSpPr>
            <a:spLocks noGrp="1"/>
          </p:cNvSpPr>
          <p:nvPr>
            <p:ph type="sldNum" sz="quarter" idx="10"/>
          </p:nvPr>
        </p:nvSpPr>
        <p:spPr/>
        <p:txBody>
          <a:bodyPr/>
          <a:lstStyle/>
          <a:p>
            <a:fld id="{FD0295D4-1D48-4321-8901-2F7701B6FB8B}" type="slidenum">
              <a:rPr lang="ru-RU" smtClean="0"/>
              <a:pPr/>
              <a:t>1</a:t>
            </a:fld>
            <a:endParaRPr lang="ru-R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43F911AC-8D97-45E5-9B35-F7E17837FB9C}" type="datetimeFigureOut">
              <a:rPr lang="ru-RU" smtClean="0"/>
              <a:pPr/>
              <a:t>09.08.2020</a:t>
            </a:fld>
            <a:endParaRPr lang="ru-RU" dirty="0"/>
          </a:p>
        </p:txBody>
      </p:sp>
      <p:sp>
        <p:nvSpPr>
          <p:cNvPr id="19" name="Нижний колонтитул 18"/>
          <p:cNvSpPr>
            <a:spLocks noGrp="1"/>
          </p:cNvSpPr>
          <p:nvPr>
            <p:ph type="ftr" sz="quarter" idx="11"/>
          </p:nvPr>
        </p:nvSpPr>
        <p:spPr/>
        <p:txBody>
          <a:bodyPr/>
          <a:lstStyle/>
          <a:p>
            <a:endParaRPr lang="ru-RU" dirty="0"/>
          </a:p>
        </p:txBody>
      </p:sp>
      <p:sp>
        <p:nvSpPr>
          <p:cNvPr id="27" name="Номер слайда 26"/>
          <p:cNvSpPr>
            <a:spLocks noGrp="1"/>
          </p:cNvSpPr>
          <p:nvPr>
            <p:ph type="sldNum" sz="quarter" idx="12"/>
          </p:nvPr>
        </p:nvSpPr>
        <p:spPr/>
        <p:txBody>
          <a:bodyPr/>
          <a:lstStyle/>
          <a:p>
            <a:fld id="{82B75E5F-8B34-4409-A89C-54538C41D52D}"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3F911AC-8D97-45E5-9B35-F7E17837FB9C}" type="datetimeFigureOut">
              <a:rPr lang="ru-RU" smtClean="0"/>
              <a:pPr/>
              <a:t>09.08.2020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82B75E5F-8B34-4409-A89C-54538C41D52D}"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3F911AC-8D97-45E5-9B35-F7E17837FB9C}" type="datetimeFigureOut">
              <a:rPr lang="ru-RU" smtClean="0"/>
              <a:pPr/>
              <a:t>09.08.2020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82B75E5F-8B34-4409-A89C-54538C41D52D}"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3F911AC-8D97-45E5-9B35-F7E17837FB9C}" type="datetimeFigureOut">
              <a:rPr lang="ru-RU" smtClean="0"/>
              <a:pPr/>
              <a:t>09.08.2020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82B75E5F-8B34-4409-A89C-54538C41D52D}"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43F911AC-8D97-45E5-9B35-F7E17837FB9C}" type="datetimeFigureOut">
              <a:rPr lang="ru-RU" smtClean="0"/>
              <a:pPr/>
              <a:t>09.08.2020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82B75E5F-8B34-4409-A89C-54538C41D52D}"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43F911AC-8D97-45E5-9B35-F7E17837FB9C}" type="datetimeFigureOut">
              <a:rPr lang="ru-RU" smtClean="0"/>
              <a:pPr/>
              <a:t>09.08.2020</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82B75E5F-8B34-4409-A89C-54538C41D52D}"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43F911AC-8D97-45E5-9B35-F7E17837FB9C}" type="datetimeFigureOut">
              <a:rPr lang="ru-RU" smtClean="0"/>
              <a:pPr/>
              <a:t>09.08.2020</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82B75E5F-8B34-4409-A89C-54538C41D52D}"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43F911AC-8D97-45E5-9B35-F7E17837FB9C}" type="datetimeFigureOut">
              <a:rPr lang="ru-RU" smtClean="0"/>
              <a:pPr/>
              <a:t>09.08.2020</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82B75E5F-8B34-4409-A89C-54538C41D52D}"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3F911AC-8D97-45E5-9B35-F7E17837FB9C}" type="datetimeFigureOut">
              <a:rPr lang="ru-RU" smtClean="0"/>
              <a:pPr/>
              <a:t>09.08.2020</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82B75E5F-8B34-4409-A89C-54538C41D52D}"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43F911AC-8D97-45E5-9B35-F7E17837FB9C}" type="datetimeFigureOut">
              <a:rPr lang="ru-RU" smtClean="0"/>
              <a:pPr/>
              <a:t>09.08.2020</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82B75E5F-8B34-4409-A89C-54538C41D52D}"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43F911AC-8D97-45E5-9B35-F7E17837FB9C}" type="datetimeFigureOut">
              <a:rPr lang="ru-RU" smtClean="0"/>
              <a:pPr/>
              <a:t>09.08.2020</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a:xfrm>
            <a:off x="8077200" y="6356350"/>
            <a:ext cx="609600" cy="365125"/>
          </a:xfrm>
        </p:spPr>
        <p:txBody>
          <a:bodyPr/>
          <a:lstStyle/>
          <a:p>
            <a:fld id="{82B75E5F-8B34-4409-A89C-54538C41D52D}" type="slidenum">
              <a:rPr lang="ru-RU" smtClean="0"/>
              <a:pPr/>
              <a:t>‹#›</a:t>
            </a:fld>
            <a:endParaRPr lang="ru-RU" dirty="0"/>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dirty="0"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3F911AC-8D97-45E5-9B35-F7E17837FB9C}" type="datetimeFigureOut">
              <a:rPr lang="ru-RU" smtClean="0"/>
              <a:pPr/>
              <a:t>09.08.2020</a:t>
            </a:fld>
            <a:endParaRPr lang="ru-RU" dirty="0"/>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dirty="0"/>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2B75E5F-8B34-4409-A89C-54538C41D52D}" type="slidenum">
              <a:rPr lang="ru-RU" smtClean="0"/>
              <a:pPr/>
              <a:t>‹#›</a:t>
            </a:fld>
            <a:endParaRPr lang="ru-RU" dirty="0"/>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2081600"/>
            <a:ext cx="7772400" cy="1470025"/>
          </a:xfrm>
        </p:spPr>
        <p:txBody>
          <a:bodyPr>
            <a:noAutofit/>
          </a:bodyPr>
          <a:lstStyle/>
          <a:p>
            <a:pPr algn="ctr"/>
            <a:r>
              <a:rPr lang="ru-RU" sz="5400" i="1" dirty="0" smtClean="0">
                <a:solidFill>
                  <a:srgbClr val="00B0F0"/>
                </a:solidFill>
                <a:latin typeface="TruthCYR Black" pitchFamily="50" charset="-52"/>
              </a:rPr>
              <a:t>Виды речевой деятельности дошкольника</a:t>
            </a:r>
            <a:endParaRPr lang="ru-RU" sz="5400" i="1" dirty="0">
              <a:solidFill>
                <a:srgbClr val="00B0F0"/>
              </a:solidFill>
              <a:latin typeface="TruthCYR Black" pitchFamily="50" charset="-52"/>
            </a:endParaRPr>
          </a:p>
        </p:txBody>
      </p:sp>
      <p:sp>
        <p:nvSpPr>
          <p:cNvPr id="3" name="Подзаголовок 2"/>
          <p:cNvSpPr>
            <a:spLocks noGrp="1"/>
          </p:cNvSpPr>
          <p:nvPr>
            <p:ph type="subTitle" idx="1"/>
          </p:nvPr>
        </p:nvSpPr>
        <p:spPr>
          <a:xfrm>
            <a:off x="251520" y="116632"/>
            <a:ext cx="8640960" cy="2883740"/>
          </a:xfrm>
        </p:spPr>
        <p:txBody>
          <a:bodyPr>
            <a:normAutofit/>
          </a:bodyPr>
          <a:lstStyle/>
          <a:p>
            <a:endParaRPr lang="ru-RU" sz="1400" dirty="0">
              <a:solidFill>
                <a:schemeClr val="tx1"/>
              </a:solidFill>
            </a:endParaRPr>
          </a:p>
        </p:txBody>
      </p:sp>
      <p:pic>
        <p:nvPicPr>
          <p:cNvPr id="1027" name="Picture 3" descr="C:\Documents and Settings\Катерина\Рабочий стол\Всё от МАМА\каотинки инет\91013286.png"/>
          <p:cNvPicPr>
            <a:picLocks noChangeAspect="1" noChangeArrowheads="1"/>
          </p:cNvPicPr>
          <p:nvPr/>
        </p:nvPicPr>
        <p:blipFill>
          <a:blip r:embed="rId3"/>
          <a:srcRect/>
          <a:stretch>
            <a:fillRect/>
          </a:stretch>
        </p:blipFill>
        <p:spPr bwMode="auto">
          <a:xfrm>
            <a:off x="2214546" y="3786190"/>
            <a:ext cx="4786346" cy="2643206"/>
          </a:xfrm>
          <a:prstGeom prst="rect">
            <a:avLst/>
          </a:prstGeom>
          <a:noFill/>
        </p:spPr>
      </p:pic>
    </p:spTree>
    <p:extLst>
      <p:ext uri="{BB962C8B-B14F-4D97-AF65-F5344CB8AC3E}">
        <p14:creationId xmlns:p14="http://schemas.microsoft.com/office/powerpoint/2010/main" val="1233036665"/>
      </p:ext>
    </p:extLst>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653210"/>
          </a:xfrm>
        </p:spPr>
        <p:txBody>
          <a:bodyPr>
            <a:noAutofit/>
          </a:bodyPr>
          <a:lstStyle/>
          <a:p>
            <a:pPr algn="ctr"/>
            <a:r>
              <a:rPr lang="ru-RU" sz="2800" b="1" dirty="0" smtClean="0"/>
              <a:t>Рассказ повествование по сюжетной картине</a:t>
            </a:r>
            <a:r>
              <a:rPr lang="ru-RU" sz="2800" dirty="0" smtClean="0"/>
              <a:t/>
            </a:r>
            <a:br>
              <a:rPr lang="ru-RU" sz="2800" dirty="0" smtClean="0"/>
            </a:br>
            <a:endParaRPr lang="ru-RU" sz="2800" dirty="0"/>
          </a:p>
        </p:txBody>
      </p:sp>
      <p:sp>
        <p:nvSpPr>
          <p:cNvPr id="3" name="Объект 2"/>
          <p:cNvSpPr>
            <a:spLocks noGrp="1"/>
          </p:cNvSpPr>
          <p:nvPr>
            <p:ph idx="1"/>
          </p:nvPr>
        </p:nvSpPr>
        <p:spPr>
          <a:xfrm>
            <a:off x="457200" y="1285860"/>
            <a:ext cx="8229600" cy="4840303"/>
          </a:xfrm>
        </p:spPr>
        <p:txBody>
          <a:bodyPr>
            <a:normAutofit lnSpcReduction="10000"/>
          </a:bodyPr>
          <a:lstStyle/>
          <a:p>
            <a:pPr marL="0" indent="0">
              <a:lnSpc>
                <a:spcPct val="110000"/>
              </a:lnSpc>
              <a:spcBef>
                <a:spcPts val="0"/>
              </a:spcBef>
              <a:buNone/>
            </a:pPr>
            <a:r>
              <a:rPr lang="ru-RU" sz="2400" dirty="0" smtClean="0">
                <a:latin typeface="Times New Roman" pitchFamily="18" charset="0"/>
                <a:cs typeface="Times New Roman" pitchFamily="18" charset="0"/>
              </a:rPr>
              <a:t>1)</a:t>
            </a:r>
            <a:r>
              <a:rPr lang="ru-RU" sz="2400" dirty="0" smtClean="0"/>
              <a:t>Вступительная  беседа (используется личный опыт детей, воспоминания о событиях, изображенными на картине).</a:t>
            </a:r>
          </a:p>
          <a:p>
            <a:pPr marL="0" indent="0">
              <a:lnSpc>
                <a:spcPct val="110000"/>
              </a:lnSpc>
              <a:spcBef>
                <a:spcPts val="0"/>
              </a:spcBef>
              <a:buNone/>
            </a:pPr>
            <a:r>
              <a:rPr lang="ru-RU" sz="2400" dirty="0" smtClean="0">
                <a:latin typeface="Times New Roman" pitchFamily="18" charset="0"/>
                <a:cs typeface="Times New Roman" pitchFamily="18" charset="0"/>
              </a:rPr>
              <a:t>2</a:t>
            </a:r>
            <a:r>
              <a:rPr lang="ru-RU" sz="2400" dirty="0" smtClean="0"/>
              <a:t>)Рассматривание картины. Выделение центрального образа. Затем восприятие фактов, связанных с центральным образом.</a:t>
            </a:r>
          </a:p>
          <a:p>
            <a:pPr marL="0" indent="0">
              <a:lnSpc>
                <a:spcPct val="110000"/>
              </a:lnSpc>
              <a:spcBef>
                <a:spcPts val="0"/>
              </a:spcBef>
              <a:buNone/>
            </a:pPr>
            <a:r>
              <a:rPr lang="ru-RU" sz="2400" dirty="0" smtClean="0">
                <a:latin typeface="Times New Roman" pitchFamily="18" charset="0"/>
                <a:cs typeface="Times New Roman" pitchFamily="18" charset="0"/>
              </a:rPr>
              <a:t>3</a:t>
            </a:r>
            <a:r>
              <a:rPr lang="ru-RU" sz="2400" dirty="0" smtClean="0"/>
              <a:t>) Вопросы педагога детям по содержанию картины.</a:t>
            </a:r>
          </a:p>
          <a:p>
            <a:pPr marL="0" indent="0">
              <a:lnSpc>
                <a:spcPct val="110000"/>
              </a:lnSpc>
              <a:spcBef>
                <a:spcPts val="0"/>
              </a:spcBef>
              <a:buNone/>
            </a:pPr>
            <a:r>
              <a:rPr lang="ru-RU" sz="2400" dirty="0" smtClean="0">
                <a:latin typeface="Times New Roman" pitchFamily="18" charset="0"/>
                <a:cs typeface="Times New Roman" pitchFamily="18" charset="0"/>
              </a:rPr>
              <a:t>4)</a:t>
            </a:r>
            <a:r>
              <a:rPr lang="ru-RU" sz="2400" dirty="0" smtClean="0"/>
              <a:t> Обобщение ответов, введение новых слов и словосочетаний.</a:t>
            </a:r>
          </a:p>
          <a:p>
            <a:pPr marL="0" indent="0">
              <a:lnSpc>
                <a:spcPct val="110000"/>
              </a:lnSpc>
              <a:spcBef>
                <a:spcPts val="0"/>
              </a:spcBef>
              <a:buNone/>
            </a:pPr>
            <a:r>
              <a:rPr lang="ru-RU" sz="2400" dirty="0" smtClean="0">
                <a:latin typeface="Times New Roman" pitchFamily="18" charset="0"/>
                <a:cs typeface="Times New Roman" pitchFamily="18" charset="0"/>
              </a:rPr>
              <a:t>5</a:t>
            </a:r>
            <a:r>
              <a:rPr lang="ru-RU" sz="2400" dirty="0" smtClean="0"/>
              <a:t>) План рассказа.</a:t>
            </a:r>
          </a:p>
          <a:p>
            <a:pPr marL="0" indent="0">
              <a:lnSpc>
                <a:spcPct val="110000"/>
              </a:lnSpc>
              <a:spcBef>
                <a:spcPts val="0"/>
              </a:spcBef>
              <a:buNone/>
            </a:pPr>
            <a:r>
              <a:rPr lang="ru-RU" sz="2400" dirty="0" smtClean="0">
                <a:latin typeface="Times New Roman" pitchFamily="18" charset="0"/>
                <a:cs typeface="Times New Roman" pitchFamily="18" charset="0"/>
              </a:rPr>
              <a:t>6</a:t>
            </a:r>
            <a:r>
              <a:rPr lang="ru-RU" sz="2400" dirty="0" smtClean="0"/>
              <a:t>) Самостоятельное описание.</a:t>
            </a:r>
          </a:p>
          <a:p>
            <a:pPr marL="0" indent="0">
              <a:lnSpc>
                <a:spcPct val="110000"/>
              </a:lnSpc>
              <a:spcBef>
                <a:spcPts val="0"/>
              </a:spcBef>
              <a:buNone/>
            </a:pPr>
            <a:r>
              <a:rPr lang="ru-RU" sz="2400" dirty="0" smtClean="0">
                <a:latin typeface="Times New Roman" pitchFamily="18" charset="0"/>
                <a:cs typeface="Times New Roman" pitchFamily="18" charset="0"/>
              </a:rPr>
              <a:t>7</a:t>
            </a:r>
            <a:r>
              <a:rPr lang="ru-RU" sz="2400" dirty="0" smtClean="0"/>
              <a:t>)Обобщающий рассказ педагога.</a:t>
            </a:r>
          </a:p>
          <a:p>
            <a:endParaRPr lang="ru-RU" dirty="0"/>
          </a:p>
        </p:txBody>
      </p:sp>
    </p:spTree>
    <p:extLst>
      <p:ext uri="{BB962C8B-B14F-4D97-AF65-F5344CB8AC3E}">
        <p14:creationId xmlns:p14="http://schemas.microsoft.com/office/powerpoint/2010/main" val="2691201793"/>
      </p:ext>
    </p:extLst>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3100" b="1" dirty="0" smtClean="0"/>
              <a:t>Рассказ повествование по серии сюжетных картинок</a:t>
            </a:r>
            <a:r>
              <a:rPr lang="ru-RU" dirty="0" smtClean="0"/>
              <a:t/>
            </a:r>
            <a:br>
              <a:rPr lang="ru-RU" dirty="0" smtClean="0"/>
            </a:br>
            <a:endParaRPr lang="ru-RU" dirty="0"/>
          </a:p>
        </p:txBody>
      </p:sp>
      <p:sp>
        <p:nvSpPr>
          <p:cNvPr id="3" name="Содержимое 2"/>
          <p:cNvSpPr>
            <a:spLocks noGrp="1"/>
          </p:cNvSpPr>
          <p:nvPr>
            <p:ph idx="1"/>
          </p:nvPr>
        </p:nvSpPr>
        <p:spPr>
          <a:xfrm>
            <a:off x="457200" y="1500174"/>
            <a:ext cx="8229600" cy="4824426"/>
          </a:xfrm>
        </p:spPr>
        <p:txBody>
          <a:bodyPr>
            <a:normAutofit fontScale="77500" lnSpcReduction="20000"/>
          </a:bodyPr>
          <a:lstStyle/>
          <a:p>
            <a:pPr>
              <a:buNone/>
            </a:pPr>
            <a:r>
              <a:rPr lang="ru-RU" b="1" dirty="0" smtClean="0"/>
              <a:t>              </a:t>
            </a:r>
            <a:r>
              <a:rPr lang="ru-RU" dirty="0" smtClean="0"/>
              <a:t>Рассказывание по серии картинок является  очень эффективным видом работы по формированию связной речи. Оно исключает этап составления плана рассказа, так как порядок чередования картинок определяет последовательность изложения, что позволяет сэкономить время и опросить большее количество детей.</a:t>
            </a:r>
          </a:p>
          <a:p>
            <a:pPr>
              <a:buNone/>
            </a:pPr>
            <a:r>
              <a:rPr lang="ru-RU" dirty="0" smtClean="0"/>
              <a:t>              Методика обучения детей дошкольного возраста работе с серией сюжетных  картинок  позволяет детям освоить логические операции и верно выполнять задание. Составлению рассказа по серии должна предшествовать подготовительная работа. С помощью дополнительных вопросов анализируется содержание будущего рассказа, продолжается работа над лексико-грамматическим материалом. Новые слова уточняются, закрепляются в разных грамматических формах и связях. При составлении рассказов по серии картинок дети одновременно упражняются в составлении диалогов применительно к конкретной ситуации.</a:t>
            </a:r>
          </a:p>
          <a:p>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9144000" cy="1143000"/>
          </a:xfrm>
        </p:spPr>
        <p:txBody>
          <a:bodyPr>
            <a:normAutofit/>
          </a:bodyPr>
          <a:lstStyle/>
          <a:p>
            <a:pPr algn="ctr"/>
            <a:r>
              <a:rPr lang="ru-RU" sz="2800" b="1" dirty="0" smtClean="0"/>
              <a:t>Рассказывание из опыта (о событиях)</a:t>
            </a:r>
            <a:endParaRPr lang="ru-RU" sz="2800" b="1" dirty="0"/>
          </a:p>
        </p:txBody>
      </p:sp>
      <p:sp>
        <p:nvSpPr>
          <p:cNvPr id="3" name="Объект 2"/>
          <p:cNvSpPr>
            <a:spLocks noGrp="1"/>
          </p:cNvSpPr>
          <p:nvPr>
            <p:ph idx="1"/>
          </p:nvPr>
        </p:nvSpPr>
        <p:spPr>
          <a:xfrm>
            <a:off x="457200" y="1785926"/>
            <a:ext cx="8229600" cy="3714776"/>
          </a:xfrm>
        </p:spPr>
        <p:txBody>
          <a:bodyPr>
            <a:normAutofit/>
          </a:bodyPr>
          <a:lstStyle/>
          <a:p>
            <a:pPr>
              <a:spcBef>
                <a:spcPts val="0"/>
              </a:spcBef>
              <a:buNone/>
            </a:pPr>
            <a:r>
              <a:rPr lang="ru-RU" sz="2400" dirty="0" smtClean="0">
                <a:latin typeface="Times New Roman" pitchFamily="18" charset="0"/>
                <a:cs typeface="Times New Roman" pitchFamily="18" charset="0"/>
              </a:rPr>
              <a:t>1</a:t>
            </a:r>
            <a:r>
              <a:rPr lang="ru-RU" sz="2400" dirty="0" smtClean="0"/>
              <a:t>). Сообщение темы педагогом.</a:t>
            </a:r>
          </a:p>
          <a:p>
            <a:pPr>
              <a:spcBef>
                <a:spcPts val="0"/>
              </a:spcBef>
            </a:pPr>
            <a:endParaRPr lang="ru-RU" sz="2400" dirty="0" smtClean="0"/>
          </a:p>
          <a:p>
            <a:pPr>
              <a:spcBef>
                <a:spcPts val="0"/>
              </a:spcBef>
              <a:buNone/>
            </a:pPr>
            <a:r>
              <a:rPr lang="ru-RU" sz="2400" dirty="0" smtClean="0">
                <a:latin typeface="Times New Roman" pitchFamily="18" charset="0"/>
                <a:cs typeface="Times New Roman" pitchFamily="18" charset="0"/>
              </a:rPr>
              <a:t>2</a:t>
            </a:r>
            <a:r>
              <a:rPr lang="ru-RU" sz="2400" dirty="0" smtClean="0"/>
              <a:t>). Знакомство детей с планом рассказа.</a:t>
            </a:r>
          </a:p>
          <a:p>
            <a:pPr>
              <a:spcBef>
                <a:spcPts val="0"/>
              </a:spcBef>
            </a:pPr>
            <a:endParaRPr lang="ru-RU" sz="2400" dirty="0" smtClean="0"/>
          </a:p>
          <a:p>
            <a:pPr>
              <a:spcBef>
                <a:spcPts val="0"/>
              </a:spcBef>
              <a:buNone/>
            </a:pPr>
            <a:r>
              <a:rPr lang="ru-RU" sz="2400" dirty="0" smtClean="0">
                <a:latin typeface="Times New Roman" pitchFamily="18" charset="0"/>
                <a:cs typeface="Times New Roman" pitchFamily="18" charset="0"/>
              </a:rPr>
              <a:t>3</a:t>
            </a:r>
            <a:r>
              <a:rPr lang="ru-RU" sz="2400" dirty="0" smtClean="0"/>
              <a:t>). При затруднениях необходим образец рассказа.</a:t>
            </a:r>
          </a:p>
          <a:p>
            <a:endParaRPr lang="ru-RU" sz="2400" dirty="0" smtClean="0"/>
          </a:p>
          <a:p>
            <a:endParaRPr lang="ru-RU" dirty="0"/>
          </a:p>
        </p:txBody>
      </p:sp>
      <p:pic>
        <p:nvPicPr>
          <p:cNvPr id="2050" name="Picture 2" descr="C:\Documents and Settings\Катерина\Рабочий стол\Всё от МАМА\спорт\картинки\3263f1c246f3edb46063fba8ef08fe66.jpg"/>
          <p:cNvPicPr>
            <a:picLocks noChangeAspect="1" noChangeArrowheads="1"/>
          </p:cNvPicPr>
          <p:nvPr/>
        </p:nvPicPr>
        <p:blipFill>
          <a:blip r:embed="rId2"/>
          <a:srcRect/>
          <a:stretch>
            <a:fillRect/>
          </a:stretch>
        </p:blipFill>
        <p:spPr bwMode="auto">
          <a:xfrm>
            <a:off x="1857356" y="4000504"/>
            <a:ext cx="4643470" cy="2476496"/>
          </a:xfrm>
          <a:prstGeom prst="rect">
            <a:avLst/>
          </a:prstGeom>
          <a:noFill/>
        </p:spPr>
      </p:pic>
    </p:spTree>
    <p:extLst>
      <p:ext uri="{BB962C8B-B14F-4D97-AF65-F5344CB8AC3E}">
        <p14:creationId xmlns:p14="http://schemas.microsoft.com/office/powerpoint/2010/main" val="1916706458"/>
      </p:ext>
    </p:extLst>
  </p:cSld>
  <p:clrMapOvr>
    <a:masterClrMapping/>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a:bodyPr>
          <a:lstStyle/>
          <a:p>
            <a:pPr algn="ctr"/>
            <a:r>
              <a:rPr lang="ru-RU" sz="2800" b="1" dirty="0"/>
              <a:t>Творческое рассказывание </a:t>
            </a:r>
          </a:p>
        </p:txBody>
      </p:sp>
      <p:sp>
        <p:nvSpPr>
          <p:cNvPr id="3" name="Объект 2"/>
          <p:cNvSpPr>
            <a:spLocks noGrp="1"/>
          </p:cNvSpPr>
          <p:nvPr>
            <p:ph idx="1"/>
          </p:nvPr>
        </p:nvSpPr>
        <p:spPr>
          <a:xfrm>
            <a:off x="457200" y="908720"/>
            <a:ext cx="8229600" cy="5217443"/>
          </a:xfrm>
        </p:spPr>
        <p:txBody>
          <a:bodyPr>
            <a:normAutofit fontScale="62500" lnSpcReduction="20000"/>
          </a:bodyPr>
          <a:lstStyle/>
          <a:p>
            <a:pPr marL="0" indent="0">
              <a:buNone/>
            </a:pPr>
            <a:r>
              <a:rPr lang="ru-RU" sz="2600" dirty="0"/>
              <a:t>Творческое рассказывание – это один из видов рассказов, который дети придумывают сами. Особенность такого  рассказывания заключается в том, что ребенок должен самостоятельно   придумывать содержание, опираясь на свой опыт, и облекать его в форму связного повествования</a:t>
            </a:r>
            <a:r>
              <a:rPr lang="ru-RU" sz="2600" dirty="0" smtClean="0"/>
              <a:t>.</a:t>
            </a:r>
          </a:p>
          <a:p>
            <a:pPr marL="0" indent="0">
              <a:buNone/>
            </a:pPr>
            <a:endParaRPr lang="ru-RU" sz="2600" dirty="0"/>
          </a:p>
          <a:p>
            <a:pPr marL="0" indent="0" algn="ctr">
              <a:buNone/>
            </a:pPr>
            <a:r>
              <a:rPr lang="ru-RU" sz="2600" dirty="0" smtClean="0">
                <a:solidFill>
                  <a:srgbClr val="FF0000"/>
                </a:solidFill>
              </a:rPr>
              <a:t>Этапы формирования детского художественного творчества:</a:t>
            </a:r>
          </a:p>
          <a:p>
            <a:pPr marL="0" indent="0">
              <a:buNone/>
            </a:pPr>
            <a:endParaRPr lang="ru-RU" sz="2600" dirty="0" smtClean="0"/>
          </a:p>
          <a:p>
            <a:pPr marL="0" indent="0">
              <a:buNone/>
            </a:pPr>
            <a:r>
              <a:rPr lang="ru-RU" sz="2600" dirty="0" smtClean="0"/>
              <a:t>       </a:t>
            </a:r>
            <a:r>
              <a:rPr lang="ru-RU" sz="2600" dirty="0" smtClean="0">
                <a:solidFill>
                  <a:srgbClr val="FF0000"/>
                </a:solidFill>
              </a:rPr>
              <a:t>На первом этапе – накопление опыта</a:t>
            </a:r>
            <a:r>
              <a:rPr lang="ru-RU" dirty="0" smtClean="0">
                <a:solidFill>
                  <a:srgbClr val="FF0000"/>
                </a:solidFill>
              </a:rPr>
              <a:t>.</a:t>
            </a:r>
            <a:endParaRPr lang="ru-RU" sz="2600" dirty="0" smtClean="0"/>
          </a:p>
          <a:p>
            <a:pPr marL="0" indent="0">
              <a:buNone/>
            </a:pPr>
            <a:r>
              <a:rPr lang="ru-RU" sz="2600" dirty="0" smtClean="0"/>
              <a:t> Роль педагога заключается в организации жизненных наблюдений, влияющих на детское творчество. Ребенка надо учить образному видению окружающего.</a:t>
            </a:r>
          </a:p>
          <a:p>
            <a:pPr marL="0" indent="0">
              <a:buNone/>
            </a:pPr>
            <a:endParaRPr lang="ru-RU" sz="2600" dirty="0" smtClean="0"/>
          </a:p>
          <a:p>
            <a:pPr marL="0" indent="0">
              <a:buNone/>
            </a:pPr>
            <a:r>
              <a:rPr lang="ru-RU" sz="2600" dirty="0" smtClean="0"/>
              <a:t>       </a:t>
            </a:r>
            <a:r>
              <a:rPr lang="ru-RU" sz="2600" dirty="0" smtClean="0">
                <a:solidFill>
                  <a:srgbClr val="FF0000"/>
                </a:solidFill>
              </a:rPr>
              <a:t>Второй этап – собственно процесс  детского творчества</a:t>
            </a:r>
            <a:r>
              <a:rPr lang="ru-RU" dirty="0" smtClean="0">
                <a:solidFill>
                  <a:srgbClr val="FF0000"/>
                </a:solidFill>
              </a:rPr>
              <a:t>.</a:t>
            </a:r>
            <a:endParaRPr lang="ru-RU" sz="2600" dirty="0" smtClean="0"/>
          </a:p>
          <a:p>
            <a:pPr marL="0" indent="0">
              <a:buNone/>
            </a:pPr>
            <a:r>
              <a:rPr lang="ru-RU" dirty="0" smtClean="0"/>
              <a:t>К</a:t>
            </a:r>
            <a:r>
              <a:rPr lang="ru-RU" sz="2600" dirty="0" smtClean="0"/>
              <a:t>огда возникает замысел, идут поиски художественных средств. Это побуждает детей к поискам средств его реализации: поиски композиции, выделение поступков героев, выбор слов, эпитетов.</a:t>
            </a:r>
          </a:p>
          <a:p>
            <a:pPr marL="0" indent="0">
              <a:buNone/>
            </a:pPr>
            <a:endParaRPr lang="ru-RU" sz="2600" dirty="0" smtClean="0"/>
          </a:p>
          <a:p>
            <a:pPr marL="0" indent="0">
              <a:buNone/>
            </a:pPr>
            <a:r>
              <a:rPr lang="ru-RU" sz="2600" dirty="0" smtClean="0"/>
              <a:t>        </a:t>
            </a:r>
            <a:r>
              <a:rPr lang="ru-RU" sz="2600" dirty="0" smtClean="0">
                <a:solidFill>
                  <a:srgbClr val="FF0000"/>
                </a:solidFill>
              </a:rPr>
              <a:t>На третьем этапе появляется новая продукци</a:t>
            </a:r>
            <a:r>
              <a:rPr lang="ru-RU" dirty="0" smtClean="0">
                <a:solidFill>
                  <a:srgbClr val="FF0000"/>
                </a:solidFill>
              </a:rPr>
              <a:t>я </a:t>
            </a:r>
            <a:r>
              <a:rPr lang="ru-RU" sz="2600" dirty="0" smtClean="0">
                <a:solidFill>
                  <a:srgbClr val="FF0000"/>
                </a:solidFill>
              </a:rPr>
              <a:t>– рассказ</a:t>
            </a:r>
            <a:r>
              <a:rPr lang="ru-RU" dirty="0" smtClean="0">
                <a:solidFill>
                  <a:srgbClr val="FF0000"/>
                </a:solidFill>
              </a:rPr>
              <a:t>.</a:t>
            </a:r>
            <a:r>
              <a:rPr lang="ru-RU" sz="2600" dirty="0" smtClean="0"/>
              <a:t> </a:t>
            </a:r>
          </a:p>
          <a:p>
            <a:pPr marL="0" indent="0">
              <a:buNone/>
            </a:pPr>
            <a:r>
              <a:rPr lang="ru-RU" sz="2600" dirty="0" smtClean="0"/>
              <a:t>Ребенок интересуется его качеством, стремится завершить его, испытывая эстетическое удовлетворение. Поэтому необходимы анализ результатов творчества взрослым, его </a:t>
            </a:r>
            <a:r>
              <a:rPr lang="ru-RU" dirty="0" smtClean="0"/>
              <a:t>заинтересованность.</a:t>
            </a:r>
          </a:p>
          <a:p>
            <a:endParaRPr lang="ru-RU" dirty="0"/>
          </a:p>
        </p:txBody>
      </p:sp>
    </p:spTree>
    <p:extLst>
      <p:ext uri="{BB962C8B-B14F-4D97-AF65-F5344CB8AC3E}">
        <p14:creationId xmlns:p14="http://schemas.microsoft.com/office/powerpoint/2010/main" val="1086605007"/>
      </p:ext>
    </p:extLst>
  </p:cSld>
  <p:clrMapOvr>
    <a:masterClrMapping/>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9144000" cy="1082660"/>
          </a:xfrm>
        </p:spPr>
        <p:txBody>
          <a:bodyPr>
            <a:normAutofit/>
          </a:bodyPr>
          <a:lstStyle/>
          <a:p>
            <a:pPr algn="ctr"/>
            <a:r>
              <a:rPr lang="ru-RU" sz="2800" dirty="0" smtClean="0"/>
              <a:t> </a:t>
            </a:r>
            <a:r>
              <a:rPr lang="ru-RU" sz="2800" b="1" dirty="0" smtClean="0"/>
              <a:t>Рассказы-этюды ( о предмете, природном объекте)</a:t>
            </a:r>
            <a:endParaRPr lang="ru-RU" sz="2800" b="1" dirty="0"/>
          </a:p>
        </p:txBody>
      </p:sp>
      <p:sp>
        <p:nvSpPr>
          <p:cNvPr id="3" name="Объект 2"/>
          <p:cNvSpPr>
            <a:spLocks noGrp="1"/>
          </p:cNvSpPr>
          <p:nvPr>
            <p:ph idx="1"/>
          </p:nvPr>
        </p:nvSpPr>
        <p:spPr>
          <a:xfrm>
            <a:off x="457200" y="1500174"/>
            <a:ext cx="8229600" cy="4714907"/>
          </a:xfrm>
        </p:spPr>
        <p:txBody>
          <a:bodyPr>
            <a:normAutofit fontScale="85000" lnSpcReduction="10000"/>
          </a:bodyPr>
          <a:lstStyle/>
          <a:p>
            <a:pPr marL="0" indent="0">
              <a:buNone/>
            </a:pPr>
            <a:endParaRPr lang="ru-RU" dirty="0" smtClean="0"/>
          </a:p>
          <a:p>
            <a:pPr marL="0" indent="0">
              <a:buNone/>
            </a:pPr>
            <a:r>
              <a:rPr lang="ru-RU" sz="2000" dirty="0" smtClean="0"/>
              <a:t> Рассказ-этюд представляет собой небольшой рассказ на предложенную тему, своеобразную словесную зарисовку. </a:t>
            </a:r>
          </a:p>
          <a:p>
            <a:pPr marL="0" indent="0">
              <a:buNone/>
            </a:pPr>
            <a:r>
              <a:rPr lang="ru-RU" sz="2000" dirty="0" smtClean="0"/>
              <a:t>Составление таких рассказов может занимать занятие целиком или быть его частью. </a:t>
            </a:r>
          </a:p>
          <a:p>
            <a:pPr marL="0" indent="0">
              <a:buNone/>
            </a:pPr>
            <a:r>
              <a:rPr lang="ru-RU" sz="2000" dirty="0" smtClean="0"/>
              <a:t>Цель рассказов-этюдов — развитие образности и точности языка, выработка умения несколькими предложениями охарактеризовать предмет или явление, найти для его описания наиболее выразительные слова.</a:t>
            </a:r>
          </a:p>
          <a:p>
            <a:pPr marL="0" indent="0">
              <a:buNone/>
            </a:pPr>
            <a:r>
              <a:rPr lang="ru-RU" sz="2000" b="1" dirty="0" smtClean="0"/>
              <a:t>Условно рассказы этюды можно разделить на следующие группы:</a:t>
            </a:r>
          </a:p>
          <a:p>
            <a:pPr marL="0" indent="0">
              <a:buNone/>
            </a:pPr>
            <a:r>
              <a:rPr lang="ru-RU" sz="2000" dirty="0" smtClean="0"/>
              <a:t>Рассказ-этюд, составляемый во время наблюдения, экскурсии;</a:t>
            </a:r>
          </a:p>
          <a:p>
            <a:pPr marL="0" indent="0">
              <a:buNone/>
            </a:pPr>
            <a:endParaRPr lang="ru-RU" sz="2000" dirty="0" smtClean="0"/>
          </a:p>
          <a:p>
            <a:pPr marL="0" indent="0">
              <a:buNone/>
            </a:pPr>
            <a:r>
              <a:rPr lang="ru-RU" sz="2000" dirty="0" smtClean="0"/>
              <a:t>Рассказ-этюд об одном или нескольких предметах природы, составляемый вовремя беседы;</a:t>
            </a:r>
          </a:p>
          <a:p>
            <a:pPr marL="0" indent="0">
              <a:buNone/>
            </a:pPr>
            <a:endParaRPr lang="ru-RU" sz="2000" dirty="0" smtClean="0"/>
          </a:p>
          <a:p>
            <a:pPr marL="0" indent="0">
              <a:buNone/>
            </a:pPr>
            <a:r>
              <a:rPr lang="ru-RU" sz="2000" dirty="0" smtClean="0"/>
              <a:t>Рассказ-этюд об одном или нескольких предметах природы, составление которого проходит как самостоятельное занятие.</a:t>
            </a:r>
          </a:p>
          <a:p>
            <a:pPr marL="0" indent="0">
              <a:buNone/>
            </a:pPr>
            <a:endParaRPr lang="ru-RU" dirty="0" smtClean="0"/>
          </a:p>
          <a:p>
            <a:pPr marL="0" indent="0">
              <a:buNone/>
            </a:pPr>
            <a:endParaRPr lang="ru-RU" dirty="0" smtClean="0"/>
          </a:p>
          <a:p>
            <a:endParaRPr lang="ru-RU" dirty="0"/>
          </a:p>
        </p:txBody>
      </p:sp>
    </p:spTree>
    <p:extLst>
      <p:ext uri="{BB962C8B-B14F-4D97-AF65-F5344CB8AC3E}">
        <p14:creationId xmlns:p14="http://schemas.microsoft.com/office/powerpoint/2010/main" val="1537726993"/>
      </p:ext>
    </p:extLst>
  </p:cSld>
  <p:clrMapOvr>
    <a:masterClrMapping/>
  </p:clrMapOvr>
  <p:transition>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85720" y="428604"/>
            <a:ext cx="8543956" cy="5976664"/>
          </a:xfrm>
        </p:spPr>
        <p:txBody>
          <a:bodyPr>
            <a:normAutofit/>
          </a:bodyPr>
          <a:lstStyle/>
          <a:p>
            <a:pPr marL="0" indent="0" algn="ctr">
              <a:buNone/>
            </a:pPr>
            <a:r>
              <a:rPr lang="ru-RU" sz="3000" b="1" dirty="0" smtClean="0">
                <a:solidFill>
                  <a:schemeClr val="tx2"/>
                </a:solidFill>
                <a:latin typeface="Times New Roman" pitchFamily="18" charset="0"/>
                <a:cs typeface="Times New Roman" pitchFamily="18" charset="0"/>
              </a:rPr>
              <a:t>Рассуждение</a:t>
            </a:r>
          </a:p>
          <a:p>
            <a:pPr marL="0" indent="0">
              <a:buNone/>
            </a:pPr>
            <a:endParaRPr lang="ru-RU" dirty="0" smtClean="0"/>
          </a:p>
          <a:p>
            <a:pPr marL="0" indent="0">
              <a:buNone/>
            </a:pPr>
            <a:r>
              <a:rPr lang="ru-RU" sz="2400" dirty="0" smtClean="0"/>
              <a:t>Рассуждение это такой тип речи, который характеризуется особыми логическими отношениями между входящими в его состав суждениями, образующими умозаключение.</a:t>
            </a:r>
          </a:p>
          <a:p>
            <a:pPr marL="0" indent="0">
              <a:buNone/>
            </a:pPr>
            <a:r>
              <a:rPr lang="ru-RU" sz="2400" dirty="0" smtClean="0">
                <a:solidFill>
                  <a:srgbClr val="FF0000"/>
                </a:solidFill>
              </a:rPr>
              <a:t> Рассуждение — это логическое изложение материала в форме доказательства. </a:t>
            </a:r>
          </a:p>
          <a:p>
            <a:pPr marL="0" indent="0">
              <a:buNone/>
            </a:pPr>
            <a:r>
              <a:rPr lang="ru-RU" sz="2400" dirty="0" smtClean="0"/>
              <a:t>В рассуждении содержится объяснение какого-либо факта, аргументируется определенная точка зрения, раскрываются причинно-следственные связи и отношения. </a:t>
            </a:r>
          </a:p>
          <a:p>
            <a:pPr marL="0" indent="0">
              <a:buNone/>
            </a:pPr>
            <a:r>
              <a:rPr lang="ru-RU" sz="2400" dirty="0" smtClean="0"/>
              <a:t> Рассуждение составляется в ходе логически последовательных ответов на вопросы: почему? зачем? </a:t>
            </a:r>
          </a:p>
          <a:p>
            <a:pPr marL="0" indent="0">
              <a:buNone/>
            </a:pPr>
            <a:r>
              <a:rPr lang="ru-RU" sz="2400" dirty="0" smtClean="0"/>
              <a:t>в чем смысл? </a:t>
            </a:r>
          </a:p>
          <a:p>
            <a:endParaRPr lang="ru-RU" dirty="0"/>
          </a:p>
        </p:txBody>
      </p:sp>
    </p:spTree>
    <p:extLst>
      <p:ext uri="{BB962C8B-B14F-4D97-AF65-F5344CB8AC3E}">
        <p14:creationId xmlns:p14="http://schemas.microsoft.com/office/powerpoint/2010/main" val="499262040"/>
      </p:ext>
    </p:extLst>
  </p:cSld>
  <p:clrMapOvr>
    <a:masterClrMapping/>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Прямоугольник 1"/>
          <p:cNvSpPr/>
          <p:nvPr/>
        </p:nvSpPr>
        <p:spPr>
          <a:xfrm>
            <a:off x="1071538" y="2000240"/>
            <a:ext cx="6500858" cy="2308324"/>
          </a:xfrm>
          <a:prstGeom prst="rect">
            <a:avLst/>
          </a:prstGeom>
        </p:spPr>
        <p:txBody>
          <a:bodyPr wrap="square">
            <a:spAutoFit/>
          </a:bodyPr>
          <a:lstStyle/>
          <a:p>
            <a:pPr algn="ctr"/>
            <a:r>
              <a:rPr lang="ru-RU" sz="6600" i="1" dirty="0" smtClean="0">
                <a:solidFill>
                  <a:srgbClr val="00B0F0"/>
                </a:solidFill>
              </a:rPr>
              <a:t>  </a:t>
            </a:r>
            <a:r>
              <a:rPr lang="ru-RU" sz="7200" i="1" dirty="0" smtClean="0">
                <a:solidFill>
                  <a:srgbClr val="00B0F0"/>
                </a:solidFill>
              </a:rPr>
              <a:t>Спасибо за          внимание!</a:t>
            </a:r>
            <a:endParaRPr lang="ru-RU" sz="7200" i="1" dirty="0">
              <a:solidFill>
                <a:srgbClr val="00B0F0"/>
              </a:solidFill>
            </a:endParaRPr>
          </a:p>
        </p:txBody>
      </p:sp>
    </p:spTree>
  </p:cSld>
  <p:clrMapOvr>
    <a:masterClrMapping/>
  </p:clrMapOvr>
  <p:transition>
    <p:cut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1928802"/>
            <a:ext cx="8229600" cy="3000396"/>
          </a:xfrm>
        </p:spPr>
        <p:txBody>
          <a:bodyPr>
            <a:normAutofit lnSpcReduction="10000"/>
          </a:bodyPr>
          <a:lstStyle/>
          <a:p>
            <a:pPr algn="ctr">
              <a:buNone/>
            </a:pPr>
            <a:r>
              <a:rPr lang="ru-RU" dirty="0" smtClean="0"/>
              <a:t>  «Речевая деятельность – активный, целеустремленный процесс, опосредованный языковой системой и обусловливаемый ситуацией, процесс  принятия и передачи сообщений»                </a:t>
            </a:r>
          </a:p>
          <a:p>
            <a:endParaRPr lang="ru-RU" dirty="0" smtClean="0"/>
          </a:p>
          <a:p>
            <a:pPr>
              <a:buNone/>
            </a:pPr>
            <a:r>
              <a:rPr lang="ru-RU" dirty="0" smtClean="0"/>
              <a:t>                                                              (И.А.Зимняя)</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вал 2"/>
          <p:cNvSpPr/>
          <p:nvPr/>
        </p:nvSpPr>
        <p:spPr>
          <a:xfrm>
            <a:off x="2928926" y="2643182"/>
            <a:ext cx="2928958" cy="16287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Виды речевой деятельности дошкольника</a:t>
            </a:r>
          </a:p>
        </p:txBody>
      </p:sp>
      <p:sp>
        <p:nvSpPr>
          <p:cNvPr id="4" name="Овал 3"/>
          <p:cNvSpPr/>
          <p:nvPr/>
        </p:nvSpPr>
        <p:spPr>
          <a:xfrm rot="2389162">
            <a:off x="5624275" y="414822"/>
            <a:ext cx="1026072" cy="275998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ru-RU" dirty="0" smtClean="0"/>
              <a:t>Рассказ по серии сюжетных картинок</a:t>
            </a:r>
            <a:endParaRPr lang="ru-RU" dirty="0"/>
          </a:p>
        </p:txBody>
      </p:sp>
      <p:sp>
        <p:nvSpPr>
          <p:cNvPr id="5" name="Овал 4"/>
          <p:cNvSpPr/>
          <p:nvPr/>
        </p:nvSpPr>
        <p:spPr>
          <a:xfrm rot="195338">
            <a:off x="4389202" y="-27628"/>
            <a:ext cx="937102" cy="275756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Рассказ из опыта</a:t>
            </a:r>
            <a:endParaRPr lang="ru-RU" dirty="0"/>
          </a:p>
        </p:txBody>
      </p:sp>
      <p:sp>
        <p:nvSpPr>
          <p:cNvPr id="6" name="Овал 5"/>
          <p:cNvSpPr/>
          <p:nvPr/>
        </p:nvSpPr>
        <p:spPr>
          <a:xfrm rot="20375871">
            <a:off x="3169066" y="148236"/>
            <a:ext cx="1028664" cy="26064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ru-RU" dirty="0" smtClean="0"/>
              <a:t>Рассказ –описание пейзажной картины</a:t>
            </a:r>
            <a:endParaRPr lang="ru-RU" dirty="0"/>
          </a:p>
        </p:txBody>
      </p:sp>
      <p:sp>
        <p:nvSpPr>
          <p:cNvPr id="7" name="Овал 6"/>
          <p:cNvSpPr/>
          <p:nvPr/>
        </p:nvSpPr>
        <p:spPr>
          <a:xfrm rot="14798298">
            <a:off x="1199468" y="2640838"/>
            <a:ext cx="1105195" cy="28728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ru-RU" dirty="0" smtClean="0"/>
              <a:t>Рассказывание по игрушке</a:t>
            </a:r>
            <a:endParaRPr lang="ru-RU" dirty="0"/>
          </a:p>
        </p:txBody>
      </p:sp>
      <p:sp>
        <p:nvSpPr>
          <p:cNvPr id="9" name="Овал 8"/>
          <p:cNvSpPr/>
          <p:nvPr/>
        </p:nvSpPr>
        <p:spPr>
          <a:xfrm rot="4773055">
            <a:off x="6542743" y="1350272"/>
            <a:ext cx="1214446" cy="29849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ru-RU" dirty="0" smtClean="0"/>
              <a:t>Творческое рассказывание</a:t>
            </a:r>
            <a:endParaRPr lang="ru-RU" dirty="0"/>
          </a:p>
        </p:txBody>
      </p:sp>
      <p:sp>
        <p:nvSpPr>
          <p:cNvPr id="10" name="Овал 9"/>
          <p:cNvSpPr/>
          <p:nvPr/>
        </p:nvSpPr>
        <p:spPr>
          <a:xfrm rot="7545394">
            <a:off x="6274616" y="3073738"/>
            <a:ext cx="1214446" cy="27054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ru-RU" dirty="0" smtClean="0"/>
              <a:t>рассуждение</a:t>
            </a:r>
            <a:endParaRPr lang="ru-RU" dirty="0"/>
          </a:p>
        </p:txBody>
      </p:sp>
      <p:sp>
        <p:nvSpPr>
          <p:cNvPr id="11" name="Овал 10"/>
          <p:cNvSpPr/>
          <p:nvPr/>
        </p:nvSpPr>
        <p:spPr>
          <a:xfrm rot="10130820">
            <a:off x="4368651" y="4176157"/>
            <a:ext cx="999897" cy="242695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ru-RU" dirty="0" smtClean="0"/>
              <a:t>Рассказ по сюжетной картине</a:t>
            </a:r>
            <a:endParaRPr lang="ru-RU" dirty="0"/>
          </a:p>
        </p:txBody>
      </p:sp>
      <p:sp>
        <p:nvSpPr>
          <p:cNvPr id="12" name="Овал 11"/>
          <p:cNvSpPr/>
          <p:nvPr/>
        </p:nvSpPr>
        <p:spPr>
          <a:xfrm rot="11388959">
            <a:off x="3122331" y="4216811"/>
            <a:ext cx="1064117" cy="23602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ru-RU" dirty="0" smtClean="0"/>
              <a:t>Рассказ –описание предмета</a:t>
            </a:r>
            <a:endParaRPr lang="ru-RU" dirty="0"/>
          </a:p>
        </p:txBody>
      </p:sp>
      <p:sp>
        <p:nvSpPr>
          <p:cNvPr id="13" name="Овал 12"/>
          <p:cNvSpPr/>
          <p:nvPr/>
        </p:nvSpPr>
        <p:spPr>
          <a:xfrm rot="16972738">
            <a:off x="1266833" y="1443460"/>
            <a:ext cx="947642" cy="26217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ru-RU" dirty="0" smtClean="0"/>
              <a:t>пересказ</a:t>
            </a:r>
            <a:endParaRPr lang="ru-RU" dirty="0"/>
          </a:p>
        </p:txBody>
      </p:sp>
      <p:sp>
        <p:nvSpPr>
          <p:cNvPr id="14" name="Овал 13"/>
          <p:cNvSpPr/>
          <p:nvPr/>
        </p:nvSpPr>
        <p:spPr>
          <a:xfrm rot="12758443">
            <a:off x="2058607" y="3704189"/>
            <a:ext cx="994911" cy="262692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ru-RU" dirty="0" smtClean="0"/>
              <a:t>Заучивание стихов</a:t>
            </a:r>
            <a:endParaRPr lang="ru-RU" dirty="0"/>
          </a:p>
        </p:txBody>
      </p:sp>
      <p:sp>
        <p:nvSpPr>
          <p:cNvPr id="15" name="Овал 14"/>
          <p:cNvSpPr/>
          <p:nvPr/>
        </p:nvSpPr>
        <p:spPr>
          <a:xfrm rot="18241564">
            <a:off x="1971965" y="501939"/>
            <a:ext cx="1022476" cy="28886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ru-RU" dirty="0" smtClean="0"/>
              <a:t>диалог</a:t>
            </a:r>
            <a:endParaRPr lang="ru-RU" dirty="0"/>
          </a:p>
        </p:txBody>
      </p:sp>
      <p:sp>
        <p:nvSpPr>
          <p:cNvPr id="16" name="Овал 15"/>
          <p:cNvSpPr/>
          <p:nvPr/>
        </p:nvSpPr>
        <p:spPr>
          <a:xfrm rot="8809533">
            <a:off x="5454935" y="3850788"/>
            <a:ext cx="972569" cy="24724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ru-RU" dirty="0" smtClean="0"/>
              <a:t>Рассказы-этюды</a:t>
            </a:r>
            <a:endParaRPr lang="ru-RU" dirty="0"/>
          </a:p>
        </p:txBody>
      </p:sp>
    </p:spTree>
    <p:extLst>
      <p:ext uri="{BB962C8B-B14F-4D97-AF65-F5344CB8AC3E}">
        <p14:creationId xmlns:p14="http://schemas.microsoft.com/office/powerpoint/2010/main" val="2242117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down)">
                                      <p:cBhvr>
                                        <p:cTn id="25" dur="580">
                                          <p:stCondLst>
                                            <p:cond delay="0"/>
                                          </p:stCondLst>
                                        </p:cTn>
                                        <p:tgtEl>
                                          <p:spTgt spid="9"/>
                                        </p:tgtEl>
                                      </p:cBhvr>
                                    </p:animEffect>
                                    <p:anim calcmode="lin" valueType="num">
                                      <p:cBhvr>
                                        <p:cTn id="26"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31" dur="26">
                                          <p:stCondLst>
                                            <p:cond delay="650"/>
                                          </p:stCondLst>
                                        </p:cTn>
                                        <p:tgtEl>
                                          <p:spTgt spid="9"/>
                                        </p:tgtEl>
                                      </p:cBhvr>
                                      <p:to x="100000" y="60000"/>
                                    </p:animScale>
                                    <p:animScale>
                                      <p:cBhvr>
                                        <p:cTn id="32" dur="166" decel="50000">
                                          <p:stCondLst>
                                            <p:cond delay="676"/>
                                          </p:stCondLst>
                                        </p:cTn>
                                        <p:tgtEl>
                                          <p:spTgt spid="9"/>
                                        </p:tgtEl>
                                      </p:cBhvr>
                                      <p:to x="100000" y="100000"/>
                                    </p:animScale>
                                    <p:animScale>
                                      <p:cBhvr>
                                        <p:cTn id="33" dur="26">
                                          <p:stCondLst>
                                            <p:cond delay="1312"/>
                                          </p:stCondLst>
                                        </p:cTn>
                                        <p:tgtEl>
                                          <p:spTgt spid="9"/>
                                        </p:tgtEl>
                                      </p:cBhvr>
                                      <p:to x="100000" y="80000"/>
                                    </p:animScale>
                                    <p:animScale>
                                      <p:cBhvr>
                                        <p:cTn id="34" dur="166" decel="50000">
                                          <p:stCondLst>
                                            <p:cond delay="1338"/>
                                          </p:stCondLst>
                                        </p:cTn>
                                        <p:tgtEl>
                                          <p:spTgt spid="9"/>
                                        </p:tgtEl>
                                      </p:cBhvr>
                                      <p:to x="100000" y="100000"/>
                                    </p:animScale>
                                    <p:animScale>
                                      <p:cBhvr>
                                        <p:cTn id="35" dur="26">
                                          <p:stCondLst>
                                            <p:cond delay="1642"/>
                                          </p:stCondLst>
                                        </p:cTn>
                                        <p:tgtEl>
                                          <p:spTgt spid="9"/>
                                        </p:tgtEl>
                                      </p:cBhvr>
                                      <p:to x="100000" y="90000"/>
                                    </p:animScale>
                                    <p:animScale>
                                      <p:cBhvr>
                                        <p:cTn id="36" dur="166" decel="50000">
                                          <p:stCondLst>
                                            <p:cond delay="1668"/>
                                          </p:stCondLst>
                                        </p:cTn>
                                        <p:tgtEl>
                                          <p:spTgt spid="9"/>
                                        </p:tgtEl>
                                      </p:cBhvr>
                                      <p:to x="100000" y="100000"/>
                                    </p:animScale>
                                    <p:animScale>
                                      <p:cBhvr>
                                        <p:cTn id="37" dur="26">
                                          <p:stCondLst>
                                            <p:cond delay="1808"/>
                                          </p:stCondLst>
                                        </p:cTn>
                                        <p:tgtEl>
                                          <p:spTgt spid="9"/>
                                        </p:tgtEl>
                                      </p:cBhvr>
                                      <p:to x="100000" y="95000"/>
                                    </p:animScale>
                                    <p:animScale>
                                      <p:cBhvr>
                                        <p:cTn id="38" dur="166" decel="50000">
                                          <p:stCondLst>
                                            <p:cond delay="1834"/>
                                          </p:stCondLst>
                                        </p:cTn>
                                        <p:tgtEl>
                                          <p:spTgt spid="9"/>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wipe(down)">
                                      <p:cBhvr>
                                        <p:cTn id="43" dur="580">
                                          <p:stCondLst>
                                            <p:cond delay="0"/>
                                          </p:stCondLst>
                                        </p:cTn>
                                        <p:tgtEl>
                                          <p:spTgt spid="4"/>
                                        </p:tgtEl>
                                      </p:cBhvr>
                                    </p:animEffect>
                                    <p:anim calcmode="lin" valueType="num">
                                      <p:cBhvr>
                                        <p:cTn id="44"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49" dur="26">
                                          <p:stCondLst>
                                            <p:cond delay="650"/>
                                          </p:stCondLst>
                                        </p:cTn>
                                        <p:tgtEl>
                                          <p:spTgt spid="4"/>
                                        </p:tgtEl>
                                      </p:cBhvr>
                                      <p:to x="100000" y="60000"/>
                                    </p:animScale>
                                    <p:animScale>
                                      <p:cBhvr>
                                        <p:cTn id="50" dur="166" decel="50000">
                                          <p:stCondLst>
                                            <p:cond delay="676"/>
                                          </p:stCondLst>
                                        </p:cTn>
                                        <p:tgtEl>
                                          <p:spTgt spid="4"/>
                                        </p:tgtEl>
                                      </p:cBhvr>
                                      <p:to x="100000" y="100000"/>
                                    </p:animScale>
                                    <p:animScale>
                                      <p:cBhvr>
                                        <p:cTn id="51" dur="26">
                                          <p:stCondLst>
                                            <p:cond delay="1312"/>
                                          </p:stCondLst>
                                        </p:cTn>
                                        <p:tgtEl>
                                          <p:spTgt spid="4"/>
                                        </p:tgtEl>
                                      </p:cBhvr>
                                      <p:to x="100000" y="80000"/>
                                    </p:animScale>
                                    <p:animScale>
                                      <p:cBhvr>
                                        <p:cTn id="52" dur="166" decel="50000">
                                          <p:stCondLst>
                                            <p:cond delay="1338"/>
                                          </p:stCondLst>
                                        </p:cTn>
                                        <p:tgtEl>
                                          <p:spTgt spid="4"/>
                                        </p:tgtEl>
                                      </p:cBhvr>
                                      <p:to x="100000" y="100000"/>
                                    </p:animScale>
                                    <p:animScale>
                                      <p:cBhvr>
                                        <p:cTn id="53" dur="26">
                                          <p:stCondLst>
                                            <p:cond delay="1642"/>
                                          </p:stCondLst>
                                        </p:cTn>
                                        <p:tgtEl>
                                          <p:spTgt spid="4"/>
                                        </p:tgtEl>
                                      </p:cBhvr>
                                      <p:to x="100000" y="90000"/>
                                    </p:animScale>
                                    <p:animScale>
                                      <p:cBhvr>
                                        <p:cTn id="54" dur="166" decel="50000">
                                          <p:stCondLst>
                                            <p:cond delay="1668"/>
                                          </p:stCondLst>
                                        </p:cTn>
                                        <p:tgtEl>
                                          <p:spTgt spid="4"/>
                                        </p:tgtEl>
                                      </p:cBhvr>
                                      <p:to x="100000" y="100000"/>
                                    </p:animScale>
                                    <p:animScale>
                                      <p:cBhvr>
                                        <p:cTn id="55" dur="26">
                                          <p:stCondLst>
                                            <p:cond delay="1808"/>
                                          </p:stCondLst>
                                        </p:cTn>
                                        <p:tgtEl>
                                          <p:spTgt spid="4"/>
                                        </p:tgtEl>
                                      </p:cBhvr>
                                      <p:to x="100000" y="95000"/>
                                    </p:animScale>
                                    <p:animScale>
                                      <p:cBhvr>
                                        <p:cTn id="56" dur="166" decel="50000">
                                          <p:stCondLst>
                                            <p:cond delay="1834"/>
                                          </p:stCondLst>
                                        </p:cTn>
                                        <p:tgtEl>
                                          <p:spTgt spid="4"/>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wipe(down)">
                                      <p:cBhvr>
                                        <p:cTn id="61" dur="580">
                                          <p:stCondLst>
                                            <p:cond delay="0"/>
                                          </p:stCondLst>
                                        </p:cTn>
                                        <p:tgtEl>
                                          <p:spTgt spid="10"/>
                                        </p:tgtEl>
                                      </p:cBhvr>
                                    </p:animEffect>
                                    <p:anim calcmode="lin" valueType="num">
                                      <p:cBhvr>
                                        <p:cTn id="62"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67" dur="26">
                                          <p:stCondLst>
                                            <p:cond delay="650"/>
                                          </p:stCondLst>
                                        </p:cTn>
                                        <p:tgtEl>
                                          <p:spTgt spid="10"/>
                                        </p:tgtEl>
                                      </p:cBhvr>
                                      <p:to x="100000" y="60000"/>
                                    </p:animScale>
                                    <p:animScale>
                                      <p:cBhvr>
                                        <p:cTn id="68" dur="166" decel="50000">
                                          <p:stCondLst>
                                            <p:cond delay="676"/>
                                          </p:stCondLst>
                                        </p:cTn>
                                        <p:tgtEl>
                                          <p:spTgt spid="10"/>
                                        </p:tgtEl>
                                      </p:cBhvr>
                                      <p:to x="100000" y="100000"/>
                                    </p:animScale>
                                    <p:animScale>
                                      <p:cBhvr>
                                        <p:cTn id="69" dur="26">
                                          <p:stCondLst>
                                            <p:cond delay="1312"/>
                                          </p:stCondLst>
                                        </p:cTn>
                                        <p:tgtEl>
                                          <p:spTgt spid="10"/>
                                        </p:tgtEl>
                                      </p:cBhvr>
                                      <p:to x="100000" y="80000"/>
                                    </p:animScale>
                                    <p:animScale>
                                      <p:cBhvr>
                                        <p:cTn id="70" dur="166" decel="50000">
                                          <p:stCondLst>
                                            <p:cond delay="1338"/>
                                          </p:stCondLst>
                                        </p:cTn>
                                        <p:tgtEl>
                                          <p:spTgt spid="10"/>
                                        </p:tgtEl>
                                      </p:cBhvr>
                                      <p:to x="100000" y="100000"/>
                                    </p:animScale>
                                    <p:animScale>
                                      <p:cBhvr>
                                        <p:cTn id="71" dur="26">
                                          <p:stCondLst>
                                            <p:cond delay="1642"/>
                                          </p:stCondLst>
                                        </p:cTn>
                                        <p:tgtEl>
                                          <p:spTgt spid="10"/>
                                        </p:tgtEl>
                                      </p:cBhvr>
                                      <p:to x="100000" y="90000"/>
                                    </p:animScale>
                                    <p:animScale>
                                      <p:cBhvr>
                                        <p:cTn id="72" dur="166" decel="50000">
                                          <p:stCondLst>
                                            <p:cond delay="1668"/>
                                          </p:stCondLst>
                                        </p:cTn>
                                        <p:tgtEl>
                                          <p:spTgt spid="10"/>
                                        </p:tgtEl>
                                      </p:cBhvr>
                                      <p:to x="100000" y="100000"/>
                                    </p:animScale>
                                    <p:animScale>
                                      <p:cBhvr>
                                        <p:cTn id="73" dur="26">
                                          <p:stCondLst>
                                            <p:cond delay="1808"/>
                                          </p:stCondLst>
                                        </p:cTn>
                                        <p:tgtEl>
                                          <p:spTgt spid="10"/>
                                        </p:tgtEl>
                                      </p:cBhvr>
                                      <p:to x="100000" y="95000"/>
                                    </p:animScale>
                                    <p:animScale>
                                      <p:cBhvr>
                                        <p:cTn id="74" dur="166" decel="50000">
                                          <p:stCondLst>
                                            <p:cond delay="1834"/>
                                          </p:stCondLst>
                                        </p:cTn>
                                        <p:tgtEl>
                                          <p:spTgt spid="10"/>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grpId="0" nodeType="click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wipe(down)">
                                      <p:cBhvr>
                                        <p:cTn id="79" dur="580">
                                          <p:stCondLst>
                                            <p:cond delay="0"/>
                                          </p:stCondLst>
                                        </p:cTn>
                                        <p:tgtEl>
                                          <p:spTgt spid="11"/>
                                        </p:tgtEl>
                                      </p:cBhvr>
                                    </p:animEffect>
                                    <p:anim calcmode="lin" valueType="num">
                                      <p:cBhvr>
                                        <p:cTn id="80"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85" dur="26">
                                          <p:stCondLst>
                                            <p:cond delay="650"/>
                                          </p:stCondLst>
                                        </p:cTn>
                                        <p:tgtEl>
                                          <p:spTgt spid="11"/>
                                        </p:tgtEl>
                                      </p:cBhvr>
                                      <p:to x="100000" y="60000"/>
                                    </p:animScale>
                                    <p:animScale>
                                      <p:cBhvr>
                                        <p:cTn id="86" dur="166" decel="50000">
                                          <p:stCondLst>
                                            <p:cond delay="676"/>
                                          </p:stCondLst>
                                        </p:cTn>
                                        <p:tgtEl>
                                          <p:spTgt spid="11"/>
                                        </p:tgtEl>
                                      </p:cBhvr>
                                      <p:to x="100000" y="100000"/>
                                    </p:animScale>
                                    <p:animScale>
                                      <p:cBhvr>
                                        <p:cTn id="87" dur="26">
                                          <p:stCondLst>
                                            <p:cond delay="1312"/>
                                          </p:stCondLst>
                                        </p:cTn>
                                        <p:tgtEl>
                                          <p:spTgt spid="11"/>
                                        </p:tgtEl>
                                      </p:cBhvr>
                                      <p:to x="100000" y="80000"/>
                                    </p:animScale>
                                    <p:animScale>
                                      <p:cBhvr>
                                        <p:cTn id="88" dur="166" decel="50000">
                                          <p:stCondLst>
                                            <p:cond delay="1338"/>
                                          </p:stCondLst>
                                        </p:cTn>
                                        <p:tgtEl>
                                          <p:spTgt spid="11"/>
                                        </p:tgtEl>
                                      </p:cBhvr>
                                      <p:to x="100000" y="100000"/>
                                    </p:animScale>
                                    <p:animScale>
                                      <p:cBhvr>
                                        <p:cTn id="89" dur="26">
                                          <p:stCondLst>
                                            <p:cond delay="1642"/>
                                          </p:stCondLst>
                                        </p:cTn>
                                        <p:tgtEl>
                                          <p:spTgt spid="11"/>
                                        </p:tgtEl>
                                      </p:cBhvr>
                                      <p:to x="100000" y="90000"/>
                                    </p:animScale>
                                    <p:animScale>
                                      <p:cBhvr>
                                        <p:cTn id="90" dur="166" decel="50000">
                                          <p:stCondLst>
                                            <p:cond delay="1668"/>
                                          </p:stCondLst>
                                        </p:cTn>
                                        <p:tgtEl>
                                          <p:spTgt spid="11"/>
                                        </p:tgtEl>
                                      </p:cBhvr>
                                      <p:to x="100000" y="100000"/>
                                    </p:animScale>
                                    <p:animScale>
                                      <p:cBhvr>
                                        <p:cTn id="91" dur="26">
                                          <p:stCondLst>
                                            <p:cond delay="1808"/>
                                          </p:stCondLst>
                                        </p:cTn>
                                        <p:tgtEl>
                                          <p:spTgt spid="11"/>
                                        </p:tgtEl>
                                      </p:cBhvr>
                                      <p:to x="100000" y="95000"/>
                                    </p:animScale>
                                    <p:animScale>
                                      <p:cBhvr>
                                        <p:cTn id="92" dur="166" decel="50000">
                                          <p:stCondLst>
                                            <p:cond delay="1834"/>
                                          </p:stCondLst>
                                        </p:cTn>
                                        <p:tgtEl>
                                          <p:spTgt spid="11"/>
                                        </p:tgtEl>
                                      </p:cBhvr>
                                      <p:to x="100000" y="100000"/>
                                    </p:animScale>
                                  </p:childTnLst>
                                </p:cTn>
                              </p:par>
                            </p:childTnLst>
                          </p:cTn>
                        </p:par>
                      </p:childTnLst>
                    </p:cTn>
                  </p:par>
                  <p:par>
                    <p:cTn id="93" fill="hold">
                      <p:stCondLst>
                        <p:cond delay="indefinite"/>
                      </p:stCondLst>
                      <p:childTnLst>
                        <p:par>
                          <p:cTn id="94" fill="hold">
                            <p:stCondLst>
                              <p:cond delay="0"/>
                            </p:stCondLst>
                            <p:childTnLst>
                              <p:par>
                                <p:cTn id="95" presetID="26" presetClass="entr" presetSubtype="0" fill="hold" grpId="0" nodeType="clickEffect">
                                  <p:stCondLst>
                                    <p:cond delay="0"/>
                                  </p:stCondLst>
                                  <p:childTnLst>
                                    <p:set>
                                      <p:cBhvr>
                                        <p:cTn id="96" dur="1" fill="hold">
                                          <p:stCondLst>
                                            <p:cond delay="0"/>
                                          </p:stCondLst>
                                        </p:cTn>
                                        <p:tgtEl>
                                          <p:spTgt spid="12"/>
                                        </p:tgtEl>
                                        <p:attrNameLst>
                                          <p:attrName>style.visibility</p:attrName>
                                        </p:attrNameLst>
                                      </p:cBhvr>
                                      <p:to>
                                        <p:strVal val="visible"/>
                                      </p:to>
                                    </p:set>
                                    <p:animEffect transition="in" filter="wipe(down)">
                                      <p:cBhvr>
                                        <p:cTn id="97" dur="580">
                                          <p:stCondLst>
                                            <p:cond delay="0"/>
                                          </p:stCondLst>
                                        </p:cTn>
                                        <p:tgtEl>
                                          <p:spTgt spid="12"/>
                                        </p:tgtEl>
                                      </p:cBhvr>
                                    </p:animEffect>
                                    <p:anim calcmode="lin" valueType="num">
                                      <p:cBhvr>
                                        <p:cTn id="98"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99"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100"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101"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102"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103" dur="26">
                                          <p:stCondLst>
                                            <p:cond delay="650"/>
                                          </p:stCondLst>
                                        </p:cTn>
                                        <p:tgtEl>
                                          <p:spTgt spid="12"/>
                                        </p:tgtEl>
                                      </p:cBhvr>
                                      <p:to x="100000" y="60000"/>
                                    </p:animScale>
                                    <p:animScale>
                                      <p:cBhvr>
                                        <p:cTn id="104" dur="166" decel="50000">
                                          <p:stCondLst>
                                            <p:cond delay="676"/>
                                          </p:stCondLst>
                                        </p:cTn>
                                        <p:tgtEl>
                                          <p:spTgt spid="12"/>
                                        </p:tgtEl>
                                      </p:cBhvr>
                                      <p:to x="100000" y="100000"/>
                                    </p:animScale>
                                    <p:animScale>
                                      <p:cBhvr>
                                        <p:cTn id="105" dur="26">
                                          <p:stCondLst>
                                            <p:cond delay="1312"/>
                                          </p:stCondLst>
                                        </p:cTn>
                                        <p:tgtEl>
                                          <p:spTgt spid="12"/>
                                        </p:tgtEl>
                                      </p:cBhvr>
                                      <p:to x="100000" y="80000"/>
                                    </p:animScale>
                                    <p:animScale>
                                      <p:cBhvr>
                                        <p:cTn id="106" dur="166" decel="50000">
                                          <p:stCondLst>
                                            <p:cond delay="1338"/>
                                          </p:stCondLst>
                                        </p:cTn>
                                        <p:tgtEl>
                                          <p:spTgt spid="12"/>
                                        </p:tgtEl>
                                      </p:cBhvr>
                                      <p:to x="100000" y="100000"/>
                                    </p:animScale>
                                    <p:animScale>
                                      <p:cBhvr>
                                        <p:cTn id="107" dur="26">
                                          <p:stCondLst>
                                            <p:cond delay="1642"/>
                                          </p:stCondLst>
                                        </p:cTn>
                                        <p:tgtEl>
                                          <p:spTgt spid="12"/>
                                        </p:tgtEl>
                                      </p:cBhvr>
                                      <p:to x="100000" y="90000"/>
                                    </p:animScale>
                                    <p:animScale>
                                      <p:cBhvr>
                                        <p:cTn id="108" dur="166" decel="50000">
                                          <p:stCondLst>
                                            <p:cond delay="1668"/>
                                          </p:stCondLst>
                                        </p:cTn>
                                        <p:tgtEl>
                                          <p:spTgt spid="12"/>
                                        </p:tgtEl>
                                      </p:cBhvr>
                                      <p:to x="100000" y="100000"/>
                                    </p:animScale>
                                    <p:animScale>
                                      <p:cBhvr>
                                        <p:cTn id="109" dur="26">
                                          <p:stCondLst>
                                            <p:cond delay="1808"/>
                                          </p:stCondLst>
                                        </p:cTn>
                                        <p:tgtEl>
                                          <p:spTgt spid="12"/>
                                        </p:tgtEl>
                                      </p:cBhvr>
                                      <p:to x="100000" y="95000"/>
                                    </p:animScale>
                                    <p:animScale>
                                      <p:cBhvr>
                                        <p:cTn id="110" dur="166" decel="50000">
                                          <p:stCondLst>
                                            <p:cond delay="1834"/>
                                          </p:stCondLst>
                                        </p:cTn>
                                        <p:tgtEl>
                                          <p:spTgt spid="12"/>
                                        </p:tgtEl>
                                      </p:cBhvr>
                                      <p:to x="100000" y="100000"/>
                                    </p:animScale>
                                  </p:childTnLst>
                                </p:cTn>
                              </p:par>
                            </p:childTnLst>
                          </p:cTn>
                        </p:par>
                      </p:childTnLst>
                    </p:cTn>
                  </p:par>
                  <p:par>
                    <p:cTn id="111" fill="hold">
                      <p:stCondLst>
                        <p:cond delay="indefinite"/>
                      </p:stCondLst>
                      <p:childTnLst>
                        <p:par>
                          <p:cTn id="112" fill="hold">
                            <p:stCondLst>
                              <p:cond delay="0"/>
                            </p:stCondLst>
                            <p:childTnLst>
                              <p:par>
                                <p:cTn id="113" presetID="26" presetClass="entr" presetSubtype="0" fill="hold" grpId="0" nodeType="clickEffect">
                                  <p:stCondLst>
                                    <p:cond delay="0"/>
                                  </p:stCondLst>
                                  <p:childTnLst>
                                    <p:set>
                                      <p:cBhvr>
                                        <p:cTn id="114" dur="1" fill="hold">
                                          <p:stCondLst>
                                            <p:cond delay="0"/>
                                          </p:stCondLst>
                                        </p:cTn>
                                        <p:tgtEl>
                                          <p:spTgt spid="7"/>
                                        </p:tgtEl>
                                        <p:attrNameLst>
                                          <p:attrName>style.visibility</p:attrName>
                                        </p:attrNameLst>
                                      </p:cBhvr>
                                      <p:to>
                                        <p:strVal val="visible"/>
                                      </p:to>
                                    </p:set>
                                    <p:animEffect transition="in" filter="wipe(down)">
                                      <p:cBhvr>
                                        <p:cTn id="115" dur="580">
                                          <p:stCondLst>
                                            <p:cond delay="0"/>
                                          </p:stCondLst>
                                        </p:cTn>
                                        <p:tgtEl>
                                          <p:spTgt spid="7"/>
                                        </p:tgtEl>
                                      </p:cBhvr>
                                    </p:animEffect>
                                    <p:anim calcmode="lin" valueType="num">
                                      <p:cBhvr>
                                        <p:cTn id="116"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117"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18"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9"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0"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21" dur="26">
                                          <p:stCondLst>
                                            <p:cond delay="650"/>
                                          </p:stCondLst>
                                        </p:cTn>
                                        <p:tgtEl>
                                          <p:spTgt spid="7"/>
                                        </p:tgtEl>
                                      </p:cBhvr>
                                      <p:to x="100000" y="60000"/>
                                    </p:animScale>
                                    <p:animScale>
                                      <p:cBhvr>
                                        <p:cTn id="122" dur="166" decel="50000">
                                          <p:stCondLst>
                                            <p:cond delay="676"/>
                                          </p:stCondLst>
                                        </p:cTn>
                                        <p:tgtEl>
                                          <p:spTgt spid="7"/>
                                        </p:tgtEl>
                                      </p:cBhvr>
                                      <p:to x="100000" y="100000"/>
                                    </p:animScale>
                                    <p:animScale>
                                      <p:cBhvr>
                                        <p:cTn id="123" dur="26">
                                          <p:stCondLst>
                                            <p:cond delay="1312"/>
                                          </p:stCondLst>
                                        </p:cTn>
                                        <p:tgtEl>
                                          <p:spTgt spid="7"/>
                                        </p:tgtEl>
                                      </p:cBhvr>
                                      <p:to x="100000" y="80000"/>
                                    </p:animScale>
                                    <p:animScale>
                                      <p:cBhvr>
                                        <p:cTn id="124" dur="166" decel="50000">
                                          <p:stCondLst>
                                            <p:cond delay="1338"/>
                                          </p:stCondLst>
                                        </p:cTn>
                                        <p:tgtEl>
                                          <p:spTgt spid="7"/>
                                        </p:tgtEl>
                                      </p:cBhvr>
                                      <p:to x="100000" y="100000"/>
                                    </p:animScale>
                                    <p:animScale>
                                      <p:cBhvr>
                                        <p:cTn id="125" dur="26">
                                          <p:stCondLst>
                                            <p:cond delay="1642"/>
                                          </p:stCondLst>
                                        </p:cTn>
                                        <p:tgtEl>
                                          <p:spTgt spid="7"/>
                                        </p:tgtEl>
                                      </p:cBhvr>
                                      <p:to x="100000" y="90000"/>
                                    </p:animScale>
                                    <p:animScale>
                                      <p:cBhvr>
                                        <p:cTn id="126" dur="166" decel="50000">
                                          <p:stCondLst>
                                            <p:cond delay="1668"/>
                                          </p:stCondLst>
                                        </p:cTn>
                                        <p:tgtEl>
                                          <p:spTgt spid="7"/>
                                        </p:tgtEl>
                                      </p:cBhvr>
                                      <p:to x="100000" y="100000"/>
                                    </p:animScale>
                                    <p:animScale>
                                      <p:cBhvr>
                                        <p:cTn id="127" dur="26">
                                          <p:stCondLst>
                                            <p:cond delay="1808"/>
                                          </p:stCondLst>
                                        </p:cTn>
                                        <p:tgtEl>
                                          <p:spTgt spid="7"/>
                                        </p:tgtEl>
                                      </p:cBhvr>
                                      <p:to x="100000" y="95000"/>
                                    </p:animScale>
                                    <p:animScale>
                                      <p:cBhvr>
                                        <p:cTn id="128" dur="166" decel="50000">
                                          <p:stCondLst>
                                            <p:cond delay="1834"/>
                                          </p:stCondLst>
                                        </p:cTn>
                                        <p:tgtEl>
                                          <p:spTgt spid="7"/>
                                        </p:tgtEl>
                                      </p:cBhvr>
                                      <p:to x="100000" y="100000"/>
                                    </p:animScale>
                                  </p:childTnLst>
                                </p:cTn>
                              </p:par>
                            </p:childTnLst>
                          </p:cTn>
                        </p:par>
                      </p:childTnLst>
                    </p:cTn>
                  </p:par>
                  <p:par>
                    <p:cTn id="129" fill="hold">
                      <p:stCondLst>
                        <p:cond delay="indefinite"/>
                      </p:stCondLst>
                      <p:childTnLst>
                        <p:par>
                          <p:cTn id="130" fill="hold">
                            <p:stCondLst>
                              <p:cond delay="0"/>
                            </p:stCondLst>
                            <p:childTnLst>
                              <p:par>
                                <p:cTn id="131" presetID="26" presetClass="entr" presetSubtype="0" fill="hold" grpId="0" nodeType="clickEffect">
                                  <p:stCondLst>
                                    <p:cond delay="0"/>
                                  </p:stCondLst>
                                  <p:childTnLst>
                                    <p:set>
                                      <p:cBhvr>
                                        <p:cTn id="132" dur="1" fill="hold">
                                          <p:stCondLst>
                                            <p:cond delay="0"/>
                                          </p:stCondLst>
                                        </p:cTn>
                                        <p:tgtEl>
                                          <p:spTgt spid="13"/>
                                        </p:tgtEl>
                                        <p:attrNameLst>
                                          <p:attrName>style.visibility</p:attrName>
                                        </p:attrNameLst>
                                      </p:cBhvr>
                                      <p:to>
                                        <p:strVal val="visible"/>
                                      </p:to>
                                    </p:set>
                                    <p:animEffect transition="in" filter="wipe(down)">
                                      <p:cBhvr>
                                        <p:cTn id="133" dur="580">
                                          <p:stCondLst>
                                            <p:cond delay="0"/>
                                          </p:stCondLst>
                                        </p:cTn>
                                        <p:tgtEl>
                                          <p:spTgt spid="13"/>
                                        </p:tgtEl>
                                      </p:cBhvr>
                                    </p:animEffect>
                                    <p:anim calcmode="lin" valueType="num">
                                      <p:cBhvr>
                                        <p:cTn id="134"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135"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136"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137"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138"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139" dur="26">
                                          <p:stCondLst>
                                            <p:cond delay="650"/>
                                          </p:stCondLst>
                                        </p:cTn>
                                        <p:tgtEl>
                                          <p:spTgt spid="13"/>
                                        </p:tgtEl>
                                      </p:cBhvr>
                                      <p:to x="100000" y="60000"/>
                                    </p:animScale>
                                    <p:animScale>
                                      <p:cBhvr>
                                        <p:cTn id="140" dur="166" decel="50000">
                                          <p:stCondLst>
                                            <p:cond delay="676"/>
                                          </p:stCondLst>
                                        </p:cTn>
                                        <p:tgtEl>
                                          <p:spTgt spid="13"/>
                                        </p:tgtEl>
                                      </p:cBhvr>
                                      <p:to x="100000" y="100000"/>
                                    </p:animScale>
                                    <p:animScale>
                                      <p:cBhvr>
                                        <p:cTn id="141" dur="26">
                                          <p:stCondLst>
                                            <p:cond delay="1312"/>
                                          </p:stCondLst>
                                        </p:cTn>
                                        <p:tgtEl>
                                          <p:spTgt spid="13"/>
                                        </p:tgtEl>
                                      </p:cBhvr>
                                      <p:to x="100000" y="80000"/>
                                    </p:animScale>
                                    <p:animScale>
                                      <p:cBhvr>
                                        <p:cTn id="142" dur="166" decel="50000">
                                          <p:stCondLst>
                                            <p:cond delay="1338"/>
                                          </p:stCondLst>
                                        </p:cTn>
                                        <p:tgtEl>
                                          <p:spTgt spid="13"/>
                                        </p:tgtEl>
                                      </p:cBhvr>
                                      <p:to x="100000" y="100000"/>
                                    </p:animScale>
                                    <p:animScale>
                                      <p:cBhvr>
                                        <p:cTn id="143" dur="26">
                                          <p:stCondLst>
                                            <p:cond delay="1642"/>
                                          </p:stCondLst>
                                        </p:cTn>
                                        <p:tgtEl>
                                          <p:spTgt spid="13"/>
                                        </p:tgtEl>
                                      </p:cBhvr>
                                      <p:to x="100000" y="90000"/>
                                    </p:animScale>
                                    <p:animScale>
                                      <p:cBhvr>
                                        <p:cTn id="144" dur="166" decel="50000">
                                          <p:stCondLst>
                                            <p:cond delay="1668"/>
                                          </p:stCondLst>
                                        </p:cTn>
                                        <p:tgtEl>
                                          <p:spTgt spid="13"/>
                                        </p:tgtEl>
                                      </p:cBhvr>
                                      <p:to x="100000" y="100000"/>
                                    </p:animScale>
                                    <p:animScale>
                                      <p:cBhvr>
                                        <p:cTn id="145" dur="26">
                                          <p:stCondLst>
                                            <p:cond delay="1808"/>
                                          </p:stCondLst>
                                        </p:cTn>
                                        <p:tgtEl>
                                          <p:spTgt spid="13"/>
                                        </p:tgtEl>
                                      </p:cBhvr>
                                      <p:to x="100000" y="95000"/>
                                    </p:animScale>
                                    <p:animScale>
                                      <p:cBhvr>
                                        <p:cTn id="146" dur="166" decel="50000">
                                          <p:stCondLst>
                                            <p:cond delay="1834"/>
                                          </p:stCondLst>
                                        </p:cTn>
                                        <p:tgtEl>
                                          <p:spTgt spid="13"/>
                                        </p:tgtEl>
                                      </p:cBhvr>
                                      <p:to x="100000" y="100000"/>
                                    </p:animScale>
                                  </p:childTnLst>
                                </p:cTn>
                              </p:par>
                            </p:childTnLst>
                          </p:cTn>
                        </p:par>
                      </p:childTnLst>
                    </p:cTn>
                  </p:par>
                  <p:par>
                    <p:cTn id="147" fill="hold">
                      <p:stCondLst>
                        <p:cond delay="indefinite"/>
                      </p:stCondLst>
                      <p:childTnLst>
                        <p:par>
                          <p:cTn id="148" fill="hold">
                            <p:stCondLst>
                              <p:cond delay="0"/>
                            </p:stCondLst>
                            <p:childTnLst>
                              <p:par>
                                <p:cTn id="149" presetID="26" presetClass="entr" presetSubtype="0" fill="hold" grpId="0" nodeType="clickEffect">
                                  <p:stCondLst>
                                    <p:cond delay="0"/>
                                  </p:stCondLst>
                                  <p:childTnLst>
                                    <p:set>
                                      <p:cBhvr>
                                        <p:cTn id="150" dur="1" fill="hold">
                                          <p:stCondLst>
                                            <p:cond delay="0"/>
                                          </p:stCondLst>
                                        </p:cTn>
                                        <p:tgtEl>
                                          <p:spTgt spid="6"/>
                                        </p:tgtEl>
                                        <p:attrNameLst>
                                          <p:attrName>style.visibility</p:attrName>
                                        </p:attrNameLst>
                                      </p:cBhvr>
                                      <p:to>
                                        <p:strVal val="visible"/>
                                      </p:to>
                                    </p:set>
                                    <p:animEffect transition="in" filter="wipe(down)">
                                      <p:cBhvr>
                                        <p:cTn id="151" dur="580">
                                          <p:stCondLst>
                                            <p:cond delay="0"/>
                                          </p:stCondLst>
                                        </p:cTn>
                                        <p:tgtEl>
                                          <p:spTgt spid="6"/>
                                        </p:tgtEl>
                                      </p:cBhvr>
                                    </p:animEffect>
                                    <p:anim calcmode="lin" valueType="num">
                                      <p:cBhvr>
                                        <p:cTn id="152"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53"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54"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55"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56"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57" dur="26">
                                          <p:stCondLst>
                                            <p:cond delay="650"/>
                                          </p:stCondLst>
                                        </p:cTn>
                                        <p:tgtEl>
                                          <p:spTgt spid="6"/>
                                        </p:tgtEl>
                                      </p:cBhvr>
                                      <p:to x="100000" y="60000"/>
                                    </p:animScale>
                                    <p:animScale>
                                      <p:cBhvr>
                                        <p:cTn id="158" dur="166" decel="50000">
                                          <p:stCondLst>
                                            <p:cond delay="676"/>
                                          </p:stCondLst>
                                        </p:cTn>
                                        <p:tgtEl>
                                          <p:spTgt spid="6"/>
                                        </p:tgtEl>
                                      </p:cBhvr>
                                      <p:to x="100000" y="100000"/>
                                    </p:animScale>
                                    <p:animScale>
                                      <p:cBhvr>
                                        <p:cTn id="159" dur="26">
                                          <p:stCondLst>
                                            <p:cond delay="1312"/>
                                          </p:stCondLst>
                                        </p:cTn>
                                        <p:tgtEl>
                                          <p:spTgt spid="6"/>
                                        </p:tgtEl>
                                      </p:cBhvr>
                                      <p:to x="100000" y="80000"/>
                                    </p:animScale>
                                    <p:animScale>
                                      <p:cBhvr>
                                        <p:cTn id="160" dur="166" decel="50000">
                                          <p:stCondLst>
                                            <p:cond delay="1338"/>
                                          </p:stCondLst>
                                        </p:cTn>
                                        <p:tgtEl>
                                          <p:spTgt spid="6"/>
                                        </p:tgtEl>
                                      </p:cBhvr>
                                      <p:to x="100000" y="100000"/>
                                    </p:animScale>
                                    <p:animScale>
                                      <p:cBhvr>
                                        <p:cTn id="161" dur="26">
                                          <p:stCondLst>
                                            <p:cond delay="1642"/>
                                          </p:stCondLst>
                                        </p:cTn>
                                        <p:tgtEl>
                                          <p:spTgt spid="6"/>
                                        </p:tgtEl>
                                      </p:cBhvr>
                                      <p:to x="100000" y="90000"/>
                                    </p:animScale>
                                    <p:animScale>
                                      <p:cBhvr>
                                        <p:cTn id="162" dur="166" decel="50000">
                                          <p:stCondLst>
                                            <p:cond delay="1668"/>
                                          </p:stCondLst>
                                        </p:cTn>
                                        <p:tgtEl>
                                          <p:spTgt spid="6"/>
                                        </p:tgtEl>
                                      </p:cBhvr>
                                      <p:to x="100000" y="100000"/>
                                    </p:animScale>
                                    <p:animScale>
                                      <p:cBhvr>
                                        <p:cTn id="163" dur="26">
                                          <p:stCondLst>
                                            <p:cond delay="1808"/>
                                          </p:stCondLst>
                                        </p:cTn>
                                        <p:tgtEl>
                                          <p:spTgt spid="6"/>
                                        </p:tgtEl>
                                      </p:cBhvr>
                                      <p:to x="100000" y="95000"/>
                                    </p:animScale>
                                    <p:animScale>
                                      <p:cBhvr>
                                        <p:cTn id="164" dur="166" decel="50000">
                                          <p:stCondLst>
                                            <p:cond delay="1834"/>
                                          </p:stCondLst>
                                        </p:cTn>
                                        <p:tgtEl>
                                          <p:spTgt spid="6"/>
                                        </p:tgtEl>
                                      </p:cBhvr>
                                      <p:to x="100000" y="100000"/>
                                    </p:animScale>
                                  </p:childTnLst>
                                </p:cTn>
                              </p:par>
                            </p:childTnLst>
                          </p:cTn>
                        </p:par>
                      </p:childTnLst>
                    </p:cTn>
                  </p:par>
                  <p:par>
                    <p:cTn id="165" fill="hold">
                      <p:stCondLst>
                        <p:cond delay="indefinite"/>
                      </p:stCondLst>
                      <p:childTnLst>
                        <p:par>
                          <p:cTn id="166" fill="hold">
                            <p:stCondLst>
                              <p:cond delay="0"/>
                            </p:stCondLst>
                            <p:childTnLst>
                              <p:par>
                                <p:cTn id="167" presetID="26" presetClass="entr" presetSubtype="0" fill="hold" grpId="0" nodeType="clickEffect">
                                  <p:stCondLst>
                                    <p:cond delay="0"/>
                                  </p:stCondLst>
                                  <p:childTnLst>
                                    <p:set>
                                      <p:cBhvr>
                                        <p:cTn id="168" dur="1" fill="hold">
                                          <p:stCondLst>
                                            <p:cond delay="0"/>
                                          </p:stCondLst>
                                        </p:cTn>
                                        <p:tgtEl>
                                          <p:spTgt spid="15"/>
                                        </p:tgtEl>
                                        <p:attrNameLst>
                                          <p:attrName>style.visibility</p:attrName>
                                        </p:attrNameLst>
                                      </p:cBhvr>
                                      <p:to>
                                        <p:strVal val="visible"/>
                                      </p:to>
                                    </p:set>
                                    <p:animEffect transition="in" filter="wipe(down)">
                                      <p:cBhvr>
                                        <p:cTn id="169" dur="580">
                                          <p:stCondLst>
                                            <p:cond delay="0"/>
                                          </p:stCondLst>
                                        </p:cTn>
                                        <p:tgtEl>
                                          <p:spTgt spid="15"/>
                                        </p:tgtEl>
                                      </p:cBhvr>
                                    </p:animEffect>
                                    <p:anim calcmode="lin" valueType="num">
                                      <p:cBhvr>
                                        <p:cTn id="170"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171"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172"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173"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174"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175" dur="26">
                                          <p:stCondLst>
                                            <p:cond delay="650"/>
                                          </p:stCondLst>
                                        </p:cTn>
                                        <p:tgtEl>
                                          <p:spTgt spid="15"/>
                                        </p:tgtEl>
                                      </p:cBhvr>
                                      <p:to x="100000" y="60000"/>
                                    </p:animScale>
                                    <p:animScale>
                                      <p:cBhvr>
                                        <p:cTn id="176" dur="166" decel="50000">
                                          <p:stCondLst>
                                            <p:cond delay="676"/>
                                          </p:stCondLst>
                                        </p:cTn>
                                        <p:tgtEl>
                                          <p:spTgt spid="15"/>
                                        </p:tgtEl>
                                      </p:cBhvr>
                                      <p:to x="100000" y="100000"/>
                                    </p:animScale>
                                    <p:animScale>
                                      <p:cBhvr>
                                        <p:cTn id="177" dur="26">
                                          <p:stCondLst>
                                            <p:cond delay="1312"/>
                                          </p:stCondLst>
                                        </p:cTn>
                                        <p:tgtEl>
                                          <p:spTgt spid="15"/>
                                        </p:tgtEl>
                                      </p:cBhvr>
                                      <p:to x="100000" y="80000"/>
                                    </p:animScale>
                                    <p:animScale>
                                      <p:cBhvr>
                                        <p:cTn id="178" dur="166" decel="50000">
                                          <p:stCondLst>
                                            <p:cond delay="1338"/>
                                          </p:stCondLst>
                                        </p:cTn>
                                        <p:tgtEl>
                                          <p:spTgt spid="15"/>
                                        </p:tgtEl>
                                      </p:cBhvr>
                                      <p:to x="100000" y="100000"/>
                                    </p:animScale>
                                    <p:animScale>
                                      <p:cBhvr>
                                        <p:cTn id="179" dur="26">
                                          <p:stCondLst>
                                            <p:cond delay="1642"/>
                                          </p:stCondLst>
                                        </p:cTn>
                                        <p:tgtEl>
                                          <p:spTgt spid="15"/>
                                        </p:tgtEl>
                                      </p:cBhvr>
                                      <p:to x="100000" y="90000"/>
                                    </p:animScale>
                                    <p:animScale>
                                      <p:cBhvr>
                                        <p:cTn id="180" dur="166" decel="50000">
                                          <p:stCondLst>
                                            <p:cond delay="1668"/>
                                          </p:stCondLst>
                                        </p:cTn>
                                        <p:tgtEl>
                                          <p:spTgt spid="15"/>
                                        </p:tgtEl>
                                      </p:cBhvr>
                                      <p:to x="100000" y="100000"/>
                                    </p:animScale>
                                    <p:animScale>
                                      <p:cBhvr>
                                        <p:cTn id="181" dur="26">
                                          <p:stCondLst>
                                            <p:cond delay="1808"/>
                                          </p:stCondLst>
                                        </p:cTn>
                                        <p:tgtEl>
                                          <p:spTgt spid="15"/>
                                        </p:tgtEl>
                                      </p:cBhvr>
                                      <p:to x="100000" y="95000"/>
                                    </p:animScale>
                                    <p:animScale>
                                      <p:cBhvr>
                                        <p:cTn id="182" dur="166" decel="50000">
                                          <p:stCondLst>
                                            <p:cond delay="1834"/>
                                          </p:stCondLst>
                                        </p:cTn>
                                        <p:tgtEl>
                                          <p:spTgt spid="15"/>
                                        </p:tgtEl>
                                      </p:cBhvr>
                                      <p:to x="100000" y="100000"/>
                                    </p:animScale>
                                  </p:childTnLst>
                                </p:cTn>
                              </p:par>
                            </p:childTnLst>
                          </p:cTn>
                        </p:par>
                      </p:childTnLst>
                    </p:cTn>
                  </p:par>
                  <p:par>
                    <p:cTn id="183" fill="hold">
                      <p:stCondLst>
                        <p:cond delay="indefinite"/>
                      </p:stCondLst>
                      <p:childTnLst>
                        <p:par>
                          <p:cTn id="184" fill="hold">
                            <p:stCondLst>
                              <p:cond delay="0"/>
                            </p:stCondLst>
                            <p:childTnLst>
                              <p:par>
                                <p:cTn id="185" presetID="2" presetClass="entr" presetSubtype="4" fill="hold" grpId="0" nodeType="clickEffect">
                                  <p:stCondLst>
                                    <p:cond delay="0"/>
                                  </p:stCondLst>
                                  <p:childTnLst>
                                    <p:set>
                                      <p:cBhvr>
                                        <p:cTn id="186" dur="1" fill="hold">
                                          <p:stCondLst>
                                            <p:cond delay="0"/>
                                          </p:stCondLst>
                                        </p:cTn>
                                        <p:tgtEl>
                                          <p:spTgt spid="14"/>
                                        </p:tgtEl>
                                        <p:attrNameLst>
                                          <p:attrName>style.visibility</p:attrName>
                                        </p:attrNameLst>
                                      </p:cBhvr>
                                      <p:to>
                                        <p:strVal val="visible"/>
                                      </p:to>
                                    </p:set>
                                    <p:anim calcmode="lin" valueType="num">
                                      <p:cBhvr additive="base">
                                        <p:cTn id="187" dur="500" fill="hold"/>
                                        <p:tgtEl>
                                          <p:spTgt spid="14"/>
                                        </p:tgtEl>
                                        <p:attrNameLst>
                                          <p:attrName>ppt_x</p:attrName>
                                        </p:attrNameLst>
                                      </p:cBhvr>
                                      <p:tavLst>
                                        <p:tav tm="0">
                                          <p:val>
                                            <p:strVal val="#ppt_x"/>
                                          </p:val>
                                        </p:tav>
                                        <p:tav tm="100000">
                                          <p:val>
                                            <p:strVal val="#ppt_x"/>
                                          </p:val>
                                        </p:tav>
                                      </p:tavLst>
                                    </p:anim>
                                    <p:anim calcmode="lin" valueType="num">
                                      <p:cBhvr additive="base">
                                        <p:cTn id="18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89" fill="hold">
                      <p:stCondLst>
                        <p:cond delay="indefinite"/>
                      </p:stCondLst>
                      <p:childTnLst>
                        <p:par>
                          <p:cTn id="190" fill="hold">
                            <p:stCondLst>
                              <p:cond delay="0"/>
                            </p:stCondLst>
                            <p:childTnLst>
                              <p:par>
                                <p:cTn id="191" presetID="2" presetClass="entr" presetSubtype="4" fill="hold" grpId="0" nodeType="clickEffect">
                                  <p:stCondLst>
                                    <p:cond delay="0"/>
                                  </p:stCondLst>
                                  <p:childTnLst>
                                    <p:set>
                                      <p:cBhvr>
                                        <p:cTn id="192" dur="1" fill="hold">
                                          <p:stCondLst>
                                            <p:cond delay="0"/>
                                          </p:stCondLst>
                                        </p:cTn>
                                        <p:tgtEl>
                                          <p:spTgt spid="16"/>
                                        </p:tgtEl>
                                        <p:attrNameLst>
                                          <p:attrName>style.visibility</p:attrName>
                                        </p:attrNameLst>
                                      </p:cBhvr>
                                      <p:to>
                                        <p:strVal val="visible"/>
                                      </p:to>
                                    </p:set>
                                    <p:anim calcmode="lin" valueType="num">
                                      <p:cBhvr additive="base">
                                        <p:cTn id="193" dur="500" fill="hold"/>
                                        <p:tgtEl>
                                          <p:spTgt spid="16"/>
                                        </p:tgtEl>
                                        <p:attrNameLst>
                                          <p:attrName>ppt_x</p:attrName>
                                        </p:attrNameLst>
                                      </p:cBhvr>
                                      <p:tavLst>
                                        <p:tav tm="0">
                                          <p:val>
                                            <p:strVal val="#ppt_x"/>
                                          </p:val>
                                        </p:tav>
                                        <p:tav tm="100000">
                                          <p:val>
                                            <p:strVal val="#ppt_x"/>
                                          </p:val>
                                        </p:tav>
                                      </p:tavLst>
                                    </p:anim>
                                    <p:anim calcmode="lin" valueType="num">
                                      <p:cBhvr additive="base">
                                        <p:cTn id="19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9" grpId="0" animBg="1"/>
      <p:bldP spid="10" grpId="0" animBg="1"/>
      <p:bldP spid="11" grpId="0" animBg="1"/>
      <p:bldP spid="12" grpId="0" animBg="1"/>
      <p:bldP spid="13" grpId="0" animBg="1"/>
      <p:bldP spid="14" grpId="0" animBg="1"/>
      <p:bldP spid="15" grpId="0" animBg="1"/>
      <p:bldP spid="1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785794"/>
          </a:xfrm>
        </p:spPr>
        <p:txBody>
          <a:bodyPr>
            <a:normAutofit/>
          </a:bodyPr>
          <a:lstStyle/>
          <a:p>
            <a:pPr algn="ctr"/>
            <a:r>
              <a:rPr lang="ru-RU" sz="2800" b="1" dirty="0" smtClean="0"/>
              <a:t>Пересказ</a:t>
            </a:r>
            <a:endParaRPr lang="ru-RU" sz="2800" b="1" dirty="0"/>
          </a:p>
        </p:txBody>
      </p:sp>
      <p:sp>
        <p:nvSpPr>
          <p:cNvPr id="3" name="Объект 2"/>
          <p:cNvSpPr>
            <a:spLocks noGrp="1"/>
          </p:cNvSpPr>
          <p:nvPr>
            <p:ph idx="1"/>
          </p:nvPr>
        </p:nvSpPr>
        <p:spPr>
          <a:xfrm>
            <a:off x="0" y="928670"/>
            <a:ext cx="9144000" cy="5929330"/>
          </a:xfrm>
        </p:spPr>
        <p:txBody>
          <a:bodyPr>
            <a:normAutofit fontScale="32500" lnSpcReduction="20000"/>
          </a:bodyPr>
          <a:lstStyle/>
          <a:p>
            <a:pPr>
              <a:buNone/>
            </a:pPr>
            <a:r>
              <a:rPr lang="ru-RU" sz="5600" b="1" dirty="0" smtClean="0"/>
              <a:t>         Требования </a:t>
            </a:r>
            <a:r>
              <a:rPr lang="ru-RU" sz="5600" b="1" dirty="0"/>
              <a:t>к пересказам детей:</a:t>
            </a:r>
          </a:p>
          <a:p>
            <a:pPr>
              <a:buNone/>
            </a:pPr>
            <a:r>
              <a:rPr lang="ru-RU" sz="5600" dirty="0"/>
              <a:t>	</a:t>
            </a:r>
            <a:r>
              <a:rPr lang="ru-RU" sz="5600" dirty="0" smtClean="0"/>
              <a:t>Осмысленность;</a:t>
            </a:r>
            <a:endParaRPr lang="ru-RU" sz="5600" dirty="0"/>
          </a:p>
          <a:p>
            <a:pPr>
              <a:buNone/>
            </a:pPr>
            <a:r>
              <a:rPr lang="ru-RU" sz="5600" dirty="0"/>
              <a:t>	Полнота передачи </a:t>
            </a:r>
            <a:r>
              <a:rPr lang="ru-RU" sz="5600" dirty="0" smtClean="0"/>
              <a:t>произведения;</a:t>
            </a:r>
            <a:endParaRPr lang="ru-RU" sz="5600" dirty="0"/>
          </a:p>
          <a:p>
            <a:pPr>
              <a:buNone/>
            </a:pPr>
            <a:r>
              <a:rPr lang="ru-RU" sz="5600" dirty="0"/>
              <a:t>	Последовательность и связность </a:t>
            </a:r>
            <a:r>
              <a:rPr lang="ru-RU" sz="5600" dirty="0" smtClean="0"/>
              <a:t>пересказа;</a:t>
            </a:r>
            <a:endParaRPr lang="ru-RU" sz="5600" dirty="0"/>
          </a:p>
          <a:p>
            <a:pPr>
              <a:buNone/>
            </a:pPr>
            <a:r>
              <a:rPr lang="ru-RU" sz="5600" dirty="0"/>
              <a:t>	Использование словаря и оборотов авторского </a:t>
            </a:r>
            <a:r>
              <a:rPr lang="ru-RU" sz="5600" dirty="0" smtClean="0"/>
              <a:t>текста;</a:t>
            </a:r>
            <a:endParaRPr lang="ru-RU" sz="5600" dirty="0"/>
          </a:p>
          <a:p>
            <a:pPr>
              <a:buNone/>
            </a:pPr>
            <a:r>
              <a:rPr lang="ru-RU" sz="5600" dirty="0"/>
              <a:t>	Плавность пересказа (отсутствие длительных пауз</a:t>
            </a:r>
            <a:r>
              <a:rPr lang="ru-RU" sz="5600" dirty="0" smtClean="0"/>
              <a:t>);</a:t>
            </a:r>
            <a:endParaRPr lang="ru-RU" sz="5600" dirty="0"/>
          </a:p>
          <a:p>
            <a:pPr>
              <a:buNone/>
            </a:pPr>
            <a:r>
              <a:rPr lang="ru-RU" sz="5600" dirty="0"/>
              <a:t>	Выразительность и фонематическая правильность речи, культура поведения во время пересказа.</a:t>
            </a:r>
          </a:p>
          <a:p>
            <a:pPr>
              <a:buNone/>
            </a:pPr>
            <a:endParaRPr lang="ru-RU" sz="5600" dirty="0"/>
          </a:p>
          <a:p>
            <a:pPr>
              <a:buNone/>
            </a:pPr>
            <a:r>
              <a:rPr lang="ru-RU" sz="5600" b="1" dirty="0" smtClean="0"/>
              <a:t>         Методические </a:t>
            </a:r>
            <a:r>
              <a:rPr lang="ru-RU" sz="5600" b="1" dirty="0"/>
              <a:t>приемы, используемые в процессе обучения пересказу</a:t>
            </a:r>
            <a:r>
              <a:rPr lang="ru-RU" sz="5600" b="1" dirty="0" smtClean="0"/>
              <a:t>:</a:t>
            </a:r>
            <a:endParaRPr lang="ru-RU" sz="5600" dirty="0"/>
          </a:p>
          <a:p>
            <a:pPr>
              <a:buNone/>
            </a:pPr>
            <a:r>
              <a:rPr lang="ru-RU" sz="5600" dirty="0"/>
              <a:t>	Чтение художественного </a:t>
            </a:r>
            <a:r>
              <a:rPr lang="ru-RU" sz="5600" dirty="0" smtClean="0"/>
              <a:t>произведения;</a:t>
            </a:r>
            <a:endParaRPr lang="ru-RU" sz="5600" dirty="0"/>
          </a:p>
          <a:p>
            <a:pPr>
              <a:buNone/>
            </a:pPr>
            <a:r>
              <a:rPr lang="ru-RU" sz="5600" dirty="0"/>
              <a:t>	Вопросы по содержанию (подсказывающие, </a:t>
            </a:r>
            <a:r>
              <a:rPr lang="ru-RU" sz="5600" dirty="0" smtClean="0"/>
              <a:t>подводящие);</a:t>
            </a:r>
            <a:endParaRPr lang="ru-RU" sz="5600" dirty="0"/>
          </a:p>
          <a:p>
            <a:pPr>
              <a:buNone/>
            </a:pPr>
            <a:r>
              <a:rPr lang="ru-RU" sz="5600" dirty="0"/>
              <a:t>	Использование </a:t>
            </a:r>
            <a:r>
              <a:rPr lang="ru-RU" sz="5600" dirty="0" smtClean="0"/>
              <a:t>указаний;</a:t>
            </a:r>
            <a:endParaRPr lang="ru-RU" sz="5600" dirty="0"/>
          </a:p>
          <a:p>
            <a:pPr>
              <a:buNone/>
            </a:pPr>
            <a:r>
              <a:rPr lang="ru-RU" sz="5600" dirty="0"/>
              <a:t>	Индивидуальное и хоровое </a:t>
            </a:r>
            <a:r>
              <a:rPr lang="ru-RU" sz="5600" dirty="0" smtClean="0"/>
              <a:t>повторение;</a:t>
            </a:r>
            <a:endParaRPr lang="ru-RU" sz="5600" dirty="0"/>
          </a:p>
          <a:p>
            <a:pPr>
              <a:buNone/>
            </a:pPr>
            <a:r>
              <a:rPr lang="ru-RU" sz="5600" dirty="0"/>
              <a:t>	Беседа с опорой на личный опыт </a:t>
            </a:r>
            <a:r>
              <a:rPr lang="ru-RU" sz="5600" dirty="0" smtClean="0"/>
              <a:t>ребенка; </a:t>
            </a:r>
            <a:endParaRPr lang="ru-RU" sz="5600" dirty="0"/>
          </a:p>
          <a:p>
            <a:pPr>
              <a:buNone/>
            </a:pPr>
            <a:r>
              <a:rPr lang="ru-RU" sz="5600" dirty="0"/>
              <a:t>	Подсказ слова или </a:t>
            </a:r>
            <a:r>
              <a:rPr lang="ru-RU" sz="5600" dirty="0" smtClean="0"/>
              <a:t>фразы;</a:t>
            </a:r>
            <a:endParaRPr lang="ru-RU" sz="5600" dirty="0"/>
          </a:p>
          <a:p>
            <a:pPr>
              <a:buNone/>
            </a:pPr>
            <a:r>
              <a:rPr lang="ru-RU" sz="5600" dirty="0"/>
              <a:t>	Сюрпризные и игровые </a:t>
            </a:r>
            <a:r>
              <a:rPr lang="ru-RU" sz="5600" dirty="0" smtClean="0"/>
              <a:t>моменты;</a:t>
            </a:r>
            <a:endParaRPr lang="ru-RU" sz="5600" dirty="0"/>
          </a:p>
          <a:p>
            <a:pPr>
              <a:buNone/>
            </a:pPr>
            <a:r>
              <a:rPr lang="ru-RU" sz="5600" dirty="0"/>
              <a:t>	Использование </a:t>
            </a:r>
            <a:r>
              <a:rPr lang="ru-RU" sz="5600" dirty="0" smtClean="0"/>
              <a:t>наглядности;</a:t>
            </a:r>
            <a:endParaRPr lang="ru-RU" sz="5600" dirty="0"/>
          </a:p>
          <a:p>
            <a:pPr>
              <a:buNone/>
            </a:pPr>
            <a:r>
              <a:rPr lang="ru-RU" sz="5600" dirty="0"/>
              <a:t>	Использование в качестве подсказки жест, мимику, </a:t>
            </a:r>
            <a:r>
              <a:rPr lang="ru-RU" sz="5600" dirty="0" smtClean="0"/>
              <a:t>пантомимику;</a:t>
            </a:r>
            <a:endParaRPr lang="ru-RU" sz="5600" dirty="0"/>
          </a:p>
          <a:p>
            <a:pPr>
              <a:buNone/>
            </a:pPr>
            <a:r>
              <a:rPr lang="ru-RU" sz="5600" dirty="0"/>
              <a:t>	Использование драматизации, настольного театра.</a:t>
            </a:r>
          </a:p>
          <a:p>
            <a:pPr>
              <a:buNone/>
            </a:pPr>
            <a:endParaRPr lang="ru-RU" sz="5600" dirty="0"/>
          </a:p>
          <a:p>
            <a:pPr>
              <a:buNone/>
            </a:pPr>
            <a:endParaRPr lang="ru-RU" dirty="0"/>
          </a:p>
        </p:txBody>
      </p:sp>
    </p:spTree>
    <p:extLst>
      <p:ext uri="{BB962C8B-B14F-4D97-AF65-F5344CB8AC3E}">
        <p14:creationId xmlns:p14="http://schemas.microsoft.com/office/powerpoint/2010/main" val="1768934746"/>
      </p:ext>
    </p:extLst>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642918"/>
            <a:ext cx="8229600" cy="653210"/>
          </a:xfrm>
        </p:spPr>
        <p:txBody>
          <a:bodyPr>
            <a:normAutofit fontScale="90000"/>
          </a:bodyPr>
          <a:lstStyle/>
          <a:p>
            <a:pPr algn="ctr"/>
            <a:r>
              <a:rPr lang="ru-RU" sz="3200" b="1" dirty="0" smtClean="0"/>
              <a:t>Заучивание стихотворений</a:t>
            </a:r>
            <a:br>
              <a:rPr lang="ru-RU" sz="3200" b="1" dirty="0" smtClean="0"/>
            </a:br>
            <a:endParaRPr lang="ru-RU" sz="3200" b="1" dirty="0"/>
          </a:p>
        </p:txBody>
      </p:sp>
      <p:sp>
        <p:nvSpPr>
          <p:cNvPr id="3" name="Объект 2"/>
          <p:cNvSpPr>
            <a:spLocks noGrp="1"/>
          </p:cNvSpPr>
          <p:nvPr>
            <p:ph idx="1"/>
          </p:nvPr>
        </p:nvSpPr>
        <p:spPr>
          <a:xfrm>
            <a:off x="214282" y="1071546"/>
            <a:ext cx="8643998" cy="5786454"/>
          </a:xfrm>
        </p:spPr>
        <p:txBody>
          <a:bodyPr>
            <a:normAutofit lnSpcReduction="10000"/>
          </a:bodyPr>
          <a:lstStyle/>
          <a:p>
            <a:pPr>
              <a:buNone/>
            </a:pPr>
            <a:r>
              <a:rPr lang="ru-RU" dirty="0" smtClean="0">
                <a:latin typeface="Times New Roman" pitchFamily="18" charset="0"/>
                <a:cs typeface="Times New Roman" pitchFamily="18" charset="0"/>
              </a:rPr>
              <a:t>1</a:t>
            </a:r>
            <a:r>
              <a:rPr lang="ru-RU" dirty="0" smtClean="0">
                <a:latin typeface="Arial" pitchFamily="34" charset="0"/>
                <a:cs typeface="Arial" pitchFamily="34" charset="0"/>
              </a:rPr>
              <a:t>)</a:t>
            </a:r>
            <a:r>
              <a:rPr lang="ru-RU" dirty="0" smtClean="0"/>
              <a:t> </a:t>
            </a:r>
            <a:r>
              <a:rPr lang="ru-RU" sz="2600" dirty="0" smtClean="0"/>
              <a:t>Вызвать у детей состояние, наиболее благоприятное для восприятия и запоминания стихотворения (задать вопрос , связанный с темой произведения, или напомнить о событии из жизни детей, близком к содержанию стихотворения).</a:t>
            </a:r>
          </a:p>
          <a:p>
            <a:pPr>
              <a:buNone/>
            </a:pPr>
            <a:r>
              <a:rPr lang="ru-RU" sz="2600" dirty="0" smtClean="0">
                <a:latin typeface="Times New Roman" pitchFamily="18" charset="0"/>
                <a:cs typeface="Times New Roman" pitchFamily="18" charset="0"/>
              </a:rPr>
              <a:t>2</a:t>
            </a:r>
            <a:r>
              <a:rPr lang="ru-RU" sz="2600" dirty="0" smtClean="0"/>
              <a:t>) Чтение стихотворения наизусть педагогом.</a:t>
            </a:r>
          </a:p>
          <a:p>
            <a:pPr>
              <a:buNone/>
            </a:pPr>
            <a:r>
              <a:rPr lang="ru-RU" sz="2600" dirty="0" smtClean="0">
                <a:latin typeface="Times New Roman" pitchFamily="18" charset="0"/>
                <a:cs typeface="Times New Roman" pitchFamily="18" charset="0"/>
              </a:rPr>
              <a:t>3</a:t>
            </a:r>
            <a:r>
              <a:rPr lang="ru-RU" sz="2600" dirty="0" smtClean="0"/>
              <a:t>) После первого прочтения перед детьми ставится цель- заучить стихотворение наизусть.</a:t>
            </a:r>
          </a:p>
          <a:p>
            <a:pPr>
              <a:buNone/>
            </a:pPr>
            <a:r>
              <a:rPr lang="ru-RU" sz="2600" dirty="0" smtClean="0">
                <a:latin typeface="Times New Roman" pitchFamily="18" charset="0"/>
                <a:cs typeface="Times New Roman" pitchFamily="18" charset="0"/>
              </a:rPr>
              <a:t>4</a:t>
            </a:r>
            <a:r>
              <a:rPr lang="ru-RU" sz="2600" dirty="0" smtClean="0"/>
              <a:t>) Чтение воспитателем стихотворения несколько раз.</a:t>
            </a:r>
          </a:p>
          <a:p>
            <a:pPr>
              <a:buNone/>
            </a:pPr>
            <a:r>
              <a:rPr lang="ru-RU" sz="2600" dirty="0" smtClean="0">
                <a:latin typeface="Times New Roman" pitchFamily="18" charset="0"/>
                <a:cs typeface="Times New Roman" pitchFamily="18" charset="0"/>
              </a:rPr>
              <a:t>5</a:t>
            </a:r>
            <a:r>
              <a:rPr lang="ru-RU" sz="2600" dirty="0" smtClean="0"/>
              <a:t>) Повторение стихотворения детьми (в первую очередь  спрашивают кто быстрее запоминает, кто изъявляет желание, затем  других).</a:t>
            </a:r>
          </a:p>
          <a:p>
            <a:pPr>
              <a:buNone/>
            </a:pPr>
            <a:r>
              <a:rPr lang="ru-RU" sz="2600" dirty="0" smtClean="0">
                <a:latin typeface="Times New Roman" pitchFamily="18" charset="0"/>
                <a:cs typeface="Times New Roman" pitchFamily="18" charset="0"/>
              </a:rPr>
              <a:t>6</a:t>
            </a:r>
            <a:r>
              <a:rPr lang="ru-RU" sz="2600" dirty="0" smtClean="0"/>
              <a:t>) В последующие дни повторение заучиваемого стихотворения. </a:t>
            </a:r>
          </a:p>
          <a:p>
            <a:endParaRPr lang="ru-RU" dirty="0"/>
          </a:p>
        </p:txBody>
      </p:sp>
    </p:spTree>
    <p:extLst>
      <p:ext uri="{BB962C8B-B14F-4D97-AF65-F5344CB8AC3E}">
        <p14:creationId xmlns:p14="http://schemas.microsoft.com/office/powerpoint/2010/main" val="509536854"/>
      </p:ext>
    </p:extLst>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noAutofit/>
          </a:bodyPr>
          <a:lstStyle/>
          <a:p>
            <a:pPr algn="ctr"/>
            <a:r>
              <a:rPr lang="ru-RU" sz="3200" b="1" dirty="0" smtClean="0"/>
              <a:t>Общение (диалог)</a:t>
            </a:r>
            <a:br>
              <a:rPr lang="ru-RU" sz="3200" b="1" dirty="0" smtClean="0"/>
            </a:br>
            <a:endParaRPr lang="ru-RU" sz="3200" b="1" dirty="0"/>
          </a:p>
        </p:txBody>
      </p:sp>
      <p:sp>
        <p:nvSpPr>
          <p:cNvPr id="3" name="Объект 2"/>
          <p:cNvSpPr>
            <a:spLocks noGrp="1"/>
          </p:cNvSpPr>
          <p:nvPr>
            <p:ph idx="1"/>
          </p:nvPr>
        </p:nvSpPr>
        <p:spPr>
          <a:xfrm>
            <a:off x="457200" y="1000108"/>
            <a:ext cx="8229600" cy="5572164"/>
          </a:xfrm>
        </p:spPr>
        <p:txBody>
          <a:bodyPr>
            <a:normAutofit fontScale="92500" lnSpcReduction="20000"/>
          </a:bodyPr>
          <a:lstStyle/>
          <a:p>
            <a:pPr marL="360363" indent="-360363">
              <a:buNone/>
            </a:pPr>
            <a:r>
              <a:rPr lang="ru-RU" dirty="0" smtClean="0"/>
              <a:t> </a:t>
            </a:r>
            <a:r>
              <a:rPr lang="ru-RU" dirty="0" smtClean="0">
                <a:latin typeface="Times New Roman" pitchFamily="18" charset="0"/>
                <a:cs typeface="Times New Roman" pitchFamily="18" charset="0"/>
              </a:rPr>
              <a:t>1</a:t>
            </a:r>
            <a:r>
              <a:rPr lang="ru-RU" dirty="0" smtClean="0"/>
              <a:t>) Для  развития у детей интереса и желания участвовать в диалоге рекомендуется использовать эмоциональные средства такие как: загадка, вопрос, стихотворение, ситуация и др., имеющие прямое отношение к беседе.</a:t>
            </a:r>
          </a:p>
          <a:p>
            <a:pPr marL="514350" indent="-514350">
              <a:buAutoNum type="arabicParenR"/>
            </a:pPr>
            <a:endParaRPr lang="ru-RU" dirty="0" smtClean="0"/>
          </a:p>
          <a:p>
            <a:pPr>
              <a:buNone/>
            </a:pPr>
            <a:r>
              <a:rPr lang="ru-RU" dirty="0" smtClean="0">
                <a:latin typeface="Times New Roman" pitchFamily="18" charset="0"/>
                <a:cs typeface="Times New Roman" pitchFamily="18" charset="0"/>
              </a:rPr>
              <a:t>2</a:t>
            </a:r>
            <a:r>
              <a:rPr lang="ru-RU" dirty="0" smtClean="0"/>
              <a:t>) Основной методический прием – вопросы. Которые        направляют мысль детей, раскрывают содержание темы. Вопросы должны быть педагогом продуманны, логически выстроены и понятны детям.</a:t>
            </a:r>
          </a:p>
          <a:p>
            <a:pPr>
              <a:buNone/>
            </a:pPr>
            <a:endParaRPr lang="ru-RU" dirty="0" smtClean="0"/>
          </a:p>
          <a:p>
            <a:pPr>
              <a:buNone/>
            </a:pPr>
            <a:r>
              <a:rPr lang="ru-RU" dirty="0" smtClean="0">
                <a:latin typeface="Times New Roman" pitchFamily="18" charset="0"/>
                <a:cs typeface="Times New Roman" pitchFamily="18" charset="0"/>
              </a:rPr>
              <a:t>3)</a:t>
            </a:r>
            <a:r>
              <a:rPr lang="ru-RU" dirty="0" smtClean="0"/>
              <a:t> Закрепить содержание беседы и углубить  эмоциональное воздействие на детей помогает краткий заключительный рассказ педагога, чтение рассказа или чтение стихотворения, исполнение песни, а также дидактическая игра.</a:t>
            </a:r>
          </a:p>
          <a:p>
            <a:endParaRPr lang="ru-RU" dirty="0"/>
          </a:p>
        </p:txBody>
      </p:sp>
    </p:spTree>
    <p:extLst>
      <p:ext uri="{BB962C8B-B14F-4D97-AF65-F5344CB8AC3E}">
        <p14:creationId xmlns:p14="http://schemas.microsoft.com/office/powerpoint/2010/main" val="797338051"/>
      </p:ext>
    </p:extLst>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857232"/>
          </a:xfrm>
        </p:spPr>
        <p:txBody>
          <a:bodyPr>
            <a:normAutofit/>
          </a:bodyPr>
          <a:lstStyle/>
          <a:p>
            <a:pPr algn="ctr"/>
            <a:r>
              <a:rPr lang="ru-RU" sz="3200" dirty="0" smtClean="0"/>
              <a:t> </a:t>
            </a:r>
            <a:r>
              <a:rPr lang="ru-RU" sz="2800" b="1" i="1" dirty="0" smtClean="0"/>
              <a:t>Виды рассказывания по игрушкам:</a:t>
            </a:r>
            <a:endParaRPr lang="ru-RU" sz="2800" b="1" dirty="0"/>
          </a:p>
        </p:txBody>
      </p:sp>
      <p:sp>
        <p:nvSpPr>
          <p:cNvPr id="3" name="Объект 2"/>
          <p:cNvSpPr>
            <a:spLocks noGrp="1"/>
          </p:cNvSpPr>
          <p:nvPr>
            <p:ph idx="1"/>
          </p:nvPr>
        </p:nvSpPr>
        <p:spPr>
          <a:xfrm>
            <a:off x="457200" y="1000108"/>
            <a:ext cx="8229600" cy="5500726"/>
          </a:xfrm>
        </p:spPr>
        <p:txBody>
          <a:bodyPr>
            <a:normAutofit fontScale="92500"/>
          </a:bodyPr>
          <a:lstStyle/>
          <a:p>
            <a:pPr>
              <a:buNone/>
            </a:pPr>
            <a:r>
              <a:rPr lang="ru-RU" dirty="0" smtClean="0"/>
              <a:t>  </a:t>
            </a:r>
            <a:r>
              <a:rPr lang="ru-RU" dirty="0" smtClean="0">
                <a:latin typeface="Times New Roman" pitchFamily="18" charset="0"/>
                <a:cs typeface="Times New Roman" pitchFamily="18" charset="0"/>
              </a:rPr>
              <a:t>1)</a:t>
            </a:r>
            <a:r>
              <a:rPr lang="ru-RU" dirty="0" smtClean="0"/>
              <a:t>.</a:t>
            </a:r>
            <a:r>
              <a:rPr lang="ru-RU" b="1" i="1" dirty="0" smtClean="0"/>
              <a:t>Описание </a:t>
            </a:r>
            <a:r>
              <a:rPr lang="ru-RU" b="1" i="1" dirty="0"/>
              <a:t>игрушки </a:t>
            </a:r>
            <a:r>
              <a:rPr lang="ru-RU" dirty="0"/>
              <a:t>– связное, последовательное описание внешнего вида игрушки, иногда с добавлением личного отношения ребенка к ней, или описание действий и образа жизни изображенного в игрушке живого существа.</a:t>
            </a:r>
          </a:p>
          <a:p>
            <a:pPr>
              <a:buNone/>
            </a:pPr>
            <a:r>
              <a:rPr lang="ru-RU" dirty="0" smtClean="0">
                <a:latin typeface="Times New Roman" pitchFamily="18" charset="0"/>
                <a:cs typeface="Times New Roman" pitchFamily="18" charset="0"/>
              </a:rPr>
              <a:t>2)</a:t>
            </a:r>
            <a:r>
              <a:rPr lang="ru-RU" dirty="0" smtClean="0"/>
              <a:t>.</a:t>
            </a:r>
            <a:r>
              <a:rPr lang="ru-RU" b="1" i="1" dirty="0" smtClean="0"/>
              <a:t>Сюжетные </a:t>
            </a:r>
            <a:r>
              <a:rPr lang="ru-RU" b="1" i="1" dirty="0"/>
              <a:t>рассказы:</a:t>
            </a:r>
          </a:p>
          <a:p>
            <a:pPr>
              <a:buNone/>
            </a:pPr>
            <a:r>
              <a:rPr lang="ru-RU" dirty="0"/>
              <a:t>-	</a:t>
            </a:r>
            <a:r>
              <a:rPr lang="ru-RU" i="1" u="sng" dirty="0"/>
              <a:t>рассказ по набору игрушек </a:t>
            </a:r>
            <a:r>
              <a:rPr lang="ru-RU" dirty="0"/>
              <a:t>-  связный, последовательный рассказ про группу игрушек, чаще всего сопровождаемый игровыми действиями воспитателя с игрушками по типу игры-драматизации.</a:t>
            </a:r>
          </a:p>
          <a:p>
            <a:pPr>
              <a:buNone/>
            </a:pPr>
            <a:r>
              <a:rPr lang="ru-RU" dirty="0"/>
              <a:t>-	</a:t>
            </a:r>
            <a:r>
              <a:rPr lang="ru-RU" i="1" u="sng" dirty="0"/>
              <a:t>рассказ по отдельной игрушке </a:t>
            </a:r>
            <a:r>
              <a:rPr lang="ru-RU" dirty="0"/>
              <a:t>- связный, последовательный рассказ о воображаемых действиях и приключениях одного героя  - данной игрушки.</a:t>
            </a:r>
          </a:p>
          <a:p>
            <a:endParaRPr lang="ru-RU" dirty="0"/>
          </a:p>
        </p:txBody>
      </p:sp>
    </p:spTree>
    <p:extLst>
      <p:ext uri="{BB962C8B-B14F-4D97-AF65-F5344CB8AC3E}">
        <p14:creationId xmlns:p14="http://schemas.microsoft.com/office/powerpoint/2010/main" val="1444406408"/>
      </p:ext>
    </p:extLst>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42918"/>
            <a:ext cx="8229600" cy="428628"/>
          </a:xfrm>
        </p:spPr>
        <p:txBody>
          <a:bodyPr>
            <a:noAutofit/>
          </a:bodyPr>
          <a:lstStyle/>
          <a:p>
            <a:pPr algn="ctr"/>
            <a:r>
              <a:rPr lang="ru-RU" sz="2800" b="1" dirty="0" smtClean="0"/>
              <a:t>Рассказ – описание предмета</a:t>
            </a:r>
            <a:r>
              <a:rPr lang="ru-RU" sz="2800" dirty="0" smtClean="0"/>
              <a:t/>
            </a:r>
            <a:br>
              <a:rPr lang="ru-RU" sz="2800" dirty="0" smtClean="0"/>
            </a:br>
            <a:endParaRPr lang="ru-RU" sz="2800" dirty="0"/>
          </a:p>
        </p:txBody>
      </p:sp>
      <p:sp>
        <p:nvSpPr>
          <p:cNvPr id="3" name="Объект 2"/>
          <p:cNvSpPr>
            <a:spLocks noGrp="1"/>
          </p:cNvSpPr>
          <p:nvPr>
            <p:ph idx="1"/>
          </p:nvPr>
        </p:nvSpPr>
        <p:spPr>
          <a:xfrm>
            <a:off x="285720" y="1000108"/>
            <a:ext cx="8572560" cy="5643602"/>
          </a:xfrm>
        </p:spPr>
        <p:txBody>
          <a:bodyPr>
            <a:normAutofit lnSpcReduction="10000"/>
          </a:bodyPr>
          <a:lstStyle/>
          <a:p>
            <a:pPr>
              <a:buNone/>
            </a:pPr>
            <a:r>
              <a:rPr lang="ru-RU" dirty="0" smtClean="0"/>
              <a:t>       Большое воспитательно-образовательное значение имеет составление рассказов–описаний предметов знакомых детям из жизненной практики, окружающих их, используемых в обиходе. Это могут быть объекты природы (овощи, листья, комнатные растения, орудия труда и т.д.)</a:t>
            </a:r>
          </a:p>
          <a:p>
            <a:pPr>
              <a:buNone/>
            </a:pPr>
            <a:endParaRPr lang="ru-RU" dirty="0" smtClean="0"/>
          </a:p>
          <a:p>
            <a:pPr>
              <a:buNone/>
            </a:pPr>
            <a:r>
              <a:rPr lang="ru-RU" dirty="0" smtClean="0"/>
              <a:t>      Рассказывая, ребенок тут же поясняет назначение предмета и правила его использования, демонстрирует действия с ним (движения щетки при чистке зубов, закрепление конца нитки на катушке и т.д.). Занятия разнообразятся придумыванием загадок, чтением художественных текстов о предметах.</a:t>
            </a:r>
          </a:p>
          <a:p>
            <a:endParaRPr lang="ru-RU" dirty="0"/>
          </a:p>
        </p:txBody>
      </p:sp>
    </p:spTree>
    <p:extLst>
      <p:ext uri="{BB962C8B-B14F-4D97-AF65-F5344CB8AC3E}">
        <p14:creationId xmlns:p14="http://schemas.microsoft.com/office/powerpoint/2010/main" val="4245110359"/>
      </p:ext>
    </p:extLst>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928670"/>
          </a:xfrm>
        </p:spPr>
        <p:txBody>
          <a:bodyPr>
            <a:normAutofit/>
          </a:bodyPr>
          <a:lstStyle/>
          <a:p>
            <a:pPr algn="ctr"/>
            <a:r>
              <a:rPr lang="ru-RU" sz="2800" b="1" dirty="0" smtClean="0"/>
              <a:t>Рассказ описание пейзажной картины</a:t>
            </a:r>
            <a:endParaRPr lang="ru-RU" sz="2800" dirty="0"/>
          </a:p>
        </p:txBody>
      </p:sp>
      <p:sp>
        <p:nvSpPr>
          <p:cNvPr id="3" name="Объект 2"/>
          <p:cNvSpPr>
            <a:spLocks noGrp="1"/>
          </p:cNvSpPr>
          <p:nvPr>
            <p:ph idx="1"/>
          </p:nvPr>
        </p:nvSpPr>
        <p:spPr>
          <a:xfrm>
            <a:off x="0" y="1000108"/>
            <a:ext cx="9144000" cy="5857892"/>
          </a:xfrm>
        </p:spPr>
        <p:txBody>
          <a:bodyPr>
            <a:normAutofit fontScale="92500" lnSpcReduction="10000"/>
          </a:bodyPr>
          <a:lstStyle/>
          <a:p>
            <a:pPr marL="0" indent="0">
              <a:spcBef>
                <a:spcPts val="0"/>
              </a:spcBef>
              <a:buNone/>
            </a:pPr>
            <a:r>
              <a:rPr lang="ru-RU" sz="2400" dirty="0" smtClean="0"/>
              <a:t>         Особым видом связного высказывания являются рассказы-описания по пейзажной картине. Этот вид рассказа особенно сложен для детей. В данном случае в качестве элементов модели рассказа выступают объекты природы. Так как они, как правило, носят статичный характер, особое внимание уделяется описанию качеств данных объектов.</a:t>
            </a:r>
          </a:p>
          <a:p>
            <a:pPr marL="0" indent="0" algn="ctr">
              <a:spcBef>
                <a:spcPts val="0"/>
              </a:spcBef>
              <a:buNone/>
            </a:pPr>
            <a:r>
              <a:rPr lang="ru-RU" sz="1900" b="1" dirty="0" smtClean="0"/>
              <a:t>Этапы:</a:t>
            </a:r>
          </a:p>
          <a:p>
            <a:pPr marL="0" indent="0">
              <a:spcBef>
                <a:spcPts val="0"/>
              </a:spcBef>
              <a:buNone/>
            </a:pPr>
            <a:r>
              <a:rPr lang="ru-RU" sz="2400" dirty="0" smtClean="0"/>
              <a:t>Выделение значимых объектов картины;</a:t>
            </a:r>
          </a:p>
          <a:p>
            <a:pPr marL="0" indent="0">
              <a:spcBef>
                <a:spcPts val="0"/>
              </a:spcBef>
              <a:buNone/>
            </a:pPr>
            <a:r>
              <a:rPr lang="ru-RU" sz="2400" dirty="0" smtClean="0"/>
              <a:t>Рассматривание их и подробное описание внешнего вида и свойств каждого объекта;</a:t>
            </a:r>
          </a:p>
          <a:p>
            <a:pPr marL="0" indent="0">
              <a:spcBef>
                <a:spcPts val="0"/>
              </a:spcBef>
              <a:buNone/>
            </a:pPr>
            <a:r>
              <a:rPr lang="ru-RU" sz="2400" dirty="0" smtClean="0"/>
              <a:t>Определение взаимосвязи между отдельными объектами картины;</a:t>
            </a:r>
          </a:p>
          <a:p>
            <a:pPr marL="0" indent="0">
              <a:spcBef>
                <a:spcPts val="0"/>
              </a:spcBef>
              <a:buNone/>
            </a:pPr>
            <a:r>
              <a:rPr lang="ru-RU" sz="2400" dirty="0" smtClean="0"/>
              <a:t>Объединение мини-рассказов в единый сюжет.</a:t>
            </a:r>
          </a:p>
          <a:p>
            <a:pPr algn="ctr">
              <a:buNone/>
            </a:pPr>
            <a:r>
              <a:rPr lang="ru-RU" sz="2000" b="1" dirty="0" smtClean="0"/>
              <a:t>Фрагментарное рассказывание по пейзажной картине</a:t>
            </a:r>
          </a:p>
          <a:p>
            <a:pPr marL="0" algn="ctr">
              <a:spcBef>
                <a:spcPts val="0"/>
              </a:spcBef>
              <a:buNone/>
            </a:pPr>
            <a:endParaRPr lang="ru-RU" sz="1000" b="1" dirty="0" smtClean="0"/>
          </a:p>
          <a:p>
            <a:pPr marL="0" indent="0">
              <a:spcBef>
                <a:spcPts val="0"/>
              </a:spcBef>
              <a:buNone/>
            </a:pPr>
            <a:r>
              <a:rPr lang="ru-RU" sz="2400" dirty="0" smtClean="0"/>
              <a:t>Для повышения эффективности работы по развитию навыка составления рассказов по картине можно порекомендовать прием фрагментарного рассказывания, когда дети сначала составляют рассказы об отдельных персонажах (фрагментах) картины, а затем объединяют их в единое высказывание.</a:t>
            </a:r>
            <a:endParaRPr lang="ru-RU" sz="2400" dirty="0"/>
          </a:p>
        </p:txBody>
      </p:sp>
    </p:spTree>
    <p:extLst>
      <p:ext uri="{BB962C8B-B14F-4D97-AF65-F5344CB8AC3E}">
        <p14:creationId xmlns:p14="http://schemas.microsoft.com/office/powerpoint/2010/main" val="1191533614"/>
      </p:ext>
    </p:extLst>
  </p:cSld>
  <p:clrMapOvr>
    <a:masterClrMapping/>
  </p:clrMapOvr>
  <p:transition>
    <p:wipe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Классическая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566</TotalTime>
  <Words>1086</Words>
  <Application>Microsoft Office PowerPoint</Application>
  <PresentationFormat>Экран (4:3)</PresentationFormat>
  <Paragraphs>120</Paragraphs>
  <Slides>16</Slides>
  <Notes>1</Notes>
  <HiddenSlides>1</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Поток</vt:lpstr>
      <vt:lpstr>Виды речевой деятельности дошкольника</vt:lpstr>
      <vt:lpstr>Презентация PowerPoint</vt:lpstr>
      <vt:lpstr>Презентация PowerPoint</vt:lpstr>
      <vt:lpstr>Пересказ</vt:lpstr>
      <vt:lpstr>Заучивание стихотворений </vt:lpstr>
      <vt:lpstr>Общение (диалог) </vt:lpstr>
      <vt:lpstr> Виды рассказывания по игрушкам:</vt:lpstr>
      <vt:lpstr>Рассказ – описание предмета </vt:lpstr>
      <vt:lpstr>Рассказ описание пейзажной картины</vt:lpstr>
      <vt:lpstr>Рассказ повествование по сюжетной картине </vt:lpstr>
      <vt:lpstr>Рассказ повествование по серии сюжетных картинок </vt:lpstr>
      <vt:lpstr>Рассказывание из опыта (о событиях)</vt:lpstr>
      <vt:lpstr>Творческое рассказывание </vt:lpstr>
      <vt:lpstr> Рассказы-этюды ( о предмете, природном объекте)</vt:lpstr>
      <vt:lpstr>Презентация PowerPoint</vt:lpstr>
      <vt:lpstr>Презентация PowerPoint</vt:lpstr>
    </vt:vector>
  </TitlesOfParts>
  <Company>Reanimator Extreme Edition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Обучение дошкольника</dc:title>
  <dc:creator>11</dc:creator>
  <cp:lastModifiedBy>пк</cp:lastModifiedBy>
  <cp:revision>61</cp:revision>
  <dcterms:created xsi:type="dcterms:W3CDTF">2015-01-25T18:27:52Z</dcterms:created>
  <dcterms:modified xsi:type="dcterms:W3CDTF">2020-08-09T05:53:44Z</dcterms:modified>
</cp:coreProperties>
</file>