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13"/>
  </p:notesMasterIdLst>
  <p:sldIdLst>
    <p:sldId id="256" r:id="rId2"/>
    <p:sldId id="258" r:id="rId3"/>
    <p:sldId id="259" r:id="rId4"/>
    <p:sldId id="260" r:id="rId5"/>
    <p:sldId id="261" r:id="rId6"/>
    <p:sldId id="262" r:id="rId7"/>
    <p:sldId id="275" r:id="rId8"/>
    <p:sldId id="264" r:id="rId9"/>
    <p:sldId id="265" r:id="rId10"/>
    <p:sldId id="268" r:id="rId11"/>
    <p:sldId id="269" r:id="rId12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2" d="100"/>
          <a:sy n="142" d="100"/>
        </p:scale>
        <p:origin x="71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163834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4724400" y="0"/>
            <a:ext cx="3012140" cy="5140547"/>
          </a:xfrm>
          <a:custGeom>
            <a:avLst/>
            <a:gdLst/>
            <a:ahLst/>
            <a:cxnLst/>
            <a:rect l="0" t="0" r="0" b="0"/>
            <a:pathLst>
              <a:path w="3012141" h="6854064" extrusionOk="0">
                <a:moveTo>
                  <a:pt x="2623817" y="0"/>
                </a:moveTo>
                <a:lnTo>
                  <a:pt x="2791741" y="608783"/>
                </a:lnTo>
                <a:lnTo>
                  <a:pt x="1826176" y="1301537"/>
                </a:lnTo>
                <a:lnTo>
                  <a:pt x="2130539" y="2466623"/>
                </a:lnTo>
                <a:lnTo>
                  <a:pt x="1175470" y="3190866"/>
                </a:lnTo>
                <a:lnTo>
                  <a:pt x="1469337" y="4355952"/>
                </a:lnTo>
                <a:lnTo>
                  <a:pt x="493277" y="5080194"/>
                </a:lnTo>
                <a:lnTo>
                  <a:pt x="808135" y="6255776"/>
                </a:lnTo>
                <a:lnTo>
                  <a:pt x="0" y="6854064"/>
                </a:lnTo>
                <a:lnTo>
                  <a:pt x="388325" y="6854064"/>
                </a:lnTo>
                <a:lnTo>
                  <a:pt x="1007545" y="6308258"/>
                </a:lnTo>
                <a:lnTo>
                  <a:pt x="713678" y="5122179"/>
                </a:lnTo>
                <a:lnTo>
                  <a:pt x="1679242" y="4408433"/>
                </a:lnTo>
                <a:lnTo>
                  <a:pt x="1364384" y="3232851"/>
                </a:lnTo>
                <a:lnTo>
                  <a:pt x="2361435" y="2498112"/>
                </a:lnTo>
                <a:lnTo>
                  <a:pt x="2015091" y="1343522"/>
                </a:lnTo>
                <a:lnTo>
                  <a:pt x="3012141" y="608783"/>
                </a:lnTo>
                <a:lnTo>
                  <a:pt x="2833722" y="0"/>
                </a:lnTo>
              </a:path>
            </a:pathLst>
          </a:custGeom>
          <a:solidFill>
            <a:schemeClr val="dk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grpSp>
        <p:nvGrpSpPr>
          <p:cNvPr id="11" name="Shape 11"/>
          <p:cNvGrpSpPr/>
          <p:nvPr/>
        </p:nvGrpSpPr>
        <p:grpSpPr>
          <a:xfrm>
            <a:off x="4571999" y="0"/>
            <a:ext cx="4546600" cy="5143499"/>
            <a:chOff x="1447" y="0"/>
            <a:chExt cx="2863" cy="4319"/>
          </a:xfrm>
        </p:grpSpPr>
        <p:sp>
          <p:nvSpPr>
            <p:cNvPr id="12" name="Shape 12"/>
            <p:cNvSpPr/>
            <p:nvPr/>
          </p:nvSpPr>
          <p:spPr>
            <a:xfrm>
              <a:off x="1447" y="0"/>
              <a:ext cx="1885" cy="4319"/>
            </a:xfrm>
            <a:custGeom>
              <a:avLst/>
              <a:gdLst/>
              <a:ahLst/>
              <a:cxnLst/>
              <a:rect l="0" t="0" r="0" b="0"/>
              <a:pathLst>
                <a:path w="1886" h="4320" extrusionOk="0">
                  <a:moveTo>
                    <a:pt x="1719" y="0"/>
                  </a:moveTo>
                  <a:lnTo>
                    <a:pt x="1813" y="357"/>
                  </a:lnTo>
                  <a:lnTo>
                    <a:pt x="1194" y="805"/>
                  </a:lnTo>
                  <a:lnTo>
                    <a:pt x="1393" y="1544"/>
                  </a:lnTo>
                  <a:lnTo>
                    <a:pt x="777" y="1991"/>
                  </a:lnTo>
                  <a:lnTo>
                    <a:pt x="972" y="2734"/>
                  </a:lnTo>
                  <a:lnTo>
                    <a:pt x="355" y="3178"/>
                  </a:lnTo>
                  <a:lnTo>
                    <a:pt x="554" y="3921"/>
                  </a:lnTo>
                  <a:lnTo>
                    <a:pt x="0" y="4320"/>
                  </a:lnTo>
                  <a:lnTo>
                    <a:pt x="109" y="4320"/>
                  </a:lnTo>
                  <a:lnTo>
                    <a:pt x="623" y="3948"/>
                  </a:lnTo>
                  <a:lnTo>
                    <a:pt x="430" y="3205"/>
                  </a:lnTo>
                  <a:lnTo>
                    <a:pt x="1045" y="2761"/>
                  </a:lnTo>
                  <a:lnTo>
                    <a:pt x="850" y="2018"/>
                  </a:lnTo>
                  <a:lnTo>
                    <a:pt x="1468" y="1572"/>
                  </a:lnTo>
                  <a:lnTo>
                    <a:pt x="1271" y="830"/>
                  </a:lnTo>
                  <a:lnTo>
                    <a:pt x="1886" y="386"/>
                  </a:lnTo>
                  <a:lnTo>
                    <a:pt x="1788" y="0"/>
                  </a:lnTo>
                  <a:lnTo>
                    <a:pt x="1719" y="0"/>
                  </a:lnTo>
                  <a:close/>
                </a:path>
              </a:pathLst>
            </a:custGeom>
            <a:solidFill>
              <a:srgbClr val="A64129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>
              <a:off x="1559" y="0"/>
              <a:ext cx="1978" cy="4319"/>
            </a:xfrm>
            <a:custGeom>
              <a:avLst/>
              <a:gdLst/>
              <a:ahLst/>
              <a:cxnLst/>
              <a:rect l="0" t="0" r="0" b="0"/>
              <a:pathLst>
                <a:path w="1979" h="4320" extrusionOk="0">
                  <a:moveTo>
                    <a:pt x="1673" y="0"/>
                  </a:moveTo>
                  <a:lnTo>
                    <a:pt x="1777" y="382"/>
                  </a:lnTo>
                  <a:lnTo>
                    <a:pt x="1160" y="830"/>
                  </a:lnTo>
                  <a:lnTo>
                    <a:pt x="1357" y="1570"/>
                  </a:lnTo>
                  <a:lnTo>
                    <a:pt x="743" y="2016"/>
                  </a:lnTo>
                  <a:lnTo>
                    <a:pt x="936" y="2759"/>
                  </a:lnTo>
                  <a:lnTo>
                    <a:pt x="319" y="3204"/>
                  </a:lnTo>
                  <a:lnTo>
                    <a:pt x="517" y="3947"/>
                  </a:lnTo>
                  <a:lnTo>
                    <a:pt x="0" y="4320"/>
                  </a:lnTo>
                  <a:lnTo>
                    <a:pt x="304" y="4320"/>
                  </a:lnTo>
                  <a:lnTo>
                    <a:pt x="717" y="4025"/>
                  </a:lnTo>
                  <a:lnTo>
                    <a:pt x="521" y="3280"/>
                  </a:lnTo>
                  <a:lnTo>
                    <a:pt x="1136" y="2836"/>
                  </a:lnTo>
                  <a:lnTo>
                    <a:pt x="941" y="2093"/>
                  </a:lnTo>
                  <a:lnTo>
                    <a:pt x="1559" y="1648"/>
                  </a:lnTo>
                  <a:lnTo>
                    <a:pt x="1362" y="905"/>
                  </a:lnTo>
                  <a:lnTo>
                    <a:pt x="1979" y="461"/>
                  </a:lnTo>
                  <a:lnTo>
                    <a:pt x="1859" y="0"/>
                  </a:lnTo>
                  <a:lnTo>
                    <a:pt x="1673" y="0"/>
                  </a:lnTo>
                  <a:close/>
                </a:path>
              </a:pathLst>
            </a:custGeom>
            <a:solidFill>
              <a:srgbClr val="384452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>
              <a:off x="2090" y="0"/>
              <a:ext cx="1805" cy="4319"/>
            </a:xfrm>
            <a:custGeom>
              <a:avLst/>
              <a:gdLst/>
              <a:ahLst/>
              <a:cxnLst/>
              <a:rect l="0" t="0" r="0" b="0"/>
              <a:pathLst>
                <a:path w="1806" h="4320" extrusionOk="0">
                  <a:moveTo>
                    <a:pt x="1462" y="0"/>
                  </a:moveTo>
                  <a:lnTo>
                    <a:pt x="1604" y="510"/>
                  </a:lnTo>
                  <a:lnTo>
                    <a:pt x="987" y="958"/>
                  </a:lnTo>
                  <a:lnTo>
                    <a:pt x="1183" y="1696"/>
                  </a:lnTo>
                  <a:lnTo>
                    <a:pt x="570" y="2142"/>
                  </a:lnTo>
                  <a:lnTo>
                    <a:pt x="764" y="2885"/>
                  </a:lnTo>
                  <a:lnTo>
                    <a:pt x="147" y="3329"/>
                  </a:lnTo>
                  <a:lnTo>
                    <a:pt x="344" y="4072"/>
                  </a:lnTo>
                  <a:lnTo>
                    <a:pt x="0" y="4320"/>
                  </a:lnTo>
                  <a:lnTo>
                    <a:pt x="304" y="4320"/>
                  </a:lnTo>
                  <a:lnTo>
                    <a:pt x="544" y="4151"/>
                  </a:lnTo>
                  <a:lnTo>
                    <a:pt x="349" y="3406"/>
                  </a:lnTo>
                  <a:lnTo>
                    <a:pt x="965" y="2961"/>
                  </a:lnTo>
                  <a:lnTo>
                    <a:pt x="768" y="2220"/>
                  </a:lnTo>
                  <a:lnTo>
                    <a:pt x="1385" y="1776"/>
                  </a:lnTo>
                  <a:lnTo>
                    <a:pt x="1189" y="1031"/>
                  </a:lnTo>
                  <a:lnTo>
                    <a:pt x="1806" y="586"/>
                  </a:lnTo>
                  <a:lnTo>
                    <a:pt x="1647" y="0"/>
                  </a:lnTo>
                  <a:lnTo>
                    <a:pt x="1462" y="0"/>
                  </a:lnTo>
                  <a:close/>
                </a:path>
              </a:pathLst>
            </a:custGeom>
            <a:solidFill>
              <a:srgbClr val="F68C1F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>
              <a:off x="2463" y="0"/>
              <a:ext cx="1847" cy="4319"/>
            </a:xfrm>
            <a:custGeom>
              <a:avLst/>
              <a:gdLst/>
              <a:ahLst/>
              <a:cxnLst/>
              <a:rect l="0" t="0" r="0" b="0"/>
              <a:pathLst>
                <a:path w="1848" h="4320" extrusionOk="0">
                  <a:moveTo>
                    <a:pt x="1311" y="0"/>
                  </a:moveTo>
                  <a:lnTo>
                    <a:pt x="1475" y="606"/>
                  </a:lnTo>
                  <a:lnTo>
                    <a:pt x="856" y="1055"/>
                  </a:lnTo>
                  <a:lnTo>
                    <a:pt x="1054" y="1794"/>
                  </a:lnTo>
                  <a:lnTo>
                    <a:pt x="439" y="2240"/>
                  </a:lnTo>
                  <a:lnTo>
                    <a:pt x="634" y="2981"/>
                  </a:lnTo>
                  <a:lnTo>
                    <a:pt x="16" y="3428"/>
                  </a:lnTo>
                  <a:lnTo>
                    <a:pt x="215" y="4169"/>
                  </a:lnTo>
                  <a:lnTo>
                    <a:pt x="0" y="4320"/>
                  </a:lnTo>
                  <a:lnTo>
                    <a:pt x="570" y="4320"/>
                  </a:lnTo>
                  <a:lnTo>
                    <a:pt x="584" y="4304"/>
                  </a:lnTo>
                  <a:lnTo>
                    <a:pt x="391" y="3570"/>
                  </a:lnTo>
                  <a:lnTo>
                    <a:pt x="1005" y="3118"/>
                  </a:lnTo>
                  <a:lnTo>
                    <a:pt x="810" y="2380"/>
                  </a:lnTo>
                  <a:lnTo>
                    <a:pt x="1422" y="1936"/>
                  </a:lnTo>
                  <a:lnTo>
                    <a:pt x="1229" y="1193"/>
                  </a:lnTo>
                  <a:lnTo>
                    <a:pt x="1848" y="743"/>
                  </a:lnTo>
                  <a:lnTo>
                    <a:pt x="1650" y="0"/>
                  </a:lnTo>
                  <a:lnTo>
                    <a:pt x="1311" y="0"/>
                  </a:lnTo>
                  <a:close/>
                </a:path>
              </a:pathLst>
            </a:custGeom>
            <a:solidFill>
              <a:srgbClr val="A4BDC0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685800" y="746438"/>
            <a:ext cx="5258700" cy="1158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SzPct val="100000"/>
              <a:defRPr sz="4800"/>
            </a:lvl1pPr>
            <a:lvl2pPr>
              <a:spcBef>
                <a:spcPts val="0"/>
              </a:spcBef>
              <a:buSzPct val="100000"/>
              <a:defRPr sz="4800"/>
            </a:lvl2pPr>
            <a:lvl3pPr>
              <a:spcBef>
                <a:spcPts val="0"/>
              </a:spcBef>
              <a:buSzPct val="100000"/>
              <a:defRPr sz="4800"/>
            </a:lvl3pPr>
            <a:lvl4pPr>
              <a:spcBef>
                <a:spcPts val="0"/>
              </a:spcBef>
              <a:buSzPct val="100000"/>
              <a:defRPr sz="4800"/>
            </a:lvl4pPr>
            <a:lvl5pPr>
              <a:spcBef>
                <a:spcPts val="0"/>
              </a:spcBef>
              <a:buSzPct val="100000"/>
              <a:defRPr sz="4800"/>
            </a:lvl5pPr>
            <a:lvl6pPr>
              <a:spcBef>
                <a:spcPts val="0"/>
              </a:spcBef>
              <a:buSzPct val="100000"/>
              <a:defRPr sz="4800"/>
            </a:lvl6pPr>
            <a:lvl7pPr>
              <a:spcBef>
                <a:spcPts val="0"/>
              </a:spcBef>
              <a:buSzPct val="100000"/>
              <a:defRPr sz="4800"/>
            </a:lvl7pPr>
            <a:lvl8pPr>
              <a:spcBef>
                <a:spcPts val="0"/>
              </a:spcBef>
              <a:buSzPct val="100000"/>
              <a:defRPr sz="4800"/>
            </a:lvl8pPr>
            <a:lvl9pPr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>
            <a:off x="685800" y="1986416"/>
            <a:ext cx="5258700" cy="772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None/>
              <a:defRPr/>
            </a:lvl1pPr>
            <a:lvl2pPr>
              <a:spcBef>
                <a:spcPts val="0"/>
              </a:spcBef>
              <a:buSzPct val="100000"/>
              <a:buNone/>
              <a:defRPr sz="3000"/>
            </a:lvl2pPr>
            <a:lvl3pPr>
              <a:spcBef>
                <a:spcPts val="0"/>
              </a:spcBef>
              <a:buSzPct val="100000"/>
              <a:buNone/>
              <a:defRPr sz="3000"/>
            </a:lvl3pPr>
            <a:lvl4pPr>
              <a:spcBef>
                <a:spcPts val="0"/>
              </a:spcBef>
              <a:buSzPct val="100000"/>
              <a:buNone/>
              <a:defRPr sz="3000"/>
            </a:lvl4pPr>
            <a:lvl5pPr>
              <a:spcBef>
                <a:spcPts val="0"/>
              </a:spcBef>
              <a:buSzPct val="100000"/>
              <a:buNone/>
              <a:defRPr sz="3000"/>
            </a:lvl5pPr>
            <a:lvl6pPr>
              <a:spcBef>
                <a:spcPts val="0"/>
              </a:spcBef>
              <a:buSzPct val="100000"/>
              <a:buNone/>
              <a:defRPr sz="3000"/>
            </a:lvl6pPr>
            <a:lvl7pPr>
              <a:spcBef>
                <a:spcPts val="0"/>
              </a:spcBef>
              <a:buSzPct val="100000"/>
              <a:buNone/>
              <a:defRPr sz="3000"/>
            </a:lvl7pPr>
            <a:lvl8pPr>
              <a:spcBef>
                <a:spcPts val="0"/>
              </a:spcBef>
              <a:buSzPct val="100000"/>
              <a:buNone/>
              <a:defRPr sz="3000"/>
            </a:lvl8pPr>
            <a:lvl9pPr>
              <a:spcBef>
                <a:spcPts val="0"/>
              </a:spcBef>
              <a:buSzPct val="100000"/>
              <a:buNone/>
              <a:defRPr sz="3000"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rot="-5400000">
            <a:off x="6431898" y="2431398"/>
            <a:ext cx="904306" cy="4519896"/>
          </a:xfrm>
          <a:custGeom>
            <a:avLst/>
            <a:gdLst/>
            <a:ahLst/>
            <a:cxnLst/>
            <a:rect l="0" t="0" r="0" b="0"/>
            <a:pathLst>
              <a:path w="1205742" h="4519897" extrusionOk="0">
                <a:moveTo>
                  <a:pt x="924" y="0"/>
                </a:moveTo>
                <a:cubicBezTo>
                  <a:pt x="6351" y="1497993"/>
                  <a:pt x="-3772" y="3021904"/>
                  <a:pt x="1655" y="4519897"/>
                </a:cubicBezTo>
                <a:lnTo>
                  <a:pt x="831272" y="4518403"/>
                </a:lnTo>
                <a:lnTo>
                  <a:pt x="1205742" y="3850819"/>
                </a:lnTo>
                <a:lnTo>
                  <a:pt x="359114" y="3126246"/>
                </a:lnTo>
                <a:lnTo>
                  <a:pt x="880116" y="2173718"/>
                </a:lnTo>
                <a:lnTo>
                  <a:pt x="49768" y="1449145"/>
                </a:lnTo>
                <a:lnTo>
                  <a:pt x="562630" y="480334"/>
                </a:lnTo>
                <a:lnTo>
                  <a:pt x="92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/>
        </p:nvSpPr>
        <p:spPr>
          <a:xfrm rot="-5400000">
            <a:off x="6431898" y="2431398"/>
            <a:ext cx="904306" cy="4519896"/>
          </a:xfrm>
          <a:custGeom>
            <a:avLst/>
            <a:gdLst/>
            <a:ahLst/>
            <a:cxnLst/>
            <a:rect l="0" t="0" r="0" b="0"/>
            <a:pathLst>
              <a:path w="1205742" h="4519897" extrusionOk="0">
                <a:moveTo>
                  <a:pt x="924" y="0"/>
                </a:moveTo>
                <a:cubicBezTo>
                  <a:pt x="6351" y="1497993"/>
                  <a:pt x="-3772" y="3021904"/>
                  <a:pt x="1655" y="4519897"/>
                </a:cubicBezTo>
                <a:lnTo>
                  <a:pt x="831272" y="4518403"/>
                </a:lnTo>
                <a:lnTo>
                  <a:pt x="1205742" y="3850819"/>
                </a:lnTo>
                <a:lnTo>
                  <a:pt x="359114" y="3126246"/>
                </a:lnTo>
                <a:lnTo>
                  <a:pt x="880116" y="2173718"/>
                </a:lnTo>
                <a:lnTo>
                  <a:pt x="49768" y="1449145"/>
                </a:lnTo>
                <a:lnTo>
                  <a:pt x="562630" y="480334"/>
                </a:lnTo>
                <a:lnTo>
                  <a:pt x="924" y="0"/>
                </a:lnTo>
                <a:close/>
              </a:path>
            </a:pathLst>
          </a:custGeom>
          <a:solidFill>
            <a:srgbClr val="A5BDC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>
                <a:solidFill>
                  <a:srgbClr val="A64128"/>
                </a:solidFill>
              </a:defRPr>
            </a:lvl1pPr>
            <a:lvl2pPr>
              <a:spcBef>
                <a:spcPts val="0"/>
              </a:spcBef>
              <a:defRPr>
                <a:solidFill>
                  <a:srgbClr val="A64128"/>
                </a:solidFill>
              </a:defRPr>
            </a:lvl2pPr>
            <a:lvl3pPr>
              <a:spcBef>
                <a:spcPts val="0"/>
              </a:spcBef>
              <a:defRPr>
                <a:solidFill>
                  <a:srgbClr val="A64128"/>
                </a:solidFill>
              </a:defRPr>
            </a:lvl3pPr>
            <a:lvl4pPr>
              <a:spcBef>
                <a:spcPts val="0"/>
              </a:spcBef>
              <a:defRPr>
                <a:solidFill>
                  <a:srgbClr val="A64128"/>
                </a:solidFill>
              </a:defRPr>
            </a:lvl4pPr>
            <a:lvl5pPr>
              <a:spcBef>
                <a:spcPts val="0"/>
              </a:spcBef>
              <a:defRPr>
                <a:solidFill>
                  <a:srgbClr val="A64128"/>
                </a:solidFill>
              </a:defRPr>
            </a:lvl5pPr>
            <a:lvl6pPr>
              <a:spcBef>
                <a:spcPts val="0"/>
              </a:spcBef>
              <a:defRPr>
                <a:solidFill>
                  <a:srgbClr val="A64128"/>
                </a:solidFill>
              </a:defRPr>
            </a:lvl6pPr>
            <a:lvl7pPr>
              <a:spcBef>
                <a:spcPts val="0"/>
              </a:spcBef>
              <a:defRPr>
                <a:solidFill>
                  <a:srgbClr val="A64128"/>
                </a:solidFill>
              </a:defRPr>
            </a:lvl7pPr>
            <a:lvl8pPr>
              <a:spcBef>
                <a:spcPts val="0"/>
              </a:spcBef>
              <a:defRPr>
                <a:solidFill>
                  <a:srgbClr val="A64128"/>
                </a:solidFill>
              </a:defRPr>
            </a:lvl8pPr>
            <a:lvl9pPr>
              <a:spcBef>
                <a:spcPts val="0"/>
              </a:spcBef>
              <a:defRPr>
                <a:solidFill>
                  <a:srgbClr val="A64128"/>
                </a:solidFill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/>
          <p:nvPr/>
        </p:nvSpPr>
        <p:spPr>
          <a:xfrm rot="-5400000">
            <a:off x="6431898" y="2431398"/>
            <a:ext cx="904306" cy="4519896"/>
          </a:xfrm>
          <a:custGeom>
            <a:avLst/>
            <a:gdLst/>
            <a:ahLst/>
            <a:cxnLst/>
            <a:rect l="0" t="0" r="0" b="0"/>
            <a:pathLst>
              <a:path w="1205742" h="4519897" extrusionOk="0">
                <a:moveTo>
                  <a:pt x="924" y="0"/>
                </a:moveTo>
                <a:cubicBezTo>
                  <a:pt x="6351" y="1497993"/>
                  <a:pt x="-3772" y="3021904"/>
                  <a:pt x="1655" y="4519897"/>
                </a:cubicBezTo>
                <a:lnTo>
                  <a:pt x="831272" y="4518403"/>
                </a:lnTo>
                <a:lnTo>
                  <a:pt x="1205742" y="3850819"/>
                </a:lnTo>
                <a:lnTo>
                  <a:pt x="359114" y="3126246"/>
                </a:lnTo>
                <a:lnTo>
                  <a:pt x="880116" y="2173718"/>
                </a:lnTo>
                <a:lnTo>
                  <a:pt x="49768" y="1449145"/>
                </a:lnTo>
                <a:lnTo>
                  <a:pt x="562630" y="480334"/>
                </a:lnTo>
                <a:lnTo>
                  <a:pt x="92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Clr>
                <a:schemeClr val="dk1"/>
              </a:buClr>
              <a:buSzPct val="100000"/>
              <a:buNone/>
              <a:defRPr sz="1800" b="1">
                <a:solidFill>
                  <a:schemeClr val="dk1"/>
                </a:solidFill>
              </a:defRPr>
            </a:lvl1pPr>
          </a:lstStyle>
          <a:p>
            <a:endParaRPr/>
          </a:p>
        </p:txBody>
      </p:sp>
      <p:sp>
        <p:nvSpPr>
          <p:cNvPr id="36" name="Shape 36"/>
          <p:cNvSpPr/>
          <p:nvPr/>
        </p:nvSpPr>
        <p:spPr>
          <a:xfrm rot="10800000">
            <a:off x="7938258" y="0"/>
            <a:ext cx="1205741" cy="3389922"/>
          </a:xfrm>
          <a:custGeom>
            <a:avLst/>
            <a:gdLst/>
            <a:ahLst/>
            <a:cxnLst/>
            <a:rect l="0" t="0" r="0" b="0"/>
            <a:pathLst>
              <a:path w="1205742" h="4519897" extrusionOk="0">
                <a:moveTo>
                  <a:pt x="924" y="0"/>
                </a:moveTo>
                <a:cubicBezTo>
                  <a:pt x="6351" y="1497993"/>
                  <a:pt x="-3772" y="3021904"/>
                  <a:pt x="1655" y="4519897"/>
                </a:cubicBezTo>
                <a:lnTo>
                  <a:pt x="831272" y="4518403"/>
                </a:lnTo>
                <a:lnTo>
                  <a:pt x="1205742" y="3850819"/>
                </a:lnTo>
                <a:lnTo>
                  <a:pt x="359114" y="3126246"/>
                </a:lnTo>
                <a:lnTo>
                  <a:pt x="880116" y="2173718"/>
                </a:lnTo>
                <a:lnTo>
                  <a:pt x="49768" y="1449145"/>
                </a:lnTo>
                <a:lnTo>
                  <a:pt x="562630" y="480334"/>
                </a:lnTo>
                <a:lnTo>
                  <a:pt x="92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/>
          <p:nvPr/>
        </p:nvSpPr>
        <p:spPr>
          <a:xfrm rot="5400000">
            <a:off x="1807794" y="-1807795"/>
            <a:ext cx="904306" cy="4519896"/>
          </a:xfrm>
          <a:custGeom>
            <a:avLst/>
            <a:gdLst/>
            <a:ahLst/>
            <a:cxnLst/>
            <a:rect l="0" t="0" r="0" b="0"/>
            <a:pathLst>
              <a:path w="1205742" h="4519897" extrusionOk="0">
                <a:moveTo>
                  <a:pt x="924" y="0"/>
                </a:moveTo>
                <a:cubicBezTo>
                  <a:pt x="6351" y="1497993"/>
                  <a:pt x="-3772" y="3021904"/>
                  <a:pt x="1655" y="4519897"/>
                </a:cubicBezTo>
                <a:lnTo>
                  <a:pt x="831272" y="4518403"/>
                </a:lnTo>
                <a:lnTo>
                  <a:pt x="1205742" y="3850819"/>
                </a:lnTo>
                <a:lnTo>
                  <a:pt x="359114" y="3126246"/>
                </a:lnTo>
                <a:lnTo>
                  <a:pt x="880116" y="2173718"/>
                </a:lnTo>
                <a:lnTo>
                  <a:pt x="49768" y="1449145"/>
                </a:lnTo>
                <a:lnTo>
                  <a:pt x="562630" y="480334"/>
                </a:lnTo>
                <a:lnTo>
                  <a:pt x="92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 rot="-5400000">
            <a:off x="6431898" y="2431398"/>
            <a:ext cx="904306" cy="4519896"/>
          </a:xfrm>
          <a:custGeom>
            <a:avLst/>
            <a:gdLst/>
            <a:ahLst/>
            <a:cxnLst/>
            <a:rect l="0" t="0" r="0" b="0"/>
            <a:pathLst>
              <a:path w="1205742" h="4519897" extrusionOk="0">
                <a:moveTo>
                  <a:pt x="924" y="0"/>
                </a:moveTo>
                <a:cubicBezTo>
                  <a:pt x="6351" y="1497993"/>
                  <a:pt x="-3772" y="3021904"/>
                  <a:pt x="1655" y="4519897"/>
                </a:cubicBezTo>
                <a:lnTo>
                  <a:pt x="831272" y="4518403"/>
                </a:lnTo>
                <a:lnTo>
                  <a:pt x="1205742" y="3850819"/>
                </a:lnTo>
                <a:lnTo>
                  <a:pt x="359114" y="3126246"/>
                </a:lnTo>
                <a:lnTo>
                  <a:pt x="880116" y="2173718"/>
                </a:lnTo>
                <a:lnTo>
                  <a:pt x="49768" y="1449145"/>
                </a:lnTo>
                <a:lnTo>
                  <a:pt x="562630" y="480334"/>
                </a:lnTo>
                <a:lnTo>
                  <a:pt x="92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  <a:endParaRPr lang="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/>
        </p:nvSpPr>
        <p:spPr>
          <a:xfrm>
            <a:off x="0" y="1753577"/>
            <a:ext cx="1205741" cy="3389922"/>
          </a:xfrm>
          <a:custGeom>
            <a:avLst/>
            <a:gdLst/>
            <a:ahLst/>
            <a:cxnLst/>
            <a:rect l="0" t="0" r="0" b="0"/>
            <a:pathLst>
              <a:path w="1205742" h="4519897" extrusionOk="0">
                <a:moveTo>
                  <a:pt x="924" y="0"/>
                </a:moveTo>
                <a:cubicBezTo>
                  <a:pt x="6351" y="1497993"/>
                  <a:pt x="-3772" y="3021904"/>
                  <a:pt x="1655" y="4519897"/>
                </a:cubicBezTo>
                <a:lnTo>
                  <a:pt x="831272" y="4518403"/>
                </a:lnTo>
                <a:lnTo>
                  <a:pt x="1205742" y="3850819"/>
                </a:lnTo>
                <a:lnTo>
                  <a:pt x="359114" y="3126246"/>
                </a:lnTo>
                <a:lnTo>
                  <a:pt x="880116" y="2173718"/>
                </a:lnTo>
                <a:lnTo>
                  <a:pt x="49768" y="1449145"/>
                </a:lnTo>
                <a:lnTo>
                  <a:pt x="562630" y="480334"/>
                </a:lnTo>
                <a:lnTo>
                  <a:pt x="92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sz="3600" b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sz="3600" b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sz="3600" b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sz="3600" b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sz="3600" b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sz="3600" b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sz="3600" b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sz="3600" b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sz="3600" b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dk2"/>
              </a:buClr>
              <a:buSzPct val="100000"/>
              <a:buFont typeface="Trebuchet MS"/>
              <a:defRPr sz="3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>
              <a:spcBef>
                <a:spcPts val="480"/>
              </a:spcBef>
              <a:buClr>
                <a:schemeClr val="dk2"/>
              </a:buClr>
              <a:buSzPct val="100000"/>
              <a:buFont typeface="Trebuchet MS"/>
              <a:defRPr sz="24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>
              <a:spcBef>
                <a:spcPts val="480"/>
              </a:spcBef>
              <a:buClr>
                <a:schemeClr val="dk2"/>
              </a:buClr>
              <a:buSzPct val="100000"/>
              <a:buFont typeface="Trebuchet MS"/>
              <a:defRPr sz="24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  <a:endParaRPr lang="ru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ctrTitle"/>
          </p:nvPr>
        </p:nvSpPr>
        <p:spPr>
          <a:xfrm>
            <a:off x="124350" y="67109"/>
            <a:ext cx="7397699" cy="1508166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 dirty="0"/>
              <a:t>            Проект</a:t>
            </a:r>
            <a:br>
              <a:rPr lang="ru" dirty="0"/>
            </a:br>
            <a:r>
              <a:rPr lang="ru" dirty="0"/>
              <a:t>“Осень, дивная пора!”</a:t>
            </a:r>
          </a:p>
        </p:txBody>
      </p:sp>
      <p:sp>
        <p:nvSpPr>
          <p:cNvPr id="44" name="Shape 44"/>
          <p:cNvSpPr txBox="1">
            <a:spLocks noGrp="1"/>
          </p:cNvSpPr>
          <p:nvPr>
            <p:ph type="subTitle" idx="1"/>
          </p:nvPr>
        </p:nvSpPr>
        <p:spPr>
          <a:xfrm>
            <a:off x="3576118" y="4303591"/>
            <a:ext cx="5567881" cy="772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 dirty="0"/>
              <a:t>Подготовила: Андреева И.А.</a:t>
            </a:r>
          </a:p>
        </p:txBody>
      </p:sp>
      <p:pic>
        <p:nvPicPr>
          <p:cNvPr id="3" name="Рисунок 2" descr="Изображение выглядит как трава, цветной, сидит, стол&#10;&#10;Автоматически созданное описание">
            <a:extLst>
              <a:ext uri="{FF2B5EF4-FFF2-40B4-BE49-F238E27FC236}">
                <a16:creationId xmlns:a16="http://schemas.microsoft.com/office/drawing/2014/main" id="{ABA8D2AD-C0E9-42DD-8585-D7F0FCC1397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1268" y="1494841"/>
            <a:ext cx="4993729" cy="2926446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457200" y="384203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/>
              <a:t>4.Проведение праздника осени сказка “Гости ходят в огород”</a:t>
            </a:r>
          </a:p>
        </p:txBody>
      </p:sp>
      <p:pic>
        <p:nvPicPr>
          <p:cNvPr id="3" name="Рисунок 2" descr="Изображение выглядит как ребенок, маленький, человек, занавеска&#10;&#10;Автоматически созданное описание">
            <a:extLst>
              <a:ext uri="{FF2B5EF4-FFF2-40B4-BE49-F238E27FC236}">
                <a16:creationId xmlns:a16="http://schemas.microsoft.com/office/drawing/2014/main" id="{955DCD66-192C-4FF4-B105-8F780F803AD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5621" y="1539090"/>
            <a:ext cx="3449370" cy="3060070"/>
          </a:xfrm>
          <a:prstGeom prst="rect">
            <a:avLst/>
          </a:prstGeom>
        </p:spPr>
      </p:pic>
      <p:pic>
        <p:nvPicPr>
          <p:cNvPr id="7" name="Рисунок 6" descr="Изображение выглядит как занавеска, внутренний, маленький, ребенок&#10;&#10;Автоматически созданное описание">
            <a:extLst>
              <a:ext uri="{FF2B5EF4-FFF2-40B4-BE49-F238E27FC236}">
                <a16:creationId xmlns:a16="http://schemas.microsoft.com/office/drawing/2014/main" id="{BB3BBF90-07D3-419B-8AD2-C26070CF482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392865"/>
            <a:ext cx="3908677" cy="3750635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 sz="3000" b="0">
                <a:solidFill>
                  <a:srgbClr val="E06666"/>
                </a:solidFill>
                <a:latin typeface="Verdana"/>
                <a:ea typeface="Verdana"/>
                <a:cs typeface="Verdana"/>
                <a:sym typeface="Verdana"/>
              </a:rPr>
              <a:t>Предполагаемый результат:</a:t>
            </a:r>
          </a:p>
        </p:txBody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 sz="18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Создание эмоционально-положительного климата в группе. Дети получают возможность проявлять большую активность, любознательность,самостоятельность и инициативу в действиях. Дети овладевают средствами взаимодействия со сверстниками и взрослыми, учатся планировать свои действия в социуме. Дети получают новые знания об изменениях в природе осенью, об овощах и фруктах. Педагоги расширят свои возможности для развития педагогического творчества, достижения образовательных результатов за счёт применения продуктивных, исследовательских, творческих методик. Повышение уровня сплочённости коллектива детского сада. Родители нормализуют психолого-педагогическую атмосферу, наладят взаимоотношения с детьми.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ctrTitle"/>
          </p:nvPr>
        </p:nvSpPr>
        <p:spPr>
          <a:xfrm>
            <a:off x="260287" y="2326741"/>
            <a:ext cx="5258700" cy="93005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 sz="3600" b="0" dirty="0">
                <a:solidFill>
                  <a:srgbClr val="FF0000"/>
                </a:solidFill>
                <a:latin typeface="Verdana"/>
                <a:ea typeface="Verdana"/>
                <a:cs typeface="Verdana"/>
                <a:sym typeface="Verdana"/>
              </a:rPr>
              <a:t>Участники: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subTitle" idx="1"/>
          </p:nvPr>
        </p:nvSpPr>
        <p:spPr>
          <a:xfrm>
            <a:off x="253226" y="3785831"/>
            <a:ext cx="6026109" cy="648025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dirty="0">
                <a:solidFill>
                  <a:srgbClr val="FF0000"/>
                </a:solidFill>
                <a:latin typeface="Verdana"/>
                <a:ea typeface="Verdana"/>
                <a:cs typeface="Verdana"/>
                <a:sym typeface="Verdana"/>
              </a:rPr>
              <a:t>Д</a:t>
            </a:r>
            <a:r>
              <a:rPr lang="ru" sz="2400" dirty="0">
                <a:solidFill>
                  <a:srgbClr val="FF0000"/>
                </a:solidFill>
                <a:latin typeface="Verdana"/>
                <a:ea typeface="Verdana"/>
                <a:cs typeface="Verdana"/>
                <a:sym typeface="Verdana"/>
              </a:rPr>
              <a:t>ети </a:t>
            </a:r>
            <a:r>
              <a:rPr lang="ru-RU" sz="2400" dirty="0">
                <a:solidFill>
                  <a:srgbClr val="FF0000"/>
                </a:solidFill>
                <a:latin typeface="Verdana"/>
                <a:ea typeface="Verdana"/>
                <a:cs typeface="Verdana"/>
                <a:sym typeface="Verdana"/>
              </a:rPr>
              <a:t>младшей группы</a:t>
            </a:r>
            <a:r>
              <a:rPr lang="ru" sz="2400" dirty="0">
                <a:solidFill>
                  <a:srgbClr val="FF0000"/>
                </a:solidFill>
                <a:latin typeface="Verdana"/>
                <a:ea typeface="Verdana"/>
                <a:cs typeface="Verdana"/>
                <a:sym typeface="Verdana"/>
              </a:rPr>
              <a:t> , воспитатель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9EC6251-CC50-4349-BE01-0C8A3637FEC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6964">
            <a:off x="5296277" y="727441"/>
            <a:ext cx="2925605" cy="2875838"/>
          </a:xfrm>
          <a:prstGeom prst="rect">
            <a:avLst/>
          </a:prstGeom>
        </p:spPr>
      </p:pic>
      <p:sp>
        <p:nvSpPr>
          <p:cNvPr id="7" name="Shape 50">
            <a:extLst>
              <a:ext uri="{FF2B5EF4-FFF2-40B4-BE49-F238E27FC236}">
                <a16:creationId xmlns:a16="http://schemas.microsoft.com/office/drawing/2014/main" id="{936E45E5-DDC5-490C-A3AC-52EE341FFF0A}"/>
              </a:ext>
            </a:extLst>
          </p:cNvPr>
          <p:cNvSpPr txBox="1">
            <a:spLocks/>
          </p:cNvSpPr>
          <p:nvPr/>
        </p:nvSpPr>
        <p:spPr>
          <a:xfrm rot="10800000" flipV="1">
            <a:off x="721450" y="709644"/>
            <a:ext cx="5258700" cy="457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  <a:rtl val="0"/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sz="4800" b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sz="4800" b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sz="4800" b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sz="4800" b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sz="4800" b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sz="4800" b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sz="4800" b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r>
              <a:rPr lang="ru" sz="36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Вид проекта</a:t>
            </a:r>
            <a:r>
              <a:rPr lang="ru" sz="3600" b="0">
                <a:solidFill>
                  <a:srgbClr val="29251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lang="ru" sz="3600" b="0" dirty="0">
              <a:solidFill>
                <a:srgbClr val="29251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Shape 51">
            <a:extLst>
              <a:ext uri="{FF2B5EF4-FFF2-40B4-BE49-F238E27FC236}">
                <a16:creationId xmlns:a16="http://schemas.microsoft.com/office/drawing/2014/main" id="{C30B5E1A-FD8D-4F9C-917B-77A729179A67}"/>
              </a:ext>
            </a:extLst>
          </p:cNvPr>
          <p:cNvSpPr txBox="1">
            <a:spLocks/>
          </p:cNvSpPr>
          <p:nvPr/>
        </p:nvSpPr>
        <p:spPr>
          <a:xfrm>
            <a:off x="721450" y="846485"/>
            <a:ext cx="5375450" cy="50202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Trebuchet MS"/>
              <a:buNone/>
              <a:defRPr sz="3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Trebuchet MS"/>
              <a:buNone/>
              <a:defRPr sz="3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  <a:rtl val="0"/>
              </a:defRPr>
            </a:lvl2pPr>
            <a:lvl3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Trebuchet MS"/>
              <a:buNone/>
              <a:defRPr sz="3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  <a:rtl val="0"/>
              </a:defRPr>
            </a:lvl3pPr>
            <a:lvl4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Trebuchet MS"/>
              <a:buNone/>
              <a:defRPr sz="3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  <a:rtl val="0"/>
              </a:defRPr>
            </a:lvl4pPr>
            <a:lvl5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Trebuchet MS"/>
              <a:buNone/>
              <a:defRPr sz="3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  <a:rtl val="0"/>
              </a:defRPr>
            </a:lvl5pPr>
            <a:lvl6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Trebuchet MS"/>
              <a:buNone/>
              <a:defRPr sz="3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  <a:rtl val="0"/>
              </a:defRPr>
            </a:lvl6pPr>
            <a:lvl7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Trebuchet MS"/>
              <a:buNone/>
              <a:defRPr sz="3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  <a:rtl val="0"/>
              </a:defRPr>
            </a:lvl7pPr>
            <a:lvl8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Trebuchet MS"/>
              <a:buNone/>
              <a:defRPr sz="3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  <a:rtl val="0"/>
              </a:defRPr>
            </a:lvl8pPr>
            <a:lvl9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Trebuchet MS"/>
              <a:buNone/>
              <a:defRPr sz="3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  <a:rtl val="0"/>
              </a:defRPr>
            </a:lvl9pPr>
          </a:lstStyle>
          <a:p>
            <a:r>
              <a:rPr lang="ru" sz="24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творческий, краткосрочный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 sz="3000" b="0">
                <a:solidFill>
                  <a:srgbClr val="FF0000"/>
                </a:solidFill>
                <a:latin typeface="Verdana"/>
                <a:ea typeface="Verdana"/>
                <a:cs typeface="Verdana"/>
                <a:sym typeface="Verdana"/>
              </a:rPr>
              <a:t>Актуальность: </a:t>
            </a:r>
          </a:p>
        </p:txBody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 sz="18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В условиях образовательного процесса расширяем и укрепляем связь с природой, развиваем взаимодействия и бережное отношение к живой и неживой природе. Приобщение к совместной деятельности детей и родителей как в саду так и дома.</a:t>
            </a:r>
          </a:p>
        </p:txBody>
      </p:sp>
      <p:pic>
        <p:nvPicPr>
          <p:cNvPr id="64" name="Shape 64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5000" y="2780625"/>
            <a:ext cx="2948525" cy="21452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>
                <a:solidFill>
                  <a:srgbClr val="FF0000"/>
                </a:solidFill>
                <a:latin typeface="Verdana"/>
                <a:ea typeface="Verdana"/>
                <a:cs typeface="Verdana"/>
                <a:sym typeface="Verdana"/>
              </a:rPr>
              <a:t>Проблема</a:t>
            </a:r>
            <a:r>
              <a:rPr lang="ru" b="0">
                <a:solidFill>
                  <a:srgbClr val="FF0000"/>
                </a:solidFill>
                <a:latin typeface="Verdana"/>
                <a:ea typeface="Verdana"/>
                <a:cs typeface="Verdana"/>
                <a:sym typeface="Verdana"/>
              </a:rPr>
              <a:t>:</a:t>
            </a:r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>
                <a:solidFill>
                  <a:srgbClr val="FF0000"/>
                </a:solidFill>
                <a:latin typeface="Verdana"/>
                <a:ea typeface="Verdana"/>
                <a:cs typeface="Verdana"/>
                <a:sym typeface="Verdana"/>
              </a:rPr>
              <a:t>сумеем ли мы увидеть красоту природы осенью и защитить ее на живых примерах и образцах поведения.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 sz="3000" b="0">
                <a:solidFill>
                  <a:srgbClr val="E06666"/>
                </a:solidFill>
                <a:latin typeface="Verdana"/>
                <a:ea typeface="Verdana"/>
                <a:cs typeface="Verdana"/>
                <a:sym typeface="Verdana"/>
              </a:rPr>
              <a:t>Цель проекта:</a:t>
            </a:r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 sz="18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Цель проекта: Создание условий для развития познавательных и творческих способностей детей в процессе получения углубленного представления об изменениях в природе в осенний период с учётом природно- климатических условий, изучить природное явление-листопад.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 sz="3000" b="0">
                <a:solidFill>
                  <a:srgbClr val="E06666"/>
                </a:solidFill>
                <a:latin typeface="Verdana"/>
                <a:ea typeface="Verdana"/>
                <a:cs typeface="Verdana"/>
                <a:sym typeface="Verdana"/>
              </a:rPr>
              <a:t>Задачи проекта:</a:t>
            </a:r>
          </a:p>
        </p:txBody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 sz="18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Задачи проекта: выявить причины природно-климатического явления- листопад; выяснить, почему не все деревья одновременно теряют листву; установить, куда исчезают опавшие листья и какую пользу они приносят людям; развивать навыки анализа, наблюдения, сравнения; активизировать словарь по данной тематике; привить навыки восприятия красоты осенней природы; воспитывать бережное отношение к природе.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title"/>
          </p:nvPr>
        </p:nvSpPr>
        <p:spPr>
          <a:xfrm>
            <a:off x="1122630" y="1061547"/>
            <a:ext cx="7938470" cy="196885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 dirty="0"/>
              <a:t>Этапы реализации проекта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613B777-BB1A-4DB2-A924-58CC4585D3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402" y="1258432"/>
            <a:ext cx="4241549" cy="3571441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C5DD523-053F-4719-9302-1F0E227EEAF1}"/>
              </a:ext>
            </a:extLst>
          </p:cNvPr>
          <p:cNvSpPr/>
          <p:nvPr/>
        </p:nvSpPr>
        <p:spPr>
          <a:xfrm>
            <a:off x="4182702" y="1455317"/>
            <a:ext cx="4476938" cy="70788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2000" b="1" cap="all" dirty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</a:rPr>
              <a:t>Здоровье  и </a:t>
            </a:r>
          </a:p>
          <a:p>
            <a:pPr algn="ctr" eaLnBrk="1" hangingPunct="1">
              <a:defRPr/>
            </a:pPr>
            <a:r>
              <a:rPr lang="ru-RU" sz="2000" b="1" cap="all" dirty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</a:rPr>
              <a:t>физическое  развитие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82C6030-24AF-483F-A6BD-A768C83CE4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9951" y="2336393"/>
            <a:ext cx="3810330" cy="2493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809030"/>
      </p:ext>
    </p:extLst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270000" y="217651"/>
            <a:ext cx="8229600" cy="1051201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 sz="3000" b="0" dirty="0">
                <a:solidFill>
                  <a:srgbClr val="E06666"/>
                </a:solidFill>
                <a:latin typeface="Verdana"/>
                <a:ea typeface="Verdana"/>
                <a:cs typeface="Verdana"/>
                <a:sym typeface="Verdana"/>
              </a:rPr>
              <a:t>Театрал</a:t>
            </a:r>
            <a:r>
              <a:rPr lang="ru-RU" sz="3000" b="0" dirty="0">
                <a:solidFill>
                  <a:srgbClr val="E06666"/>
                </a:solidFill>
                <a:latin typeface="Verdana"/>
                <a:ea typeface="Verdana"/>
                <a:cs typeface="Verdana"/>
                <a:sym typeface="Verdana"/>
              </a:rPr>
              <a:t>и</a:t>
            </a:r>
            <a:r>
              <a:rPr lang="ru" sz="3000" b="0" dirty="0">
                <a:solidFill>
                  <a:srgbClr val="E06666"/>
                </a:solidFill>
                <a:latin typeface="Verdana"/>
                <a:ea typeface="Verdana"/>
                <a:cs typeface="Verdana"/>
                <a:sym typeface="Verdana"/>
              </a:rPr>
              <a:t>зованная деятельности.</a:t>
            </a:r>
            <a:r>
              <a:rPr lang="ru-RU" sz="3000" b="0" dirty="0">
                <a:solidFill>
                  <a:srgbClr val="E06666"/>
                </a:solidFill>
                <a:latin typeface="Verdana"/>
                <a:ea typeface="Verdana"/>
                <a:cs typeface="Verdana"/>
                <a:sym typeface="Verdana"/>
              </a:rPr>
              <a:t>Сказка «Репка»</a:t>
            </a:r>
            <a:endParaRPr lang="ru" sz="3000" b="0" dirty="0">
              <a:solidFill>
                <a:srgbClr val="E0666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3" name="Рисунок 2" descr="Изображение выглядит как человек, внутренний, группа, стол&#10;&#10;Автоматически созданное описание">
            <a:extLst>
              <a:ext uri="{FF2B5EF4-FFF2-40B4-BE49-F238E27FC236}">
                <a16:creationId xmlns:a16="http://schemas.microsoft.com/office/drawing/2014/main" id="{6BE1AC02-1985-4A14-B0E9-93D1E582D61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761" y="1817485"/>
            <a:ext cx="3867692" cy="2900769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2CC6F5D-FD31-4929-935D-E68A0F8EA26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2368" y="1350364"/>
            <a:ext cx="2525917" cy="336789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title"/>
          </p:nvPr>
        </p:nvSpPr>
        <p:spPr>
          <a:xfrm>
            <a:off x="457200" y="205974"/>
            <a:ext cx="8229600" cy="22358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ru"/>
              <a:t>2.Сбор природного материала для обследования и рассматривания</a:t>
            </a:r>
          </a:p>
          <a:p>
            <a:pPr rtl="0">
              <a:spcBef>
                <a:spcPts val="0"/>
              </a:spcBef>
              <a:buNone/>
            </a:pPr>
            <a:endParaRPr/>
          </a:p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3" name="Рисунок 2" descr="Изображение выглядит как здание, внешний, человек, ребенок&#10;&#10;Автоматически созданное описание">
            <a:extLst>
              <a:ext uri="{FF2B5EF4-FFF2-40B4-BE49-F238E27FC236}">
                <a16:creationId xmlns:a16="http://schemas.microsoft.com/office/drawing/2014/main" id="{7F8A6586-7E0E-44CE-BBC7-205E2FAC00F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354100"/>
            <a:ext cx="4312228" cy="3485339"/>
          </a:xfrm>
          <a:prstGeom prst="rect">
            <a:avLst/>
          </a:prstGeom>
        </p:spPr>
      </p:pic>
      <p:pic>
        <p:nvPicPr>
          <p:cNvPr id="8" name="Рисунок 7" descr="Изображение выглядит как человек, трава, внешний, ребенок&#10;&#10;Автоматически созданное описание">
            <a:extLst>
              <a:ext uri="{FF2B5EF4-FFF2-40B4-BE49-F238E27FC236}">
                <a16:creationId xmlns:a16="http://schemas.microsoft.com/office/drawing/2014/main" id="{86E9B34F-5069-4950-AD61-16AE51512FF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5845" y="1267691"/>
            <a:ext cx="3044537" cy="3658158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western">
  <a:themeElements>
    <a:clrScheme name="Custom 424">
      <a:dk1>
        <a:srgbClr val="B0271C"/>
      </a:dk1>
      <a:lt1>
        <a:srgbClr val="FFE8BB"/>
      </a:lt1>
      <a:dk2>
        <a:srgbClr val="374252"/>
      </a:dk2>
      <a:lt2>
        <a:srgbClr val="A5BDC0"/>
      </a:lt2>
      <a:accent1>
        <a:srgbClr val="C0974D"/>
      </a:accent1>
      <a:accent2>
        <a:srgbClr val="E49C5F"/>
      </a:accent2>
      <a:accent3>
        <a:srgbClr val="5D7372"/>
      </a:accent3>
      <a:accent4>
        <a:srgbClr val="B92C00"/>
      </a:accent4>
      <a:accent5>
        <a:srgbClr val="804000"/>
      </a:accent5>
      <a:accent6>
        <a:srgbClr val="A49D80"/>
      </a:accent6>
      <a:hlink>
        <a:srgbClr val="B0271C"/>
      </a:hlink>
      <a:folHlink>
        <a:srgbClr val="5B5F6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316</Words>
  <Application>Microsoft Office PowerPoint</Application>
  <PresentationFormat>Экран (16:9)</PresentationFormat>
  <Paragraphs>22</Paragraphs>
  <Slides>11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Trebuchet MS</vt:lpstr>
      <vt:lpstr>Verdana</vt:lpstr>
      <vt:lpstr>western</vt:lpstr>
      <vt:lpstr>            Проект “Осень, дивная пора!”</vt:lpstr>
      <vt:lpstr>Участники:</vt:lpstr>
      <vt:lpstr>Актуальность: </vt:lpstr>
      <vt:lpstr>Проблема:</vt:lpstr>
      <vt:lpstr>Цель проекта:</vt:lpstr>
      <vt:lpstr>Задачи проекта:</vt:lpstr>
      <vt:lpstr>Этапы реализации проекта</vt:lpstr>
      <vt:lpstr>Театрализованная деятельности.Сказка «Репка»</vt:lpstr>
      <vt:lpstr>2.Сбор природного материала для обследования и рассматривания  </vt:lpstr>
      <vt:lpstr>4.Проведение праздника осени сказка “Гости ходят в огород”</vt:lpstr>
      <vt:lpstr>Предполагаемый результат: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“Осень, дивная пора!”</dc:title>
  <cp:lastModifiedBy>Ruslan Kinder Ruslan</cp:lastModifiedBy>
  <cp:revision>16</cp:revision>
  <dcterms:modified xsi:type="dcterms:W3CDTF">2020-08-10T19:36:03Z</dcterms:modified>
</cp:coreProperties>
</file>