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sldIdLst>
    <p:sldId id="256" r:id="rId2"/>
    <p:sldId id="257" r:id="rId3"/>
    <p:sldId id="258" r:id="rId4"/>
    <p:sldId id="263" r:id="rId5"/>
    <p:sldId id="259" r:id="rId6"/>
    <p:sldId id="265" r:id="rId7"/>
    <p:sldId id="260" r:id="rId8"/>
    <p:sldId id="266" r:id="rId9"/>
    <p:sldId id="270" r:id="rId10"/>
    <p:sldId id="271" r:id="rId11"/>
    <p:sldId id="268" r:id="rId12"/>
    <p:sldId id="269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4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fld id="{9BE9C895-3EB1-4D9C-A6CD-B8FFF880779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prite 10"/>
          <p:cNvPicPr>
            <a:picLocks noChangeAspect="1" noChangeArrowheads="1"/>
          </p:cNvPicPr>
          <p:nvPr/>
        </p:nvPicPr>
        <p:blipFill>
          <a:blip r:embed="rId2"/>
          <a:srcRect l="-35" r="415" b="1929"/>
          <a:stretch>
            <a:fillRect/>
          </a:stretch>
        </p:blipFill>
        <p:spPr bwMode="auto">
          <a:xfrm>
            <a:off x="-3175" y="2895600"/>
            <a:ext cx="9147175" cy="11303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95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0"/>
            <a:ext cx="1905000" cy="457200"/>
          </a:xfrm>
        </p:spPr>
        <p:txBody>
          <a:bodyPr anchor="t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0"/>
            <a:ext cx="2895600" cy="457200"/>
          </a:xfrm>
        </p:spPr>
        <p:txBody>
          <a:bodyPr anchor="t"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0"/>
            <a:ext cx="1905000" cy="457200"/>
          </a:xfrm>
        </p:spPr>
        <p:txBody>
          <a:bodyPr anchor="t"/>
          <a:lstStyle>
            <a:lvl1pPr>
              <a:defRPr/>
            </a:lvl1pPr>
          </a:lstStyle>
          <a:p>
            <a:fld id="{4E939162-1051-448F-A03E-D24AD74ABCB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4025900"/>
            <a:ext cx="9142413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2743200"/>
            <a:ext cx="9142413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0AD3F-8B86-402E-B5B0-ED2909DEF3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F868B-5799-4DBC-AE77-38937CD232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340C9-CD03-40CC-8BD8-DFD4669FC8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B5A49-6A23-4A81-9722-2A09A06D07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F8B9F-8360-4BB2-A02E-AE2E0EC0F3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FAC67-8463-4036-A1C8-E6C85E1BE3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00FB1-0394-4CD3-85C9-989F31A005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C75D0-C98A-4786-A699-4AE022E1E4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92CAA-3235-4C79-AB64-C62B1F2431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7595E-6BB9-4637-9B9F-B440F00EE3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prite 10"/>
          <p:cNvPicPr>
            <a:picLocks noChangeAspect="1" noChangeArrowheads="1"/>
          </p:cNvPicPr>
          <p:nvPr/>
        </p:nvPicPr>
        <p:blipFill>
          <a:blip r:embed="rId13"/>
          <a:srcRect r="415" b="1929"/>
          <a:stretch>
            <a:fillRect/>
          </a:stretch>
        </p:blipFill>
        <p:spPr bwMode="auto">
          <a:xfrm>
            <a:off x="0" y="0"/>
            <a:ext cx="9144000" cy="11303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ru-RU"/>
              <a:t>Tregubenko N.V.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4F29E0E-1348-4ADB-B1AC-FE5C6F2036D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1130300"/>
            <a:ext cx="9142413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newsflash/>
  </p:transition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Past Continuous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Прошедшее продолженное время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96836-0038-4A97-9F1F-6B095B4C86AE}" type="slidenum">
              <a:rPr lang="ru-RU"/>
              <a:pPr/>
              <a:t>10</a:t>
            </a:fld>
            <a:endParaRPr lang="ru-RU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Вставьте глагол в </a:t>
            </a:r>
            <a:r>
              <a:rPr lang="en-US" sz="2800">
                <a:solidFill>
                  <a:srgbClr val="FF0000"/>
                </a:solidFill>
              </a:rPr>
              <a:t>Past Continuous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029200"/>
            <a:ext cx="8686800" cy="16002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  “When I                            the street a policeman </a:t>
            </a:r>
            <a:r>
              <a:rPr lang="en-US">
                <a:solidFill>
                  <a:schemeClr val="accent2"/>
                </a:solidFill>
              </a:rPr>
              <a:t>saw</a:t>
            </a:r>
            <a:r>
              <a:rPr lang="en-US"/>
              <a:t> me.”</a:t>
            </a:r>
            <a:endParaRPr lang="ru-RU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09800"/>
            <a:ext cx="8686800" cy="2590800"/>
          </a:xfrm>
          <a:prstGeom prst="rect">
            <a:avLst/>
          </a:prstGeom>
          <a:noFill/>
        </p:spPr>
      </p:pic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2667000" y="5105400"/>
            <a:ext cx="30194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was crossing 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3429000" y="1524000"/>
            <a:ext cx="1981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(to cross)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2667000" y="5562600"/>
            <a:ext cx="2895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2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266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  <p:bldP spid="26629" grpId="0" animBg="1"/>
      <p:bldP spid="26630" grpId="0" animBg="1"/>
      <p:bldP spid="266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7CA6-2171-4349-9AC8-6CEB15D09006}" type="slidenum">
              <a:rPr lang="ru-RU"/>
              <a:pPr/>
              <a:t>11</a:t>
            </a:fld>
            <a:endParaRPr lang="ru-R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4000"/>
              <a:t>Употребление </a:t>
            </a:r>
            <a:r>
              <a:rPr lang="en-US" sz="4000"/>
              <a:t>Past Continuous</a:t>
            </a:r>
            <a:endParaRPr lang="ru-RU" sz="40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а) </a:t>
            </a:r>
            <a:r>
              <a:rPr lang="ru-RU" sz="2800">
                <a:solidFill>
                  <a:srgbClr val="FF0000"/>
                </a:solidFill>
              </a:rPr>
              <a:t>Past Сontinuous</a:t>
            </a:r>
            <a:r>
              <a:rPr lang="ru-RU" sz="2800"/>
              <a:t> используется при описании действия, которое находилось </a:t>
            </a:r>
            <a:r>
              <a:rPr lang="ru-RU" sz="2800">
                <a:solidFill>
                  <a:schemeClr val="accent1"/>
                </a:solidFill>
              </a:rPr>
              <a:t>в процессе развития</a:t>
            </a:r>
            <a:r>
              <a:rPr lang="ru-RU" sz="2800"/>
              <a:t> в некоторый </a:t>
            </a:r>
            <a:r>
              <a:rPr lang="ru-RU" sz="2800">
                <a:solidFill>
                  <a:srgbClr val="0066FF"/>
                </a:solidFill>
              </a:rPr>
              <a:t>момент времени в прошлом</a:t>
            </a:r>
            <a:r>
              <a:rPr lang="ru-RU" sz="280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  <a:p>
            <a:pPr>
              <a:lnSpc>
                <a:spcPct val="80000"/>
              </a:lnSpc>
            </a:pPr>
            <a:r>
              <a:rPr lang="ru-RU" sz="2800"/>
              <a:t>He </a:t>
            </a:r>
            <a:r>
              <a:rPr lang="ru-RU" sz="2800">
                <a:solidFill>
                  <a:srgbClr val="FF0000"/>
                </a:solidFill>
              </a:rPr>
              <a:t>was reading</a:t>
            </a:r>
            <a:r>
              <a:rPr lang="ru-RU" sz="2800"/>
              <a:t> a book </a:t>
            </a:r>
            <a:r>
              <a:rPr lang="ru-RU" sz="2800">
                <a:solidFill>
                  <a:srgbClr val="0066FF"/>
                </a:solidFill>
              </a:rPr>
              <a:t>at 5 o'clock</a:t>
            </a:r>
            <a:r>
              <a:rPr lang="en-US" sz="2800"/>
              <a:t>.</a:t>
            </a:r>
            <a:endParaRPr lang="ru-RU" sz="2800"/>
          </a:p>
          <a:p>
            <a:pPr>
              <a:lnSpc>
                <a:spcPct val="80000"/>
              </a:lnSpc>
            </a:pPr>
            <a:r>
              <a:rPr lang="ru-RU" sz="2800"/>
              <a:t>Он читал книгу в 5 часов.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(начал читать до пяти часов и в пять часов все еще читал).</a:t>
            </a:r>
          </a:p>
          <a:p>
            <a:pPr>
              <a:lnSpc>
                <a:spcPct val="80000"/>
              </a:lnSpc>
            </a:pPr>
            <a:r>
              <a:rPr lang="ru-RU" sz="2800"/>
              <a:t>I </a:t>
            </a:r>
            <a:r>
              <a:rPr lang="ru-RU" sz="2800">
                <a:solidFill>
                  <a:srgbClr val="FF0000"/>
                </a:solidFill>
              </a:rPr>
              <a:t>was cooking</a:t>
            </a:r>
            <a:r>
              <a:rPr lang="ru-RU" sz="2800"/>
              <a:t> the dinner </a:t>
            </a:r>
            <a:r>
              <a:rPr lang="en-US" sz="2800">
                <a:solidFill>
                  <a:srgbClr val="0066FF"/>
                </a:solidFill>
              </a:rPr>
              <a:t>when he came</a:t>
            </a:r>
            <a:r>
              <a:rPr lang="en-US" sz="2800"/>
              <a:t>.</a:t>
            </a:r>
            <a:endParaRPr lang="ru-RU" sz="2800"/>
          </a:p>
          <a:p>
            <a:pPr>
              <a:lnSpc>
                <a:spcPct val="80000"/>
              </a:lnSpc>
            </a:pPr>
            <a:r>
              <a:rPr lang="ru-RU" sz="2800"/>
              <a:t>Я готовил обед, когда он пришёл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(Я находился в процессе готовки).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FD3A1-B06C-4DEE-8F3B-D2D3940208F4}" type="slidenum">
              <a:rPr lang="ru-RU"/>
              <a:pPr/>
              <a:t>12</a:t>
            </a:fld>
            <a:endParaRPr lang="ru-RU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4000"/>
              <a:t>Употребление </a:t>
            </a:r>
            <a:r>
              <a:rPr lang="en-US" sz="4000"/>
              <a:t>Past Continuous</a:t>
            </a:r>
            <a:endParaRPr lang="ru-RU" sz="40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б) </a:t>
            </a:r>
            <a:r>
              <a:rPr lang="en-US" sz="2800">
                <a:solidFill>
                  <a:srgbClr val="FF0000"/>
                </a:solidFill>
              </a:rPr>
              <a:t>Past Continuous</a:t>
            </a:r>
            <a:r>
              <a:rPr lang="ru-RU" sz="2800"/>
              <a:t> часто используют при описании действия или события,</a:t>
            </a:r>
            <a:r>
              <a:rPr lang="en-US" sz="2800"/>
              <a:t>  </a:t>
            </a:r>
            <a:r>
              <a:rPr lang="ru-RU" sz="2800"/>
              <a:t> на фоне или в процессе развития которого произошло некоторое другое событие.</a:t>
            </a: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He </a:t>
            </a:r>
            <a:r>
              <a:rPr lang="en-US" sz="2800">
                <a:solidFill>
                  <a:schemeClr val="accent2"/>
                </a:solidFill>
              </a:rPr>
              <a:t>hurt</a:t>
            </a:r>
            <a:r>
              <a:rPr lang="en-US" sz="2800"/>
              <a:t> his leg while he </a:t>
            </a:r>
            <a:r>
              <a:rPr lang="en-US" sz="2800">
                <a:solidFill>
                  <a:srgbClr val="FF0000"/>
                </a:solidFill>
              </a:rPr>
              <a:t>was playing</a:t>
            </a:r>
            <a:r>
              <a:rPr lang="en-US" sz="2800"/>
              <a:t> football.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   </a:t>
            </a:r>
            <a:r>
              <a:rPr lang="ru-RU" sz="2800"/>
              <a:t>Он </a:t>
            </a:r>
            <a:r>
              <a:rPr lang="ru-RU" sz="2800">
                <a:solidFill>
                  <a:schemeClr val="accent2"/>
                </a:solidFill>
              </a:rPr>
              <a:t>ушиб</a:t>
            </a:r>
            <a:r>
              <a:rPr lang="ru-RU" sz="2800"/>
              <a:t> ногу, когда </a:t>
            </a:r>
            <a:r>
              <a:rPr lang="ru-RU" sz="2800">
                <a:solidFill>
                  <a:srgbClr val="FF0000"/>
                </a:solidFill>
              </a:rPr>
              <a:t>играл</a:t>
            </a:r>
            <a:r>
              <a:rPr lang="ru-RU" sz="2800"/>
              <a:t> в футбол.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It </a:t>
            </a:r>
            <a:r>
              <a:rPr lang="en-US" sz="2800">
                <a:solidFill>
                  <a:srgbClr val="FF0000"/>
                </a:solidFill>
              </a:rPr>
              <a:t>was raining</a:t>
            </a:r>
            <a:r>
              <a:rPr lang="en-US" sz="2800"/>
              <a:t> </a:t>
            </a:r>
            <a:r>
              <a:rPr lang="en-US" sz="2800">
                <a:solidFill>
                  <a:schemeClr val="accent2"/>
                </a:solidFill>
              </a:rPr>
              <a:t>when I arrived</a:t>
            </a:r>
            <a:r>
              <a:rPr lang="en-US" sz="280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   </a:t>
            </a:r>
            <a:r>
              <a:rPr lang="ru-RU" sz="2800"/>
              <a:t>Когда я </a:t>
            </a:r>
            <a:r>
              <a:rPr lang="ru-RU" sz="2800">
                <a:solidFill>
                  <a:schemeClr val="accent2"/>
                </a:solidFill>
              </a:rPr>
              <a:t>пришел</a:t>
            </a:r>
            <a:r>
              <a:rPr lang="ru-RU" sz="2800"/>
              <a:t>, </a:t>
            </a:r>
            <a:r>
              <a:rPr lang="ru-RU" sz="2800">
                <a:solidFill>
                  <a:srgbClr val="FF0000"/>
                </a:solidFill>
              </a:rPr>
              <a:t>шел дождь</a:t>
            </a:r>
            <a:r>
              <a:rPr lang="ru-RU" sz="2800"/>
              <a:t>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CEF69-B250-4092-A55A-1B23C7726232}" type="slidenum">
              <a:rPr lang="ru-RU"/>
              <a:pPr/>
              <a:t>13</a:t>
            </a:fld>
            <a:endParaRPr lang="ru-RU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3200"/>
              <a:t>Вставьте глагол в </a:t>
            </a:r>
            <a:r>
              <a:rPr lang="en-US" sz="3200">
                <a:solidFill>
                  <a:srgbClr val="FF0000"/>
                </a:solidFill>
              </a:rPr>
              <a:t>Past Continuous</a:t>
            </a: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057400"/>
            <a:ext cx="6137275" cy="3205163"/>
          </a:xfrm>
          <a:prstGeom prst="rect">
            <a:avLst/>
          </a:prstGeom>
          <a:noFill/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3581400" y="1371600"/>
            <a:ext cx="17716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(to play)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7654" name="WordArt 6"/>
          <p:cNvSpPr>
            <a:spLocks noChangeArrowheads="1" noChangeShapeType="1" noTextEdit="1"/>
          </p:cNvSpPr>
          <p:nvPr/>
        </p:nvSpPr>
        <p:spPr bwMode="auto">
          <a:xfrm>
            <a:off x="838200" y="5486400"/>
            <a:ext cx="3657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Yesterday at that time I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7655" name="WordArt 7"/>
          <p:cNvSpPr>
            <a:spLocks noChangeArrowheads="1" noChangeShapeType="1" noTextEdit="1"/>
          </p:cNvSpPr>
          <p:nvPr/>
        </p:nvSpPr>
        <p:spPr bwMode="auto">
          <a:xfrm>
            <a:off x="4876800" y="5519738"/>
            <a:ext cx="1905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was playing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7656" name="WordArt 8"/>
          <p:cNvSpPr>
            <a:spLocks noChangeArrowheads="1" noChangeShapeType="1" noTextEdit="1"/>
          </p:cNvSpPr>
          <p:nvPr/>
        </p:nvSpPr>
        <p:spPr bwMode="auto">
          <a:xfrm>
            <a:off x="7086600" y="5491163"/>
            <a:ext cx="1066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football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4876800" y="6019800"/>
            <a:ext cx="190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76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4" grpId="0" animBg="1"/>
      <p:bldP spid="27655" grpId="0" animBg="1"/>
      <p:bldP spid="27656" grpId="0" animBg="1"/>
      <p:bldP spid="276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C691-FCA9-4E44-A428-6A545E64DF8D}" type="slidenum">
              <a:rPr lang="ru-RU"/>
              <a:pPr/>
              <a:t>14</a:t>
            </a:fld>
            <a:endParaRPr lang="ru-RU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ru-RU" sz="3200"/>
              <a:t>Вставьте глагол в </a:t>
            </a:r>
            <a:r>
              <a:rPr lang="en-US" sz="3200">
                <a:solidFill>
                  <a:srgbClr val="FF0000"/>
                </a:solidFill>
              </a:rPr>
              <a:t>Past Continuous</a:t>
            </a: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81200"/>
            <a:ext cx="6516688" cy="3400425"/>
          </a:xfrm>
          <a:prstGeom prst="rect">
            <a:avLst/>
          </a:prstGeom>
          <a:noFill/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3657600" y="1447800"/>
            <a:ext cx="16097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(to shine)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>
            <a:off x="533400" y="5638800"/>
            <a:ext cx="52197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When I went out the sun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6096000" y="5638800"/>
            <a:ext cx="260032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was shining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6096000" y="6248400"/>
            <a:ext cx="2590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86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  <p:bldP spid="28678" grpId="0" animBg="1"/>
      <p:bldP spid="28679" grpId="0" animBg="1"/>
      <p:bldP spid="286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EE07F-DADD-4DCD-9DFF-AD6861D36B0A}" type="slidenum">
              <a:rPr lang="ru-RU"/>
              <a:pPr/>
              <a:t>15</a:t>
            </a:fld>
            <a:endParaRPr lang="ru-RU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ru-RU" sz="3200"/>
              <a:t>Вставьте глагол в </a:t>
            </a:r>
            <a:r>
              <a:rPr lang="en-US" sz="3200">
                <a:solidFill>
                  <a:srgbClr val="FF0000"/>
                </a:solidFill>
              </a:rPr>
              <a:t>Past Continuous</a:t>
            </a: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81200"/>
            <a:ext cx="6583363" cy="3124200"/>
          </a:xfrm>
          <a:prstGeom prst="rect">
            <a:avLst/>
          </a:prstGeom>
          <a:noFill/>
        </p:spPr>
      </p:pic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3352800" y="1371600"/>
            <a:ext cx="26955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(to have tea)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228600" y="5486400"/>
            <a:ext cx="5038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Yesterday at 5 o'clock I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5638800" y="5483225"/>
            <a:ext cx="32480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was having tea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9704" name="WordArt 8"/>
          <p:cNvSpPr>
            <a:spLocks noChangeArrowheads="1" noChangeShapeType="1" noTextEdit="1"/>
          </p:cNvSpPr>
          <p:nvPr/>
        </p:nvSpPr>
        <p:spPr bwMode="auto">
          <a:xfrm>
            <a:off x="304800" y="6019800"/>
            <a:ext cx="2305050" cy="395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in London.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5638800" y="5943600"/>
            <a:ext cx="3276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97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3" grpId="0" animBg="1"/>
      <p:bldP spid="29704" grpId="0" animBg="1"/>
      <p:bldP spid="2970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6BE4-33B8-43E8-B576-B160F771703F}" type="slidenum">
              <a:rPr lang="ru-RU"/>
              <a:pPr/>
              <a:t>16</a:t>
            </a:fld>
            <a:endParaRPr lang="ru-RU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3200"/>
              <a:t>Вставьте глагол в </a:t>
            </a:r>
            <a:r>
              <a:rPr lang="en-US" sz="3200">
                <a:solidFill>
                  <a:srgbClr val="FF0000"/>
                </a:solidFill>
              </a:rPr>
              <a:t>Past Continuous</a:t>
            </a: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05000"/>
            <a:ext cx="6162675" cy="3243263"/>
          </a:xfrm>
          <a:prstGeom prst="rect">
            <a:avLst/>
          </a:prstGeom>
          <a:noFill/>
        </p:spPr>
      </p:pic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3733800" y="1295400"/>
            <a:ext cx="18478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(to walk)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457200" y="5334000"/>
            <a:ext cx="5905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He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1295400" y="5410200"/>
            <a:ext cx="26574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was walking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0728" name="WordArt 8"/>
          <p:cNvSpPr>
            <a:spLocks noChangeArrowheads="1" noChangeShapeType="1" noTextEdit="1"/>
          </p:cNvSpPr>
          <p:nvPr/>
        </p:nvSpPr>
        <p:spPr bwMode="auto">
          <a:xfrm>
            <a:off x="4419600" y="5410200"/>
            <a:ext cx="38100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across the bridge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0729" name="WordArt 9"/>
          <p:cNvSpPr>
            <a:spLocks noChangeArrowheads="1" noChangeShapeType="1" noTextEdit="1"/>
          </p:cNvSpPr>
          <p:nvPr/>
        </p:nvSpPr>
        <p:spPr bwMode="auto">
          <a:xfrm>
            <a:off x="381000" y="5943600"/>
            <a:ext cx="471487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when his hat blew off.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1295400" y="5867400"/>
            <a:ext cx="2667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07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  <p:bldP spid="30727" grpId="0" animBg="1"/>
      <p:bldP spid="30728" grpId="0" animBg="1"/>
      <p:bldP spid="30729" grpId="0" animBg="1"/>
      <p:bldP spid="307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EC62-B1F6-4691-AE9A-F4734636F782}" type="slidenum">
              <a:rPr lang="ru-RU"/>
              <a:pPr/>
              <a:t>2</a:t>
            </a:fld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/>
          <a:lstStyle/>
          <a:p>
            <a:r>
              <a:rPr lang="ru-RU" sz="4000"/>
              <a:t>а) </a:t>
            </a:r>
            <a:r>
              <a:rPr lang="ru-RU"/>
              <a:t>Образование </a:t>
            </a:r>
            <a:r>
              <a:rPr lang="ru-RU" sz="2000"/>
              <a:t>(утвердительная форма)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2895600"/>
          </a:xfrm>
        </p:spPr>
        <p:txBody>
          <a:bodyPr/>
          <a:lstStyle/>
          <a:p>
            <a:r>
              <a:rPr lang="ru-RU" sz="2800"/>
              <a:t>Утвердительные формы</a:t>
            </a:r>
            <a:r>
              <a:rPr lang="en-US" sz="2800"/>
              <a:t>                     </a:t>
            </a:r>
            <a:r>
              <a:rPr lang="ru-RU" sz="2800"/>
              <a:t> </a:t>
            </a:r>
            <a:r>
              <a:rPr lang="en-US" sz="2800">
                <a:solidFill>
                  <a:srgbClr val="FF0000"/>
                </a:solidFill>
              </a:rPr>
              <a:t>Past</a:t>
            </a:r>
            <a:r>
              <a:rPr lang="ru-RU" sz="2800">
                <a:solidFill>
                  <a:srgbClr val="FF0000"/>
                </a:solidFill>
              </a:rPr>
              <a:t> </a:t>
            </a:r>
            <a:r>
              <a:rPr lang="en-US" sz="2800">
                <a:solidFill>
                  <a:srgbClr val="FF0000"/>
                </a:solidFill>
              </a:rPr>
              <a:t>Continuous</a:t>
            </a:r>
            <a:r>
              <a:rPr lang="ru-RU" sz="2800"/>
              <a:t> образуются путем прибавления к вспомогательному глаголу </a:t>
            </a:r>
            <a:r>
              <a:rPr lang="en-US" sz="2800">
                <a:solidFill>
                  <a:schemeClr val="hlink"/>
                </a:solidFill>
              </a:rPr>
              <a:t>‘to be’</a:t>
            </a:r>
            <a:r>
              <a:rPr lang="ru-RU" sz="2800"/>
              <a:t> в прошедшем времени</a:t>
            </a:r>
            <a:r>
              <a:rPr lang="en-US" sz="2800"/>
              <a:t>   </a:t>
            </a:r>
            <a:r>
              <a:rPr lang="ru-RU" sz="2800"/>
              <a:t> </a:t>
            </a:r>
            <a:r>
              <a:rPr lang="ru-RU" sz="2800">
                <a:solidFill>
                  <a:schemeClr val="hlink"/>
                </a:solidFill>
              </a:rPr>
              <a:t>(</a:t>
            </a:r>
            <a:r>
              <a:rPr lang="en-US" sz="2800">
                <a:solidFill>
                  <a:schemeClr val="hlink"/>
                </a:solidFill>
              </a:rPr>
              <a:t>was/were</a:t>
            </a:r>
            <a:r>
              <a:rPr lang="ru-RU" sz="2800">
                <a:solidFill>
                  <a:schemeClr val="hlink"/>
                </a:solidFill>
              </a:rPr>
              <a:t>)</a:t>
            </a:r>
            <a:r>
              <a:rPr lang="ru-RU" sz="2800"/>
              <a:t> причастия настоящего времени ( </a:t>
            </a:r>
            <a:r>
              <a:rPr lang="en-US" sz="2800">
                <a:solidFill>
                  <a:schemeClr val="hlink"/>
                </a:solidFill>
              </a:rPr>
              <a:t>Present Participle</a:t>
            </a:r>
            <a:r>
              <a:rPr lang="ru-RU" sz="2800"/>
              <a:t> ).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3962400" y="4724400"/>
            <a:ext cx="8667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was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962400" y="5791200"/>
            <a:ext cx="10477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were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5562600" y="5257800"/>
            <a:ext cx="4191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6096000" y="4953000"/>
            <a:ext cx="609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V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6781800" y="5257800"/>
            <a:ext cx="838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457200" y="4572000"/>
            <a:ext cx="2895600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(I, he, she, it)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304800" y="5638800"/>
            <a:ext cx="31623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(we, you, they)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8204" name="AutoShape 12"/>
          <p:cNvSpPr>
            <a:spLocks/>
          </p:cNvSpPr>
          <p:nvPr/>
        </p:nvSpPr>
        <p:spPr bwMode="auto">
          <a:xfrm>
            <a:off x="5181600" y="47244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28E2-B23F-4C99-A249-7FD9AB4A430E}" type="slidenum">
              <a:rPr lang="ru-RU"/>
              <a:pPr/>
              <a:t>3</a:t>
            </a:fld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ru-RU"/>
              <a:t>Образование  </a:t>
            </a:r>
            <a:r>
              <a:rPr lang="ru-RU" sz="2000"/>
              <a:t>(утвердительная форма)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962400" y="1600200"/>
            <a:ext cx="8667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was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3886200" y="2514600"/>
            <a:ext cx="10477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were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5715000" y="1981200"/>
            <a:ext cx="4191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6324600" y="1752600"/>
            <a:ext cx="609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V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7010400" y="2057400"/>
            <a:ext cx="838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533400" y="1447800"/>
            <a:ext cx="2895600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(I, he, she, it)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9226" name="WordArt 10"/>
          <p:cNvSpPr>
            <a:spLocks noChangeArrowheads="1" noChangeShapeType="1" noTextEdit="1"/>
          </p:cNvSpPr>
          <p:nvPr/>
        </p:nvSpPr>
        <p:spPr bwMode="auto">
          <a:xfrm>
            <a:off x="457200" y="2438400"/>
            <a:ext cx="31623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(we, you, they)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9227" name="AutoShape 11"/>
          <p:cNvSpPr>
            <a:spLocks/>
          </p:cNvSpPr>
          <p:nvPr/>
        </p:nvSpPr>
        <p:spPr bwMode="auto">
          <a:xfrm>
            <a:off x="5181600" y="15240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WordArt 12"/>
          <p:cNvSpPr>
            <a:spLocks noChangeArrowheads="1" noChangeShapeType="1" noTextEdit="1"/>
          </p:cNvSpPr>
          <p:nvPr/>
        </p:nvSpPr>
        <p:spPr bwMode="auto">
          <a:xfrm>
            <a:off x="2209800" y="3810000"/>
            <a:ext cx="166688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I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2667000" y="3962400"/>
            <a:ext cx="1162050" cy="327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was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9230" name="WordArt 14"/>
          <p:cNvSpPr>
            <a:spLocks noChangeArrowheads="1" noChangeShapeType="1" noTextEdit="1"/>
          </p:cNvSpPr>
          <p:nvPr/>
        </p:nvSpPr>
        <p:spPr bwMode="auto">
          <a:xfrm>
            <a:off x="4114800" y="3849688"/>
            <a:ext cx="1447800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 Black"/>
            </a:endParaRPr>
          </a:p>
        </p:txBody>
      </p:sp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2133600" y="5334000"/>
            <a:ext cx="8382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We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Arial Black"/>
            </a:endParaRPr>
          </a:p>
        </p:txBody>
      </p: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3124200" y="5410200"/>
            <a:ext cx="13716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were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9234" name="WordArt 18"/>
          <p:cNvSpPr>
            <a:spLocks noChangeArrowheads="1" noChangeShapeType="1" noTextEdit="1"/>
          </p:cNvSpPr>
          <p:nvPr/>
        </p:nvSpPr>
        <p:spPr bwMode="auto">
          <a:xfrm>
            <a:off x="5638800" y="3810000"/>
            <a:ext cx="76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ing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21336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2667000" y="4419600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2667000" y="4495800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8" name="WordArt 22"/>
          <p:cNvSpPr>
            <a:spLocks noChangeArrowheads="1" noChangeShapeType="1" noTextEdit="1"/>
          </p:cNvSpPr>
          <p:nvPr/>
        </p:nvSpPr>
        <p:spPr bwMode="auto">
          <a:xfrm>
            <a:off x="4876800" y="5297488"/>
            <a:ext cx="1447800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 Black"/>
            </a:endParaRPr>
          </a:p>
        </p:txBody>
      </p:sp>
      <p:sp>
        <p:nvSpPr>
          <p:cNvPr id="9239" name="WordArt 23"/>
          <p:cNvSpPr>
            <a:spLocks noChangeArrowheads="1" noChangeShapeType="1" noTextEdit="1"/>
          </p:cNvSpPr>
          <p:nvPr/>
        </p:nvSpPr>
        <p:spPr bwMode="auto">
          <a:xfrm>
            <a:off x="6400800" y="5253038"/>
            <a:ext cx="76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ing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2133600" y="5867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>
            <a:off x="3124200" y="58674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3124200" y="5943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500"/>
                            </p:stCondLst>
                            <p:childTnLst>
                              <p:par>
                                <p:cTn id="8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3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9500"/>
                            </p:stCondLst>
                            <p:childTnLst>
                              <p:par>
                                <p:cTn id="92" presetID="35" presetClass="emph" presetSubtype="0" repeatCount="3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500"/>
                            </p:stCondLst>
                            <p:childTnLst>
                              <p:par>
                                <p:cTn id="10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500"/>
                            </p:stCondLst>
                            <p:childTnLst>
                              <p:par>
                                <p:cTn id="105" presetID="35" presetClass="emph" presetSubtype="0" repeatCount="3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3" presetID="35" presetClass="emph" presetSubtype="0" repeatCount="3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2500"/>
                            </p:stCondLst>
                            <p:childTnLst>
                              <p:par>
                                <p:cTn id="121" presetID="35" presetClass="emph" presetSubtype="0" repeatCount="3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2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0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1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2000"/>
                            </p:stCondLst>
                            <p:childTnLst>
                              <p:par>
                                <p:cTn id="14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3500"/>
                            </p:stCondLst>
                            <p:childTnLst>
                              <p:par>
                                <p:cTn id="15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6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3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9000"/>
                            </p:stCondLst>
                            <p:childTnLst>
                              <p:par>
                                <p:cTn id="167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1500"/>
                            </p:stCondLst>
                            <p:childTnLst>
                              <p:par>
                                <p:cTn id="17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4000"/>
                            </p:stCondLst>
                            <p:childTnLst>
                              <p:par>
                                <p:cTn id="17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8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2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2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animBg="1"/>
      <p:bldP spid="9220" grpId="1" animBg="1"/>
      <p:bldP spid="9220" grpId="2" animBg="1"/>
      <p:bldP spid="9221" grpId="0" animBg="1"/>
      <p:bldP spid="9221" grpId="1" animBg="1"/>
      <p:bldP spid="9222" grpId="0" animBg="1"/>
      <p:bldP spid="9223" grpId="0" animBg="1"/>
      <p:bldP spid="9223" grpId="1" animBg="1"/>
      <p:bldP spid="9224" grpId="0" animBg="1"/>
      <p:bldP spid="9224" grpId="1" animBg="1"/>
      <p:bldP spid="9224" grpId="2" animBg="1"/>
      <p:bldP spid="9225" grpId="0" animBg="1"/>
      <p:bldP spid="9225" grpId="1" animBg="1"/>
      <p:bldP spid="9226" grpId="0" animBg="1"/>
      <p:bldP spid="9227" grpId="0" animBg="1"/>
      <p:bldP spid="9228" grpId="0" animBg="1"/>
      <p:bldP spid="9228" grpId="1" animBg="1"/>
      <p:bldP spid="9229" grpId="0" animBg="1"/>
      <p:bldP spid="9230" grpId="0" animBg="1"/>
      <p:bldP spid="9231" grpId="0" animBg="1"/>
      <p:bldP spid="9231" grpId="1" animBg="1"/>
      <p:bldP spid="9232" grpId="0" animBg="1"/>
      <p:bldP spid="9232" grpId="1" animBg="1"/>
      <p:bldP spid="9234" grpId="0" animBg="1"/>
      <p:bldP spid="9234" grpId="1" animBg="1"/>
      <p:bldP spid="9235" grpId="0" animBg="1"/>
      <p:bldP spid="9236" grpId="0" animBg="1"/>
      <p:bldP spid="9237" grpId="0" animBg="1"/>
      <p:bldP spid="9238" grpId="0" animBg="1"/>
      <p:bldP spid="9239" grpId="0" animBg="1"/>
      <p:bldP spid="9239" grpId="1" animBg="1"/>
      <p:bldP spid="9240" grpId="0" animBg="1"/>
      <p:bldP spid="9241" grpId="0" animBg="1"/>
      <p:bldP spid="92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EDFF9-5832-425C-94E3-60F5E33F74BF}" type="slidenum">
              <a:rPr lang="ru-RU"/>
              <a:pPr/>
              <a:t>4</a:t>
            </a:fld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2192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/>
              <a:t>б) Образование</a:t>
            </a:r>
            <a:br>
              <a:rPr lang="ru-RU"/>
            </a:br>
            <a:r>
              <a:rPr lang="ru-RU"/>
              <a:t> </a:t>
            </a:r>
            <a:r>
              <a:rPr lang="ru-RU" sz="2000"/>
              <a:t>(вопросительная форма – </a:t>
            </a:r>
            <a:r>
              <a:rPr lang="en-US" sz="2000"/>
              <a:t>Yes / No Questions</a:t>
            </a:r>
            <a:r>
              <a:rPr lang="ru-RU" sz="2000"/>
              <a:t>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82000" cy="3810000"/>
          </a:xfrm>
        </p:spPr>
        <p:txBody>
          <a:bodyPr/>
          <a:lstStyle/>
          <a:p>
            <a:r>
              <a:rPr lang="ru-RU"/>
              <a:t>Общий вопрос </a:t>
            </a:r>
            <a:r>
              <a:rPr lang="ru-RU">
                <a:solidFill>
                  <a:srgbClr val="FF0000"/>
                </a:solidFill>
              </a:rPr>
              <a:t>(</a:t>
            </a:r>
            <a:r>
              <a:rPr lang="en-US">
                <a:solidFill>
                  <a:srgbClr val="FF0000"/>
                </a:solidFill>
              </a:rPr>
              <a:t>Yes-No question</a:t>
            </a:r>
            <a:r>
              <a:rPr lang="ru-RU">
                <a:solidFill>
                  <a:srgbClr val="FF0000"/>
                </a:solidFill>
              </a:rPr>
              <a:t>)</a:t>
            </a:r>
            <a:r>
              <a:rPr lang="en-US"/>
              <a:t> </a:t>
            </a:r>
            <a:r>
              <a:rPr lang="ru-RU"/>
              <a:t>в </a:t>
            </a:r>
            <a:r>
              <a:rPr lang="en-US">
                <a:solidFill>
                  <a:srgbClr val="FF0000"/>
                </a:solidFill>
              </a:rPr>
              <a:t>Past Continuous</a:t>
            </a:r>
            <a:r>
              <a:rPr lang="ru-RU"/>
              <a:t>: </a:t>
            </a:r>
            <a:endParaRPr lang="en-US"/>
          </a:p>
          <a:p>
            <a:r>
              <a:rPr lang="ru-RU"/>
              <a:t>При построении общего вопроса вспомогательный глагол </a:t>
            </a:r>
            <a:r>
              <a:rPr lang="en-US">
                <a:solidFill>
                  <a:schemeClr val="accent1"/>
                </a:solidFill>
              </a:rPr>
              <a:t>‘to be’</a:t>
            </a:r>
            <a:r>
              <a:rPr lang="ru-RU"/>
              <a:t> в прошедшем времени </a:t>
            </a:r>
            <a:r>
              <a:rPr lang="ru-RU" sz="2800">
                <a:solidFill>
                  <a:schemeClr val="hlink"/>
                </a:solidFill>
              </a:rPr>
              <a:t>(</a:t>
            </a:r>
            <a:r>
              <a:rPr lang="en-US" sz="2800">
                <a:solidFill>
                  <a:schemeClr val="hlink"/>
                </a:solidFill>
              </a:rPr>
              <a:t>was/were</a:t>
            </a:r>
            <a:r>
              <a:rPr lang="ru-RU" sz="2800">
                <a:solidFill>
                  <a:schemeClr val="hlink"/>
                </a:solidFill>
              </a:rPr>
              <a:t>)</a:t>
            </a:r>
            <a:r>
              <a:rPr lang="ru-RU" sz="2800"/>
              <a:t> </a:t>
            </a:r>
            <a:r>
              <a:rPr lang="ru-RU"/>
              <a:t>ставится перед подлежащим </a:t>
            </a:r>
            <a:r>
              <a:rPr lang="ru-RU">
                <a:solidFill>
                  <a:schemeClr val="hlink"/>
                </a:solidFill>
              </a:rPr>
              <a:t>(</a:t>
            </a:r>
            <a:r>
              <a:rPr lang="en-US">
                <a:solidFill>
                  <a:schemeClr val="hlink"/>
                </a:solidFill>
              </a:rPr>
              <a:t>Subject</a:t>
            </a:r>
            <a:r>
              <a:rPr lang="ru-RU">
                <a:solidFill>
                  <a:schemeClr val="hlink"/>
                </a:solidFill>
              </a:rPr>
              <a:t> )</a:t>
            </a:r>
            <a:r>
              <a:rPr lang="ru-RU"/>
              <a:t> предложения.</a:t>
            </a:r>
            <a:r>
              <a:rPr lang="en-US" sz="4000"/>
              <a:t> </a:t>
            </a:r>
            <a:endParaRPr lang="ru-RU" sz="400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3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B9943-9EC8-45CC-B796-88E7A8CFE434}" type="slidenum">
              <a:rPr lang="ru-RU"/>
              <a:pPr/>
              <a:t>5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/>
              <a:t>Образование</a:t>
            </a:r>
            <a:br>
              <a:rPr lang="ru-RU"/>
            </a:br>
            <a:r>
              <a:rPr lang="ru-RU"/>
              <a:t> </a:t>
            </a:r>
            <a:r>
              <a:rPr lang="ru-RU" sz="2000"/>
              <a:t>(вопросительная форма – </a:t>
            </a:r>
            <a:r>
              <a:rPr lang="en-US" sz="2000"/>
              <a:t>Yes / No Questions</a:t>
            </a:r>
            <a:r>
              <a:rPr lang="ru-RU" sz="2000"/>
              <a:t>)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3962400" y="1600200"/>
            <a:ext cx="8667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was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3886200" y="2514600"/>
            <a:ext cx="10477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were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5715000" y="1981200"/>
            <a:ext cx="4191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6324600" y="1752600"/>
            <a:ext cx="609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V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0248" name="WordArt 8"/>
          <p:cNvSpPr>
            <a:spLocks noChangeArrowheads="1" noChangeShapeType="1" noTextEdit="1"/>
          </p:cNvSpPr>
          <p:nvPr/>
        </p:nvSpPr>
        <p:spPr bwMode="auto">
          <a:xfrm>
            <a:off x="7010400" y="2057400"/>
            <a:ext cx="838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533400" y="1447800"/>
            <a:ext cx="2895600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(I, he, she, it)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10250" name="WordArt 10"/>
          <p:cNvSpPr>
            <a:spLocks noChangeArrowheads="1" noChangeShapeType="1" noTextEdit="1"/>
          </p:cNvSpPr>
          <p:nvPr/>
        </p:nvSpPr>
        <p:spPr bwMode="auto">
          <a:xfrm>
            <a:off x="457200" y="2438400"/>
            <a:ext cx="31623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(we, you, they)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10251" name="AutoShape 11"/>
          <p:cNvSpPr>
            <a:spLocks/>
          </p:cNvSpPr>
          <p:nvPr/>
        </p:nvSpPr>
        <p:spPr bwMode="auto">
          <a:xfrm>
            <a:off x="5181600" y="15240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WordArt 12"/>
          <p:cNvSpPr>
            <a:spLocks noChangeArrowheads="1" noChangeShapeType="1" noTextEdit="1"/>
          </p:cNvSpPr>
          <p:nvPr/>
        </p:nvSpPr>
        <p:spPr bwMode="auto">
          <a:xfrm>
            <a:off x="2209800" y="3810000"/>
            <a:ext cx="166688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I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10253" name="WordArt 13"/>
          <p:cNvSpPr>
            <a:spLocks noChangeArrowheads="1" noChangeShapeType="1" noTextEdit="1"/>
          </p:cNvSpPr>
          <p:nvPr/>
        </p:nvSpPr>
        <p:spPr bwMode="auto">
          <a:xfrm>
            <a:off x="2667000" y="3962400"/>
            <a:ext cx="1162050" cy="327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was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0254" name="WordArt 14"/>
          <p:cNvSpPr>
            <a:spLocks noChangeArrowheads="1" noChangeShapeType="1" noTextEdit="1"/>
          </p:cNvSpPr>
          <p:nvPr/>
        </p:nvSpPr>
        <p:spPr bwMode="auto">
          <a:xfrm>
            <a:off x="4114800" y="3849688"/>
            <a:ext cx="1447800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 Black"/>
            </a:endParaRPr>
          </a:p>
        </p:txBody>
      </p:sp>
      <p:sp>
        <p:nvSpPr>
          <p:cNvPr id="10255" name="WordArt 15"/>
          <p:cNvSpPr>
            <a:spLocks noChangeArrowheads="1" noChangeShapeType="1" noTextEdit="1"/>
          </p:cNvSpPr>
          <p:nvPr/>
        </p:nvSpPr>
        <p:spPr bwMode="auto">
          <a:xfrm>
            <a:off x="2133600" y="5334000"/>
            <a:ext cx="8382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We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Arial Black"/>
            </a:endParaRPr>
          </a:p>
        </p:txBody>
      </p:sp>
      <p:sp>
        <p:nvSpPr>
          <p:cNvPr id="10256" name="WordArt 16"/>
          <p:cNvSpPr>
            <a:spLocks noChangeArrowheads="1" noChangeShapeType="1" noTextEdit="1"/>
          </p:cNvSpPr>
          <p:nvPr/>
        </p:nvSpPr>
        <p:spPr bwMode="auto">
          <a:xfrm>
            <a:off x="3124200" y="5410200"/>
            <a:ext cx="13716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were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0257" name="WordArt 17"/>
          <p:cNvSpPr>
            <a:spLocks noChangeArrowheads="1" noChangeShapeType="1" noTextEdit="1"/>
          </p:cNvSpPr>
          <p:nvPr/>
        </p:nvSpPr>
        <p:spPr bwMode="auto">
          <a:xfrm>
            <a:off x="5638800" y="3810000"/>
            <a:ext cx="76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ing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2133600" y="4419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2667000" y="4419600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2667000" y="4495800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1" name="WordArt 21"/>
          <p:cNvSpPr>
            <a:spLocks noChangeArrowheads="1" noChangeShapeType="1" noTextEdit="1"/>
          </p:cNvSpPr>
          <p:nvPr/>
        </p:nvSpPr>
        <p:spPr bwMode="auto">
          <a:xfrm>
            <a:off x="4876800" y="5297488"/>
            <a:ext cx="1447800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 Black"/>
            </a:endParaRPr>
          </a:p>
        </p:txBody>
      </p:sp>
      <p:sp>
        <p:nvSpPr>
          <p:cNvPr id="10262" name="WordArt 22"/>
          <p:cNvSpPr>
            <a:spLocks noChangeArrowheads="1" noChangeShapeType="1" noTextEdit="1"/>
          </p:cNvSpPr>
          <p:nvPr/>
        </p:nvSpPr>
        <p:spPr bwMode="auto">
          <a:xfrm>
            <a:off x="6400800" y="5253038"/>
            <a:ext cx="76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ing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2133600" y="5867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3124200" y="58674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3124200" y="5943600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>
            <a:off x="1143000" y="44196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4114800" y="44196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0" name="Line 30"/>
          <p:cNvSpPr>
            <a:spLocks noChangeShapeType="1"/>
          </p:cNvSpPr>
          <p:nvPr/>
        </p:nvSpPr>
        <p:spPr bwMode="auto">
          <a:xfrm>
            <a:off x="4114800" y="44958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>
            <a:off x="2743200" y="4419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1143000" y="44958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6763E-6 L 0.175 -0.003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6185E-6 L -0.08941 -0.05503 C -0.10834 -0.06752 -0.13629 -0.07399 -0.16545 -0.07399 C -0.19896 -0.07399 -0.22535 -0.06752 -0.24427 -0.05503 L -0.33334 1.6185E-6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5896E-6 L 0.07431 -0.0027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-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64162E-6 L -0.04479 -0.09989 C -0.05434 -0.12255 -0.06823 -0.1348 -0.08281 -0.1348 C -0.09948 -0.1348 -0.11267 -0.12255 -0.12222 -0.09989 L -0.16667 3.64162E-6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-6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42775E-6 L 0.16041 2.42775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42775E-6 L -0.09601 -0.05364 C -0.11597 -0.06567 -0.14618 -0.07191 -0.17743 -0.07191 C -0.21319 -0.07191 -0.24184 -0.06567 -0.2618 -0.05364 L -0.35729 2.42775E-6 " pathEditMode="relative" rAng="0" ptsTypes="FffFF">
                                      <p:cBhvr>
                                        <p:cTn id="63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104E-6 L 0.10834 -3.4104E-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4104E-6 L -0.05035 -0.05526 C -0.06094 -0.06774 -0.07674 -0.07468 -0.09306 -0.07468 C -0.11181 -0.07468 -0.12691 -0.06774 -0.13733 -0.05526 L -0.1875 -3.4104E-6 " pathEditMode="relative" rAng="0" ptsTypes="FffFF">
                                      <p:cBhvr>
                                        <p:cTn id="76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9" grpId="0" animBg="1"/>
      <p:bldP spid="10250" grpId="0" animBg="1"/>
      <p:bldP spid="10252" grpId="0" animBg="1"/>
      <p:bldP spid="10253" grpId="0" animBg="1"/>
      <p:bldP spid="10255" grpId="0" animBg="1"/>
      <p:bldP spid="10256" grpId="0" animBg="1"/>
      <p:bldP spid="10258" grpId="0" animBg="1"/>
      <p:bldP spid="10258" grpId="1" animBg="1"/>
      <p:bldP spid="10259" grpId="0" animBg="1"/>
      <p:bldP spid="10259" grpId="1" animBg="1"/>
      <p:bldP spid="10260" grpId="0" animBg="1"/>
      <p:bldP spid="10260" grpId="1" animBg="1"/>
      <p:bldP spid="10263" grpId="0" animBg="1"/>
      <p:bldP spid="10263" grpId="1" animBg="1"/>
      <p:bldP spid="10264" grpId="0" animBg="1"/>
      <p:bldP spid="10264" grpId="1" animBg="1"/>
      <p:bldP spid="10265" grpId="0" animBg="1"/>
      <p:bldP spid="10265" grpId="1" animBg="1"/>
      <p:bldP spid="10268" grpId="0" animBg="1"/>
      <p:bldP spid="10269" grpId="0" animBg="1"/>
      <p:bldP spid="10270" grpId="0" animBg="1"/>
      <p:bldP spid="10271" grpId="0" animBg="1"/>
      <p:bldP spid="102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8759-C230-4447-A42D-2F8D1DA5E281}" type="slidenum">
              <a:rPr lang="ru-RU"/>
              <a:pPr/>
              <a:t>6</a:t>
            </a:fld>
            <a:endParaRPr lang="ru-RU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2192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/>
              <a:t>в) Образование</a:t>
            </a:r>
            <a:br>
              <a:rPr lang="ru-RU"/>
            </a:br>
            <a:r>
              <a:rPr lang="ru-RU"/>
              <a:t> </a:t>
            </a:r>
            <a:r>
              <a:rPr lang="ru-RU" sz="2000"/>
              <a:t>(специальные вопросы – </a:t>
            </a:r>
            <a:r>
              <a:rPr lang="en-US" sz="2000"/>
              <a:t>Wh-questions</a:t>
            </a:r>
            <a:r>
              <a:rPr lang="ru-RU" sz="2000"/>
              <a:t>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82000" cy="4267200"/>
          </a:xfrm>
        </p:spPr>
        <p:txBody>
          <a:bodyPr/>
          <a:lstStyle/>
          <a:p>
            <a:r>
              <a:rPr lang="ru-RU" sz="2800"/>
              <a:t>Специальный вопрос        </a:t>
            </a:r>
            <a:r>
              <a:rPr lang="en-US" sz="2800"/>
              <a:t>              </a:t>
            </a:r>
            <a:r>
              <a:rPr lang="ru-RU" sz="2800"/>
              <a:t> </a:t>
            </a:r>
            <a:r>
              <a:rPr lang="ru-RU" sz="2800">
                <a:solidFill>
                  <a:srgbClr val="FF0000"/>
                </a:solidFill>
              </a:rPr>
              <a:t>(</a:t>
            </a:r>
            <a:r>
              <a:rPr lang="en-US" sz="2800">
                <a:solidFill>
                  <a:srgbClr val="FF0000"/>
                </a:solidFill>
              </a:rPr>
              <a:t>Wh-</a:t>
            </a:r>
            <a:r>
              <a:rPr lang="ru-RU" sz="2800">
                <a:solidFill>
                  <a:srgbClr val="FF0000"/>
                </a:solidFill>
              </a:rPr>
              <a:t>question)</a:t>
            </a:r>
            <a:r>
              <a:rPr lang="en-US" sz="2800"/>
              <a:t> </a:t>
            </a:r>
            <a:r>
              <a:rPr lang="ru-RU" sz="2800"/>
              <a:t>в </a:t>
            </a:r>
            <a:r>
              <a:rPr lang="en-US" sz="2800">
                <a:solidFill>
                  <a:srgbClr val="FF0000"/>
                </a:solidFill>
              </a:rPr>
              <a:t>Past Continuous</a:t>
            </a:r>
            <a:r>
              <a:rPr lang="ru-RU" sz="2800"/>
              <a:t>: </a:t>
            </a:r>
            <a:endParaRPr lang="en-US" sz="2800"/>
          </a:p>
          <a:p>
            <a:r>
              <a:rPr lang="ru-RU" sz="2800"/>
              <a:t>При построении специального вопроса на первое место ставится вопросительное слово (</a:t>
            </a:r>
            <a:r>
              <a:rPr lang="en-US" sz="2800"/>
              <a:t>What, Where, Why </a:t>
            </a:r>
            <a:r>
              <a:rPr lang="ru-RU" sz="2800"/>
              <a:t>и т.д.), а вспомогательный глагол </a:t>
            </a:r>
            <a:r>
              <a:rPr lang="en-US" sz="2800">
                <a:solidFill>
                  <a:schemeClr val="accent1"/>
                </a:solidFill>
              </a:rPr>
              <a:t>‘to be’</a:t>
            </a:r>
            <a:r>
              <a:rPr lang="ru-RU" sz="2800"/>
              <a:t> в прошедшем времени </a:t>
            </a:r>
            <a:r>
              <a:rPr lang="ru-RU" sz="2800">
                <a:solidFill>
                  <a:schemeClr val="accent1"/>
                </a:solidFill>
              </a:rPr>
              <a:t>(</a:t>
            </a:r>
            <a:r>
              <a:rPr lang="en-US" sz="2800">
                <a:solidFill>
                  <a:schemeClr val="accent1"/>
                </a:solidFill>
              </a:rPr>
              <a:t>was/were</a:t>
            </a:r>
            <a:r>
              <a:rPr lang="ru-RU" sz="2800">
                <a:solidFill>
                  <a:schemeClr val="accent1"/>
                </a:solidFill>
              </a:rPr>
              <a:t>)</a:t>
            </a:r>
            <a:r>
              <a:rPr lang="ru-RU" sz="2800"/>
              <a:t> ставится перед подлежащим </a:t>
            </a:r>
            <a:r>
              <a:rPr lang="ru-RU" sz="2800">
                <a:solidFill>
                  <a:schemeClr val="hlink"/>
                </a:solidFill>
              </a:rPr>
              <a:t>(</a:t>
            </a:r>
            <a:r>
              <a:rPr lang="en-US" sz="2800">
                <a:solidFill>
                  <a:schemeClr val="hlink"/>
                </a:solidFill>
              </a:rPr>
              <a:t>Subject</a:t>
            </a:r>
            <a:r>
              <a:rPr lang="ru-RU" sz="2800">
                <a:solidFill>
                  <a:schemeClr val="hlink"/>
                </a:solidFill>
              </a:rPr>
              <a:t>)</a:t>
            </a:r>
            <a:r>
              <a:rPr lang="ru-RU" sz="2800"/>
              <a:t> предложения.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C1E7-0953-463C-9CCD-A455B24A6747}" type="slidenum">
              <a:rPr lang="ru-RU"/>
              <a:pPr/>
              <a:t>7</a:t>
            </a:fld>
            <a:endParaRPr lang="ru-RU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2192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/>
              <a:t>Образование</a:t>
            </a:r>
            <a:br>
              <a:rPr lang="ru-RU"/>
            </a:br>
            <a:r>
              <a:rPr lang="ru-RU"/>
              <a:t> </a:t>
            </a:r>
            <a:r>
              <a:rPr lang="ru-RU" sz="2000"/>
              <a:t>(специальные вопросы – </a:t>
            </a:r>
            <a:r>
              <a:rPr lang="en-US" sz="2000"/>
              <a:t>Wh-questions</a:t>
            </a:r>
            <a:r>
              <a:rPr lang="ru-RU" sz="2000"/>
              <a:t>)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4648200" y="1600200"/>
            <a:ext cx="8667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was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4648200" y="2514600"/>
            <a:ext cx="10477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were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6400800" y="1981200"/>
            <a:ext cx="4191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7010400" y="1752600"/>
            <a:ext cx="609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V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7848600" y="2057400"/>
            <a:ext cx="838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ing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1273" name="WordArt 9"/>
          <p:cNvSpPr>
            <a:spLocks noChangeArrowheads="1" noChangeShapeType="1" noTextEdit="1"/>
          </p:cNvSpPr>
          <p:nvPr/>
        </p:nvSpPr>
        <p:spPr bwMode="auto">
          <a:xfrm>
            <a:off x="1447800" y="1447800"/>
            <a:ext cx="2895600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(I, he, she, it)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1219200" y="2362200"/>
            <a:ext cx="31623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"/>
                <a:cs typeface="Arial"/>
              </a:rPr>
              <a:t>(we, you, they)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Arial"/>
              <a:cs typeface="Arial"/>
            </a:endParaRPr>
          </a:p>
        </p:txBody>
      </p:sp>
      <p:sp>
        <p:nvSpPr>
          <p:cNvPr id="11275" name="AutoShape 11"/>
          <p:cNvSpPr>
            <a:spLocks/>
          </p:cNvSpPr>
          <p:nvPr/>
        </p:nvSpPr>
        <p:spPr bwMode="auto">
          <a:xfrm>
            <a:off x="5867400" y="1524000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WordArt 12"/>
          <p:cNvSpPr>
            <a:spLocks noChangeArrowheads="1" noChangeShapeType="1" noTextEdit="1"/>
          </p:cNvSpPr>
          <p:nvPr/>
        </p:nvSpPr>
        <p:spPr bwMode="auto">
          <a:xfrm>
            <a:off x="2209800" y="3810000"/>
            <a:ext cx="166688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I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sp>
        <p:nvSpPr>
          <p:cNvPr id="11277" name="WordArt 13"/>
          <p:cNvSpPr>
            <a:spLocks noChangeArrowheads="1" noChangeShapeType="1" noTextEdit="1"/>
          </p:cNvSpPr>
          <p:nvPr/>
        </p:nvSpPr>
        <p:spPr bwMode="auto">
          <a:xfrm>
            <a:off x="2667000" y="3962400"/>
            <a:ext cx="1162050" cy="327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was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1278" name="WordArt 14"/>
          <p:cNvSpPr>
            <a:spLocks noChangeArrowheads="1" noChangeShapeType="1" noTextEdit="1"/>
          </p:cNvSpPr>
          <p:nvPr/>
        </p:nvSpPr>
        <p:spPr bwMode="auto">
          <a:xfrm>
            <a:off x="4114800" y="3849688"/>
            <a:ext cx="1447800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 Black"/>
            </a:endParaRPr>
          </a:p>
        </p:txBody>
      </p:sp>
      <p:sp>
        <p:nvSpPr>
          <p:cNvPr id="11279" name="WordArt 15"/>
          <p:cNvSpPr>
            <a:spLocks noChangeArrowheads="1" noChangeShapeType="1" noTextEdit="1"/>
          </p:cNvSpPr>
          <p:nvPr/>
        </p:nvSpPr>
        <p:spPr bwMode="auto">
          <a:xfrm>
            <a:off x="2133600" y="5257800"/>
            <a:ext cx="838200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We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Arial Black"/>
            </a:endParaRPr>
          </a:p>
        </p:txBody>
      </p: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3124200" y="5410200"/>
            <a:ext cx="13716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were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1281" name="WordArt 17"/>
          <p:cNvSpPr>
            <a:spLocks noChangeArrowheads="1" noChangeShapeType="1" noTextEdit="1"/>
          </p:cNvSpPr>
          <p:nvPr/>
        </p:nvSpPr>
        <p:spPr bwMode="auto">
          <a:xfrm>
            <a:off x="5638800" y="3810000"/>
            <a:ext cx="76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ing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1285" name="WordArt 21"/>
          <p:cNvSpPr>
            <a:spLocks noChangeArrowheads="1" noChangeShapeType="1" noTextEdit="1"/>
          </p:cNvSpPr>
          <p:nvPr/>
        </p:nvSpPr>
        <p:spPr bwMode="auto">
          <a:xfrm>
            <a:off x="4876800" y="5297488"/>
            <a:ext cx="1447800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 Black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 Black"/>
            </a:endParaRPr>
          </a:p>
        </p:txBody>
      </p:sp>
      <p:sp>
        <p:nvSpPr>
          <p:cNvPr id="11286" name="WordArt 22"/>
          <p:cNvSpPr>
            <a:spLocks noChangeArrowheads="1" noChangeShapeType="1" noTextEdit="1"/>
          </p:cNvSpPr>
          <p:nvPr/>
        </p:nvSpPr>
        <p:spPr bwMode="auto">
          <a:xfrm>
            <a:off x="6400800" y="5253038"/>
            <a:ext cx="762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 Black"/>
              </a:rPr>
              <a:t>ing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 Black"/>
            </a:endParaRPr>
          </a:p>
        </p:txBody>
      </p:sp>
      <p:sp>
        <p:nvSpPr>
          <p:cNvPr id="11292" name="WordArt 28"/>
          <p:cNvSpPr>
            <a:spLocks noChangeArrowheads="1" noChangeShapeType="1" noTextEdit="1"/>
          </p:cNvSpPr>
          <p:nvPr/>
        </p:nvSpPr>
        <p:spPr bwMode="auto">
          <a:xfrm>
            <a:off x="228600" y="1981200"/>
            <a:ext cx="7810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Wh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294" name="WordArt 30"/>
          <p:cNvSpPr>
            <a:spLocks noChangeArrowheads="1" noChangeShapeType="1" noTextEdit="1"/>
          </p:cNvSpPr>
          <p:nvPr/>
        </p:nvSpPr>
        <p:spPr bwMode="auto">
          <a:xfrm>
            <a:off x="457200" y="3810000"/>
            <a:ext cx="14001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295" name="WordArt 31"/>
          <p:cNvSpPr>
            <a:spLocks noChangeArrowheads="1" noChangeShapeType="1" noTextEdit="1"/>
          </p:cNvSpPr>
          <p:nvPr/>
        </p:nvSpPr>
        <p:spPr bwMode="auto">
          <a:xfrm>
            <a:off x="6553200" y="3810000"/>
            <a:ext cx="2762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11296" name="WordArt 32"/>
          <p:cNvSpPr>
            <a:spLocks noChangeArrowheads="1" noChangeShapeType="1" noTextEdit="1"/>
          </p:cNvSpPr>
          <p:nvPr/>
        </p:nvSpPr>
        <p:spPr bwMode="auto">
          <a:xfrm>
            <a:off x="381000" y="5257800"/>
            <a:ext cx="1295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When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297" name="WordArt 33"/>
          <p:cNvSpPr>
            <a:spLocks noChangeArrowheads="1" noChangeShapeType="1" noTextEdit="1"/>
          </p:cNvSpPr>
          <p:nvPr/>
        </p:nvSpPr>
        <p:spPr bwMode="auto">
          <a:xfrm>
            <a:off x="7239000" y="5257800"/>
            <a:ext cx="2762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11298" name="WordArt 34"/>
          <p:cNvSpPr>
            <a:spLocks noChangeArrowheads="1" noChangeShapeType="1" noTextEdit="1"/>
          </p:cNvSpPr>
          <p:nvPr/>
        </p:nvSpPr>
        <p:spPr bwMode="auto">
          <a:xfrm>
            <a:off x="3581400" y="5410200"/>
            <a:ext cx="8382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we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Arial Black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1.6763E-6 L 0.15833 -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7.51445E-7 L -0.08646 -0.07815 C -0.10469 -0.09572 -0.13177 -0.10543 -0.1599 -0.10543 C -0.19219 -0.10543 -0.21788 -0.09572 -0.23611 -0.07815 L -0.3224 7.51445E-7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3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44444E-6 -2.65896E-6 L 0.15764 -0.0027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3.64162E-6 L -0.01441 -0.10174 C -0.01736 -0.1244 -0.02187 -0.13549 -0.02604 -0.13549 C -0.03159 -0.13549 -0.03576 -0.1244 -0.03854 -0.10174 L -0.05208 3.64162E-6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6.93642E-7 L 0.15 6.93642E-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56069E-6 L -0.0981 -0.08624 C -0.11858 -0.1059 -0.14931 -0.11653 -0.18143 -0.11653 C -0.21789 -0.11653 -0.24723 -0.1059 -0.26771 -0.08624 L -0.36563 1.56069E-6 " pathEditMode="relative" rAng="0" ptsTypes="FffFF">
                                      <p:cBhvr>
                                        <p:cTn id="51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89017E-7 L 0.1625 -0.0027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5549E-6 L -0.03837 -0.07446 C -0.04618 -0.0911 -0.05816 -0.09989 -0.07066 -0.09989 C -0.08473 -0.09989 -0.09601 -0.0911 -0.104 -0.07446 L -0.14167 4.85549E-6 " pathEditMode="relative" rAng="0" ptsTypes="FffFF">
                                      <p:cBhvr>
                                        <p:cTn id="56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6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3" grpId="0" animBg="1"/>
      <p:bldP spid="11274" grpId="0" animBg="1"/>
      <p:bldP spid="11276" grpId="0" animBg="1"/>
      <p:bldP spid="11277" grpId="0" animBg="1"/>
      <p:bldP spid="11279" grpId="0" animBg="1"/>
      <p:bldP spid="11279" grpId="1" animBg="1"/>
      <p:bldP spid="11280" grpId="0" animBg="1"/>
      <p:bldP spid="11292" grpId="0" animBg="1"/>
      <p:bldP spid="11294" grpId="0" animBg="1"/>
      <p:bldP spid="11294" grpId="1" animBg="1"/>
      <p:bldP spid="11295" grpId="0" animBg="1"/>
      <p:bldP spid="11296" grpId="0" animBg="1"/>
      <p:bldP spid="11296" grpId="1" animBg="1"/>
      <p:bldP spid="11297" grpId="0" animBg="1"/>
      <p:bldP spid="112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E8F86-73EB-48A3-9B39-9EB1CFD919B5}" type="slidenum">
              <a:rPr lang="ru-RU"/>
              <a:pPr/>
              <a:t>8</a:t>
            </a:fld>
            <a:endParaRPr lang="ru-RU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ru-RU"/>
              <a:t>г) Образование </a:t>
            </a:r>
            <a:r>
              <a:rPr lang="ru-RU" sz="2000"/>
              <a:t>(отрицательная форма)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800600"/>
          </a:xfrm>
        </p:spPr>
        <p:txBody>
          <a:bodyPr/>
          <a:lstStyle/>
          <a:p>
            <a:r>
              <a:rPr lang="ru-RU" sz="2800"/>
              <a:t>Отрицательные формы: Отрицательные предложения в </a:t>
            </a:r>
            <a:r>
              <a:rPr lang="en-US" sz="2800">
                <a:solidFill>
                  <a:srgbClr val="FF0000"/>
                </a:solidFill>
              </a:rPr>
              <a:t>Past Continuous</a:t>
            </a:r>
            <a:r>
              <a:rPr lang="ru-RU" sz="2800"/>
              <a:t> образуются путем прибавления к вспомогательному глаголу </a:t>
            </a:r>
            <a:r>
              <a:rPr lang="en-US" sz="2800"/>
              <a:t>‘to be’</a:t>
            </a:r>
            <a:r>
              <a:rPr lang="ru-RU" sz="2800"/>
              <a:t> в прошедшем времени</a:t>
            </a:r>
            <a:r>
              <a:rPr lang="en-US" sz="2800"/>
              <a:t> </a:t>
            </a:r>
            <a:r>
              <a:rPr lang="ru-RU" sz="2800">
                <a:solidFill>
                  <a:schemeClr val="hlink"/>
                </a:solidFill>
              </a:rPr>
              <a:t>(</a:t>
            </a:r>
            <a:r>
              <a:rPr lang="en-US" sz="2800">
                <a:solidFill>
                  <a:schemeClr val="hlink"/>
                </a:solidFill>
              </a:rPr>
              <a:t>was/were</a:t>
            </a:r>
            <a:r>
              <a:rPr lang="ru-RU" sz="2800">
                <a:solidFill>
                  <a:schemeClr val="hlink"/>
                </a:solidFill>
              </a:rPr>
              <a:t>)</a:t>
            </a:r>
            <a:r>
              <a:rPr lang="ru-RU" sz="2800"/>
              <a:t> отрицательной частицы </a:t>
            </a:r>
            <a:r>
              <a:rPr lang="en-US" sz="2800"/>
              <a:t>not/n't.</a:t>
            </a:r>
          </a:p>
          <a:p>
            <a:endParaRPr lang="en-US" sz="2000"/>
          </a:p>
          <a:p>
            <a:r>
              <a:rPr lang="ru-RU" sz="2800"/>
              <a:t> I </a:t>
            </a:r>
            <a:r>
              <a:rPr lang="en-US" sz="2800"/>
              <a:t>was </a:t>
            </a:r>
            <a:r>
              <a:rPr lang="en-US" sz="2800">
                <a:solidFill>
                  <a:srgbClr val="FF0000"/>
                </a:solidFill>
              </a:rPr>
              <a:t>not</a:t>
            </a:r>
            <a:r>
              <a:rPr lang="en-US" sz="2800"/>
              <a:t> working</a:t>
            </a:r>
            <a:r>
              <a:rPr lang="ru-RU" sz="2800"/>
              <a:t>.</a:t>
            </a:r>
            <a:endParaRPr lang="en-US" sz="2800"/>
          </a:p>
          <a:p>
            <a:r>
              <a:rPr lang="en-US" sz="2800"/>
              <a:t>We were</a:t>
            </a:r>
            <a:r>
              <a:rPr lang="en-US" sz="2800">
                <a:solidFill>
                  <a:srgbClr val="FF0000"/>
                </a:solidFill>
              </a:rPr>
              <a:t>n't</a:t>
            </a:r>
            <a:r>
              <a:rPr lang="en-US" sz="2800"/>
              <a:t> working.</a:t>
            </a:r>
            <a:endParaRPr lang="ru-RU" sz="280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Tregubenko N.V.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7F75-AC03-4DF9-933B-CD1F6898DC44}" type="slidenum">
              <a:rPr lang="ru-RU"/>
              <a:pPr/>
              <a:t>9</a:t>
            </a:fld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Past Continuous</a:t>
            </a:r>
            <a:endParaRPr lang="ru-RU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276600"/>
            <a:ext cx="8639175" cy="2752725"/>
          </a:xfrm>
          <a:prstGeom prst="rect">
            <a:avLst/>
          </a:prstGeom>
          <a:noFill/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3114675" cy="1581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ncial Overview">
  <a:themeElements>
    <a:clrScheme name="Financial Overview 1">
      <a:dk1>
        <a:srgbClr val="000000"/>
      </a:dk1>
      <a:lt1>
        <a:srgbClr val="006666"/>
      </a:lt1>
      <a:dk2>
        <a:srgbClr val="FFFFFF"/>
      </a:dk2>
      <a:lt2>
        <a:srgbClr val="969696"/>
      </a:lt2>
      <a:accent1>
        <a:srgbClr val="99FFCC"/>
      </a:accent1>
      <a:accent2>
        <a:srgbClr val="00CCCC"/>
      </a:accent2>
      <a:accent3>
        <a:srgbClr val="AAB8B8"/>
      </a:accent3>
      <a:accent4>
        <a:srgbClr val="000000"/>
      </a:accent4>
      <a:accent5>
        <a:srgbClr val="CAFFE2"/>
      </a:accent5>
      <a:accent6>
        <a:srgbClr val="00B9B9"/>
      </a:accent6>
      <a:hlink>
        <a:srgbClr val="CCCCFF"/>
      </a:hlink>
      <a:folHlink>
        <a:srgbClr val="A3BABA"/>
      </a:folHlink>
    </a:clrScheme>
    <a:fontScheme name="Financial Overview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inancial Overview 1">
        <a:dk1>
          <a:srgbClr val="000000"/>
        </a:dk1>
        <a:lt1>
          <a:srgbClr val="006666"/>
        </a:lt1>
        <a:dk2>
          <a:srgbClr val="FFFFFF"/>
        </a:dk2>
        <a:lt2>
          <a:srgbClr val="969696"/>
        </a:lt2>
        <a:accent1>
          <a:srgbClr val="99FFCC"/>
        </a:accent1>
        <a:accent2>
          <a:srgbClr val="00CCCC"/>
        </a:accent2>
        <a:accent3>
          <a:srgbClr val="AAB8B8"/>
        </a:accent3>
        <a:accent4>
          <a:srgbClr val="000000"/>
        </a:accent4>
        <a:accent5>
          <a:srgbClr val="CAFFE2"/>
        </a:accent5>
        <a:accent6>
          <a:srgbClr val="00B9B9"/>
        </a:accent6>
        <a:hlink>
          <a:srgbClr val="CCCCFF"/>
        </a:hlink>
        <a:folHlink>
          <a:srgbClr val="A3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Overview 2">
        <a:dk1>
          <a:srgbClr val="000000"/>
        </a:dk1>
        <a:lt1>
          <a:srgbClr val="FFFFCC"/>
        </a:lt1>
        <a:dk2>
          <a:srgbClr val="000000"/>
        </a:dk2>
        <a:lt2>
          <a:srgbClr val="808000"/>
        </a:lt2>
        <a:accent1>
          <a:srgbClr val="6699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B8CAAA"/>
        </a:accent5>
        <a:accent6>
          <a:srgbClr val="730000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Overview 3">
        <a:dk1>
          <a:srgbClr val="000000"/>
        </a:dk1>
        <a:lt1>
          <a:srgbClr val="FFFFFF"/>
        </a:lt1>
        <a:dk2>
          <a:srgbClr val="B2B2B2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Overview 4">
        <a:dk1>
          <a:srgbClr val="000000"/>
        </a:dk1>
        <a:lt1>
          <a:srgbClr val="336699"/>
        </a:lt1>
        <a:dk2>
          <a:srgbClr val="FFFFFF"/>
        </a:dk2>
        <a:lt2>
          <a:srgbClr val="6F9FCF"/>
        </a:lt2>
        <a:accent1>
          <a:srgbClr val="336633"/>
        </a:accent1>
        <a:accent2>
          <a:srgbClr val="00FFFF"/>
        </a:accent2>
        <a:accent3>
          <a:srgbClr val="ADB8CA"/>
        </a:accent3>
        <a:accent4>
          <a:srgbClr val="000000"/>
        </a:accent4>
        <a:accent5>
          <a:srgbClr val="ADB8AD"/>
        </a:accent5>
        <a:accent6>
          <a:srgbClr val="00E7E7"/>
        </a:accent6>
        <a:hlink>
          <a:srgbClr val="009999"/>
        </a:hlink>
        <a:folHlink>
          <a:srgbClr val="9CBCD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Financial Overview</Template>
  <TotalTime>294</TotalTime>
  <Words>634</Words>
  <Application>Microsoft Office PowerPoint</Application>
  <PresentationFormat>Экран (4:3)</PresentationFormat>
  <Paragraphs>147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Arial Narrow</vt:lpstr>
      <vt:lpstr>Times New Roman</vt:lpstr>
      <vt:lpstr>Financial Overview</vt:lpstr>
      <vt:lpstr>Past Continuous</vt:lpstr>
      <vt:lpstr>а) Образование (утвердительная форма)</vt:lpstr>
      <vt:lpstr>Образование  (утвердительная форма)</vt:lpstr>
      <vt:lpstr>б) Образование  (вопросительная форма – Yes / No Questions)</vt:lpstr>
      <vt:lpstr>Образование  (вопросительная форма – Yes / No Questions)</vt:lpstr>
      <vt:lpstr>в) Образование  (специальные вопросы – Wh-questions)</vt:lpstr>
      <vt:lpstr>Образование  (специальные вопросы – Wh-questions)</vt:lpstr>
      <vt:lpstr>г) Образование (отрицательная форма)</vt:lpstr>
      <vt:lpstr>Past Continuous</vt:lpstr>
      <vt:lpstr>Вставьте глагол в Past Continuous</vt:lpstr>
      <vt:lpstr>Употребление Past Continuous</vt:lpstr>
      <vt:lpstr>Употребление Past Continuous</vt:lpstr>
      <vt:lpstr>Вставьте глагол в Past Continuous</vt:lpstr>
      <vt:lpstr>Вставьте глагол в Past Continuous</vt:lpstr>
      <vt:lpstr>Вставьте глагол в Past Continuous</vt:lpstr>
      <vt:lpstr>Вставьте глагол в Past Continuous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Егор Хорохорин</cp:lastModifiedBy>
  <cp:revision>6</cp:revision>
  <cp:lastPrinted>1601-01-01T00:00:00Z</cp:lastPrinted>
  <dcterms:created xsi:type="dcterms:W3CDTF">1601-01-01T00:00:00Z</dcterms:created>
  <dcterms:modified xsi:type="dcterms:W3CDTF">2020-08-10T08:14:10Z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