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6" r:id="rId2"/>
    <p:sldId id="278" r:id="rId3"/>
    <p:sldId id="260" r:id="rId4"/>
    <p:sldId id="261" r:id="rId5"/>
    <p:sldId id="262" r:id="rId6"/>
    <p:sldId id="265" r:id="rId7"/>
    <p:sldId id="263" r:id="rId8"/>
    <p:sldId id="266" r:id="rId9"/>
    <p:sldId id="267" r:id="rId10"/>
    <p:sldId id="268" r:id="rId11"/>
    <p:sldId id="269" r:id="rId12"/>
    <p:sldId id="270" r:id="rId13"/>
    <p:sldId id="272" r:id="rId14"/>
    <p:sldId id="273" r:id="rId15"/>
    <p:sldId id="274" r:id="rId16"/>
    <p:sldId id="275" r:id="rId17"/>
    <p:sldId id="276" r:id="rId18"/>
    <p:sldId id="279" r:id="rId19"/>
    <p:sldId id="281" r:id="rId20"/>
    <p:sldId id="282" r:id="rId21"/>
    <p:sldId id="283" r:id="rId22"/>
    <p:sldId id="284" r:id="rId23"/>
    <p:sldId id="28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38" d="100"/>
          <a:sy n="38" d="100"/>
        </p:scale>
        <p:origin x="119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F1D4FF-127A-49E5-80D4-D3747356B527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E5A8E-A39D-4C9E-9A11-C40A9CD38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187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E5A8E-A39D-4C9E-9A11-C40A9CD386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69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2109-CC40-46D5-9D19-7E889D0A1C3D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6BAD-1DAD-4B0A-81B1-181333B50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9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2109-CC40-46D5-9D19-7E889D0A1C3D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6BAD-1DAD-4B0A-81B1-181333B50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927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2109-CC40-46D5-9D19-7E889D0A1C3D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6BAD-1DAD-4B0A-81B1-181333B50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947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2109-CC40-46D5-9D19-7E889D0A1C3D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6BAD-1DAD-4B0A-81B1-181333B50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019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2109-CC40-46D5-9D19-7E889D0A1C3D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6BAD-1DAD-4B0A-81B1-181333B50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172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2109-CC40-46D5-9D19-7E889D0A1C3D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6BAD-1DAD-4B0A-81B1-181333B50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437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2109-CC40-46D5-9D19-7E889D0A1C3D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6BAD-1DAD-4B0A-81B1-181333B50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25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2109-CC40-46D5-9D19-7E889D0A1C3D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6BAD-1DAD-4B0A-81B1-181333B50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204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2109-CC40-46D5-9D19-7E889D0A1C3D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6BAD-1DAD-4B0A-81B1-181333B50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238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2109-CC40-46D5-9D19-7E889D0A1C3D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6BAD-1DAD-4B0A-81B1-181333B50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78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2109-CC40-46D5-9D19-7E889D0A1C3D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6BAD-1DAD-4B0A-81B1-181333B50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354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C2109-CC40-46D5-9D19-7E889D0A1C3D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56BAD-1DAD-4B0A-81B1-181333B50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97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44"/>
            <a:ext cx="12192000" cy="6674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49040" y="2668314"/>
            <a:ext cx="70165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C0099"/>
                </a:solidFill>
              </a:rPr>
              <a:t>РАЗВИТИЕ ЛОГИЧЕСКОГО МЫШЛЕНИЯ ДЕТЕЙ</a:t>
            </a:r>
          </a:p>
          <a:p>
            <a:pPr algn="ctr"/>
            <a:r>
              <a:rPr lang="ru-RU" sz="2800" b="1" dirty="0" smtClean="0">
                <a:solidFill>
                  <a:srgbClr val="CC0099"/>
                </a:solidFill>
              </a:rPr>
              <a:t> ПОСРЕДСТВОМ ДИДАКТИЧЕСКИХ ИГР</a:t>
            </a:r>
            <a:endParaRPr lang="en-US" sz="2800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5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23260" y="205741"/>
            <a:ext cx="6537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0500" algn="just"/>
            <a:r>
              <a:rPr lang="ru-RU" sz="2400" i="1" dirty="0">
                <a:solidFill>
                  <a:srgbClr val="002060"/>
                </a:solidFill>
                <a:latin typeface="Cambria" panose="02040503050406030204" pitchFamily="18" charset="0"/>
              </a:rPr>
              <a:t>Описание</a:t>
            </a:r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</a:rPr>
              <a:t>: </a:t>
            </a:r>
            <a:r>
              <a:rPr lang="ru-RU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на следующем слайде представлено 4 круга разного цвета и размера. Предложите </a:t>
            </a:r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</a:rPr>
              <a:t>ребенку показать тот круг, который </a:t>
            </a:r>
            <a:r>
              <a:rPr lang="ru-RU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Вы загадали. </a:t>
            </a:r>
          </a:p>
          <a:p>
            <a:pPr indent="190500" algn="just"/>
            <a:r>
              <a:rPr lang="ru-RU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ОБЪЯСНИТЕ ребенку </a:t>
            </a:r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</a:rPr>
              <a:t>правила игры: </a:t>
            </a:r>
            <a:r>
              <a:rPr lang="ru-RU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отгадывая</a:t>
            </a:r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</a:rPr>
              <a:t>, можно задавать вопросы, только со словами больше или меньше</a:t>
            </a:r>
            <a:r>
              <a:rPr lang="ru-RU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</a:p>
          <a:p>
            <a:pPr indent="190500" algn="just"/>
            <a:r>
              <a:rPr lang="ru-RU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</a:rPr>
              <a:t>Например:</a:t>
            </a:r>
            <a:endParaRPr lang="ru-RU" sz="2400" b="0" i="0" dirty="0" smtClean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indent="190500" algn="just"/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</a:rPr>
              <a:t>- Это круг больше красного? (Да.)</a:t>
            </a:r>
            <a:endParaRPr lang="ru-RU" sz="2400" b="0" i="0" dirty="0" smtClean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indent="190500" algn="just"/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</a:rPr>
              <a:t>- Он больше синего? (Да.)</a:t>
            </a:r>
            <a:endParaRPr lang="ru-RU" sz="2400" b="0" i="0" dirty="0" smtClean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indent="190500" algn="just"/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</a:rPr>
              <a:t>- Больше желтого? (Нет.)</a:t>
            </a:r>
            <a:endParaRPr lang="ru-RU" sz="2400" b="0" i="0" dirty="0" smtClean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Это </a:t>
            </a:r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</a:rPr>
              <a:t>зеленый круг? (Да</a:t>
            </a:r>
            <a:r>
              <a:rPr lang="ru-RU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.)</a:t>
            </a:r>
          </a:p>
          <a:p>
            <a:pPr marL="342900" indent="-342900" algn="just">
              <a:buFontTx/>
              <a:buChar char="-"/>
            </a:pPr>
            <a:endParaRPr lang="ru-RU" sz="2400" b="0" i="0" dirty="0">
              <a:solidFill>
                <a:srgbClr val="002060"/>
              </a:solidFill>
              <a:effectLst/>
              <a:latin typeface="Cambria" panose="02040503050406030204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В ЭТОЙ ИГРЕ МОЖНО ИСПОЛЬЗОВАТЬ НЕ ТОЛЬКО КРУГИ</a:t>
            </a:r>
            <a:endParaRPr lang="ru-RU" sz="2400" b="1" i="1" dirty="0">
              <a:solidFill>
                <a:srgbClr val="FF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87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875" y="3931923"/>
            <a:ext cx="1863090" cy="18630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177540" cy="31775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58" y="3177540"/>
            <a:ext cx="1379223" cy="13792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680" y="5097780"/>
            <a:ext cx="861060" cy="86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11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740"/>
            <a:ext cx="12192000" cy="66522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60520" y="3886200"/>
            <a:ext cx="49744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C0099"/>
                </a:solidFill>
              </a:rPr>
              <a:t>ОБЩИЙ ПРИЗНАК</a:t>
            </a:r>
            <a:endParaRPr lang="en-US" sz="4800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83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13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88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53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065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20540" y="3497580"/>
            <a:ext cx="52129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C0099"/>
                </a:solidFill>
              </a:rPr>
              <a:t>ЧЕТВЕРЫЙ ЛИШНИЙ</a:t>
            </a:r>
            <a:endParaRPr lang="en-US" sz="4400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2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04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17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38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2179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26280" y="2838539"/>
            <a:ext cx="504041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C0099"/>
                </a:solidFill>
              </a:rPr>
              <a:t>УСТАНОВИ</a:t>
            </a:r>
          </a:p>
          <a:p>
            <a:r>
              <a:rPr lang="ru-RU" sz="4400" b="1" dirty="0" smtClean="0">
                <a:solidFill>
                  <a:srgbClr val="CC0099"/>
                </a:solidFill>
              </a:rPr>
              <a:t> ЗАКОНОМЕРНОСТЬ</a:t>
            </a:r>
            <a:endParaRPr lang="en-US" sz="4400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27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9204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920" y="182880"/>
            <a:ext cx="4596765" cy="659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12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015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17416" y="3244334"/>
            <a:ext cx="531164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rgbClr val="CC0099"/>
                </a:solidFill>
              </a:rPr>
              <a:t>КИНЕЗИОЛОГИЧЕСКИЕ </a:t>
            </a:r>
            <a:endParaRPr lang="ru-RU" sz="4000" b="1" dirty="0" smtClean="0">
              <a:solidFill>
                <a:srgbClr val="CC0099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CC0099"/>
                </a:solidFill>
              </a:rPr>
              <a:t>УПРАЖНЕНИЯ</a:t>
            </a:r>
            <a:endParaRPr lang="en-US" sz="4000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73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552450"/>
            <a:ext cx="889762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4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48" y="251460"/>
            <a:ext cx="6800903" cy="642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16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720" y="0"/>
            <a:ext cx="71774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7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" y="228600"/>
            <a:ext cx="12352020" cy="63779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60520" y="3086100"/>
            <a:ext cx="5257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C0099"/>
                </a:solidFill>
              </a:rPr>
              <a:t>ДОРОГОЙ ДРУГ, </a:t>
            </a:r>
          </a:p>
          <a:p>
            <a:pPr algn="ctr"/>
            <a:r>
              <a:rPr lang="ru-RU" sz="4400" b="1" dirty="0" smtClean="0">
                <a:solidFill>
                  <a:srgbClr val="CC0099"/>
                </a:solidFill>
              </a:rPr>
              <a:t>ТЫ - МОЛОДЕЦ!!!!</a:t>
            </a:r>
          </a:p>
        </p:txBody>
      </p:sp>
    </p:spTree>
    <p:extLst>
      <p:ext uri="{BB962C8B-B14F-4D97-AF65-F5344CB8AC3E}">
        <p14:creationId xmlns:p14="http://schemas.microsoft.com/office/powerpoint/2010/main" val="773957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15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2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522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23360" y="3326130"/>
            <a:ext cx="69949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C0099"/>
                </a:solidFill>
              </a:rPr>
              <a:t>ЗАКОНЧИ ПРЕДЛОЖЕНИЕ</a:t>
            </a:r>
            <a:endParaRPr lang="en-US" sz="4800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34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63140" y="754381"/>
            <a:ext cx="85953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0500" algn="just"/>
            <a:r>
              <a:rPr lang="ru-RU" sz="2400" b="1" i="1" dirty="0">
                <a:solidFill>
                  <a:srgbClr val="002060"/>
                </a:solidFill>
                <a:latin typeface="Cambria" panose="02040503050406030204" pitchFamily="18" charset="0"/>
              </a:rPr>
              <a:t>Описание: </a:t>
            </a:r>
            <a:r>
              <a:rPr lang="ru-RU" sz="2400" b="1" dirty="0">
                <a:solidFill>
                  <a:srgbClr val="002060"/>
                </a:solidFill>
                <a:latin typeface="Cambria" panose="02040503050406030204" pitchFamily="18" charset="0"/>
              </a:rPr>
              <a:t>детям предлагается закончить предложения:</a:t>
            </a:r>
            <a:endParaRPr lang="ru-RU" sz="2400" b="1" i="0" dirty="0" smtClean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indent="190500" algn="just"/>
            <a:endParaRPr lang="ru-RU" sz="24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indent="190500" algn="just"/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• </a:t>
            </a:r>
            <a:r>
              <a:rPr lang="ru-RU" sz="2400" b="1" dirty="0">
                <a:solidFill>
                  <a:srgbClr val="002060"/>
                </a:solidFill>
                <a:latin typeface="Cambria" panose="02040503050406030204" pitchFamily="18" charset="0"/>
              </a:rPr>
              <a:t>Лимон кислый, а сахар... (сладкий).</a:t>
            </a:r>
            <a:endParaRPr lang="ru-RU" sz="2400" b="1" i="0" dirty="0" smtClean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indent="190500" algn="just"/>
            <a:r>
              <a:rPr lang="ru-RU" sz="2400" b="1" dirty="0">
                <a:solidFill>
                  <a:srgbClr val="002060"/>
                </a:solidFill>
                <a:latin typeface="Cambria" panose="02040503050406030204" pitchFamily="18" charset="0"/>
              </a:rPr>
              <a:t>• Ты ходишь ногами, а бросаешь... (руками).</a:t>
            </a:r>
            <a:endParaRPr lang="ru-RU" sz="2400" b="1" i="0" dirty="0" smtClean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indent="190500" algn="just"/>
            <a:r>
              <a:rPr lang="ru-RU" sz="2400" b="1" dirty="0">
                <a:solidFill>
                  <a:srgbClr val="002060"/>
                </a:solidFill>
                <a:latin typeface="Cambria" panose="02040503050406030204" pitchFamily="18" charset="0"/>
              </a:rPr>
              <a:t>• Если стол выше стула, то стул... (ниже стола).</a:t>
            </a:r>
            <a:endParaRPr lang="ru-RU" sz="2400" b="1" i="0" dirty="0" smtClean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indent="190500" algn="just"/>
            <a:r>
              <a:rPr lang="ru-RU" sz="2400" b="1" dirty="0">
                <a:solidFill>
                  <a:srgbClr val="002060"/>
                </a:solidFill>
                <a:latin typeface="Cambria" panose="02040503050406030204" pitchFamily="18" charset="0"/>
              </a:rPr>
              <a:t>• Если два больше одного, то один... (меньше двух).</a:t>
            </a:r>
            <a:endParaRPr lang="ru-RU" sz="2400" b="1" i="0" dirty="0" smtClean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indent="190500" algn="just"/>
            <a:r>
              <a:rPr lang="ru-RU" sz="2400" b="1" dirty="0">
                <a:solidFill>
                  <a:srgbClr val="002060"/>
                </a:solidFill>
                <a:latin typeface="Cambria" panose="02040503050406030204" pitchFamily="18" charset="0"/>
              </a:rPr>
              <a:t>• Если Саша вышла из дома раньше Сережи, то Сережа... (вышел позже Саши).</a:t>
            </a:r>
            <a:endParaRPr lang="ru-RU" sz="2400" b="1" i="0" dirty="0" smtClean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indent="190500" algn="just"/>
            <a:r>
              <a:rPr lang="ru-RU" sz="2400" b="1" dirty="0">
                <a:solidFill>
                  <a:srgbClr val="002060"/>
                </a:solidFill>
                <a:latin typeface="Cambria" panose="02040503050406030204" pitchFamily="18" charset="0"/>
              </a:rPr>
              <a:t>• Если река глубже ручейка, то ручеек... (мельче реки).</a:t>
            </a:r>
            <a:endParaRPr lang="ru-RU" sz="2400" b="1" i="0" dirty="0" smtClean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indent="190500" algn="just"/>
            <a:r>
              <a:rPr lang="ru-RU" sz="2400" b="1" dirty="0">
                <a:solidFill>
                  <a:srgbClr val="002060"/>
                </a:solidFill>
                <a:latin typeface="Cambria" panose="02040503050406030204" pitchFamily="18" charset="0"/>
              </a:rPr>
              <a:t>• Если сестра старше брата, то брат... (младше сестры).</a:t>
            </a:r>
            <a:endParaRPr lang="ru-RU" sz="2400" b="1" i="0" dirty="0" smtClean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indent="190500" algn="just"/>
            <a:r>
              <a:rPr lang="ru-RU" sz="2400" b="1" dirty="0">
                <a:solidFill>
                  <a:srgbClr val="002060"/>
                </a:solidFill>
                <a:latin typeface="Cambria" panose="02040503050406030204" pitchFamily="18" charset="0"/>
              </a:rPr>
              <a:t>• Если правая рука справа, то левая... (слева).</a:t>
            </a:r>
            <a:endParaRPr lang="ru-RU" sz="2400" b="1" i="0" dirty="0" smtClean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indent="190500" algn="just"/>
            <a:r>
              <a:rPr lang="ru-RU" sz="2400" b="1" dirty="0">
                <a:solidFill>
                  <a:srgbClr val="002060"/>
                </a:solidFill>
                <a:latin typeface="Cambria" panose="02040503050406030204" pitchFamily="18" charset="0"/>
              </a:rPr>
              <a:t>• Мальчики вырастают и становятся мужчинами, а девочки... (женщинами)</a:t>
            </a:r>
            <a:endParaRPr lang="ru-RU" sz="2400" b="1" i="0" dirty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8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460"/>
            <a:ext cx="12192000" cy="66065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20540" y="3794760"/>
            <a:ext cx="54168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C0099"/>
                </a:solidFill>
              </a:rPr>
              <a:t>ПОЛЕЗНО - ВРЕДНО</a:t>
            </a:r>
            <a:endParaRPr lang="en-US" sz="4800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45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594360"/>
            <a:ext cx="89382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0500" algn="just"/>
            <a:r>
              <a:rPr lang="ru-RU" sz="3200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Описание</a:t>
            </a:r>
            <a:r>
              <a:rPr lang="ru-RU" sz="3200" dirty="0">
                <a:solidFill>
                  <a:srgbClr val="002060"/>
                </a:solidFill>
                <a:latin typeface="Cambria" panose="02040503050406030204" pitchFamily="18" charset="0"/>
              </a:rPr>
              <a:t>: рассмотреть какой-либо объект или явление, отмечая его положительные и отрицательные стороны, например: если идет дождь - это хорошо, потому что растения пьют воду и лучше растут, но если дождь идет слишком долго - это плохо, потому что корни растений могут сгнить от переизбытка влаги</a:t>
            </a:r>
            <a:r>
              <a:rPr lang="ru-RU" sz="32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</a:p>
          <a:p>
            <a:pPr indent="190500" algn="just"/>
            <a:endParaRPr lang="ru-RU" sz="3200" i="0" dirty="0">
              <a:solidFill>
                <a:srgbClr val="002060"/>
              </a:solidFill>
              <a:effectLst/>
              <a:latin typeface="Cambria" panose="02040503050406030204" pitchFamily="18" charset="0"/>
            </a:endParaRPr>
          </a:p>
          <a:p>
            <a:pPr indent="190500" algn="just"/>
            <a:endParaRPr lang="ru-RU" sz="3200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indent="190500" algn="just"/>
            <a:endParaRPr lang="ru-RU" sz="3200" i="0" dirty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08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460"/>
            <a:ext cx="12192000" cy="66065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26280" y="3863340"/>
            <a:ext cx="49414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C0099"/>
                </a:solidFill>
              </a:rPr>
              <a:t>ЧТО Я ЗАГАДАЛА?</a:t>
            </a:r>
            <a:endParaRPr lang="en-US" sz="4800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72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172</Words>
  <Application>Microsoft Office PowerPoint</Application>
  <PresentationFormat>Произвольный</PresentationFormat>
  <Paragraphs>36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Самарин</dc:creator>
  <cp:lastModifiedBy>Home</cp:lastModifiedBy>
  <cp:revision>13</cp:revision>
  <dcterms:created xsi:type="dcterms:W3CDTF">2020-04-15T11:48:55Z</dcterms:created>
  <dcterms:modified xsi:type="dcterms:W3CDTF">2020-08-10T18:45:15Z</dcterms:modified>
</cp:coreProperties>
</file>