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70" r:id="rId5"/>
    <p:sldId id="275" r:id="rId6"/>
    <p:sldId id="257" r:id="rId7"/>
    <p:sldId id="258" r:id="rId8"/>
    <p:sldId id="259" r:id="rId9"/>
    <p:sldId id="260" r:id="rId10"/>
    <p:sldId id="285" r:id="rId11"/>
    <p:sldId id="261" r:id="rId12"/>
    <p:sldId id="281" r:id="rId13"/>
    <p:sldId id="263" r:id="rId14"/>
    <p:sldId id="265" r:id="rId15"/>
    <p:sldId id="283" r:id="rId16"/>
    <p:sldId id="266" r:id="rId17"/>
    <p:sldId id="282" r:id="rId18"/>
    <p:sldId id="269" r:id="rId19"/>
    <p:sldId id="284" r:id="rId20"/>
    <p:sldId id="274" r:id="rId21"/>
    <p:sldId id="271" r:id="rId22"/>
    <p:sldId id="272" r:id="rId23"/>
    <p:sldId id="276" r:id="rId24"/>
    <p:sldId id="290" r:id="rId25"/>
    <p:sldId id="277" r:id="rId26"/>
    <p:sldId id="278" r:id="rId27"/>
    <p:sldId id="279" r:id="rId28"/>
    <p:sldId id="280" r:id="rId29"/>
    <p:sldId id="286" r:id="rId30"/>
    <p:sldId id="287" r:id="rId31"/>
    <p:sldId id="288" r:id="rId32"/>
    <p:sldId id="289" r:id="rId33"/>
    <p:sldId id="27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8D8"/>
    <a:srgbClr val="F7EDA3"/>
    <a:srgbClr val="FDE7F6"/>
    <a:srgbClr val="F9A9DE"/>
    <a:srgbClr val="993300"/>
    <a:srgbClr val="CC6600"/>
    <a:srgbClr val="D18A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68" autoAdjust="0"/>
    <p:restoredTop sz="94638" autoAdjust="0"/>
  </p:normalViewPr>
  <p:slideViewPr>
    <p:cSldViewPr>
      <p:cViewPr>
        <p:scale>
          <a:sx n="77" d="100"/>
          <a:sy n="77" d="100"/>
        </p:scale>
        <p:origin x="-108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EDD14-4F96-44CA-8274-7F31932AAF71}" type="datetimeFigureOut">
              <a:rPr lang="ru-RU" smtClean="0"/>
              <a:pPr/>
              <a:t>09.08.2020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37977-EC98-4040-9F59-9599DED76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_EAnnARPO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dr4YAmyICJ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9000" t="-7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2071678"/>
            <a:ext cx="5072066" cy="30718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Book Antiqua" pitchFamily="18" charset="0"/>
                <a:cs typeface="AngsanaUPC" pitchFamily="18" charset="-34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Book Antiqua" pitchFamily="18" charset="0"/>
                <a:cs typeface="AngsanaUPC" pitchFamily="18" charset="-34"/>
              </a:rPr>
            </a:br>
            <a:r>
              <a:rPr lang="ru-RU" dirty="0" smtClean="0">
                <a:solidFill>
                  <a:srgbClr val="FFC000"/>
                </a:solidFill>
                <a:latin typeface="Book Antiqua" pitchFamily="18" charset="0"/>
                <a:cs typeface="AngsanaUPC" pitchFamily="18" charset="-34"/>
              </a:rPr>
              <a:t> 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Портфолио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</a:br>
            <a:r>
              <a:rPr lang="ru-RU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воспитателя первой квалификационной  категории</a:t>
            </a:r>
            <a:br>
              <a:rPr lang="ru-RU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</a:br>
            <a:r>
              <a:rPr lang="ru-RU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МБДОУ «Детский сад «</a:t>
            </a:r>
            <a:r>
              <a:rPr lang="ru-RU" sz="27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Алёнушка</a:t>
            </a:r>
            <a:r>
              <a:rPr lang="ru-RU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»</a:t>
            </a:r>
            <a:endParaRPr lang="ru-RU" sz="27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  <a:cs typeface="AngsanaUPC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572008"/>
            <a:ext cx="5072066" cy="1500198"/>
          </a:xfrm>
        </p:spPr>
        <p:txBody>
          <a:bodyPr>
            <a:normAutofit fontScale="62500" lnSpcReduction="20000"/>
          </a:bodyPr>
          <a:lstStyle/>
          <a:p>
            <a:endParaRPr lang="ru-RU" u="sng" dirty="0">
              <a:solidFill>
                <a:schemeClr val="bg2">
                  <a:lumMod val="10000"/>
                </a:schemeClr>
              </a:solidFill>
              <a:latin typeface="Book Antiqua" pitchFamily="18" charset="0"/>
              <a:cs typeface="AngsanaUPC" pitchFamily="18" charset="-34"/>
            </a:endParaRPr>
          </a:p>
          <a:p>
            <a:endParaRPr lang="ru-RU" u="sng" dirty="0" smtClean="0">
              <a:solidFill>
                <a:schemeClr val="bg2">
                  <a:lumMod val="10000"/>
                </a:schemeClr>
              </a:solidFill>
              <a:latin typeface="Book Antiqua" pitchFamily="18" charset="0"/>
              <a:cs typeface="AngsanaUPC" pitchFamily="18" charset="-34"/>
            </a:endParaRPr>
          </a:p>
          <a:p>
            <a:r>
              <a:rPr lang="ru-RU" sz="4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Чумановой</a:t>
            </a:r>
            <a:r>
              <a:rPr lang="ru-RU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 Юлии </a:t>
            </a:r>
            <a:r>
              <a:rPr lang="ru-RU" sz="4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  <a:cs typeface="AngsanaUPC" pitchFamily="18" charset="-34"/>
              </a:rPr>
              <a:t>Александовны</a:t>
            </a:r>
            <a:endParaRPr lang="ru-RU" sz="46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6" name="Рисунок 5" descr="AP0WrXV32-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9" y="1000108"/>
            <a:ext cx="3714776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5929354"/>
          </a:xfrm>
          <a:effectLst>
            <a:softEdge rad="127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>
                <a:latin typeface="Book Antiqua" pitchFamily="18" charset="0"/>
              </a:rPr>
              <a:t>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Book Antiqua" pitchFamily="18" charset="0"/>
              </a:rPr>
              <a:t>             Как писал В. А. Сухомлинский, «детство - важнейший период человеческой жизни, не подготовка к будущей жизни, а настоящая, яркая, самобытная, неповторимая жизнь. И от того, как прошло детство, кто вёл ребёнка за руку в детские годы, что вошло в его разум  и сердце из окружающего мира, - от этого в решающей степени зависит, каким человеком станет сегодняшний малыш». 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Book Antiqua" pitchFamily="18" charset="0"/>
              </a:rPr>
              <a:t>            На сегодняшний день очевидной стала   необходимость качественного современного дошкольного образовательного процесса в ДОУ. В соответствии с задачами  федерального государственного образовательного стандарта дошкольного образования (ФГОС ДО) необходимо объединять обучение и воспитание детей в целостный образовательный процесс на основе духовно-нравственных и </a:t>
            </a:r>
            <a:r>
              <a:rPr lang="ru-RU" sz="6400" dirty="0" err="1" smtClean="0">
                <a:latin typeface="Book Antiqua" pitchFamily="18" charset="0"/>
              </a:rPr>
              <a:t>социокультурных</a:t>
            </a:r>
            <a:r>
              <a:rPr lang="ru-RU" sz="6400" dirty="0" smtClean="0">
                <a:latin typeface="Book Antiqua" pitchFamily="18" charset="0"/>
              </a:rPr>
              <a:t> ценностей и принятых в обществе правил и норм поведения в интересах ребенка, семьи. И поэтому мне, как современному педагогу, необходимо вносить инновационные преобразования в  педагогическую деятельность, связанные с внедрением новых программ и технологий.  Я постоянно занимаюсь поиском эффективных моделей организации педагогического процесса, ориентированного на индивидуальность ребенка и запросы его семьи.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Book Antiqua" pitchFamily="18" charset="0"/>
              </a:rPr>
              <a:t>           Я горжусь своей профессией, горжусь тем, что, встречая своих бывших воспитанников на улице, могу услышать:  «Это Юлия Александровна - моя  воспитательница. Помнишь, мы к ней в группу ходили?». Улыбаются, здороваются, делятся своими новостями и достижениями.  И такая гордость за нашу профессию охватывает тебя, что даже слёзы на глаза наворачиваются  от счастья, а потом, как будто крылья за спиной вырастают, ещё больше хочется творить и созидать!.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21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8"/>
          </a:xfr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Научно-методическая деятельность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Проект «Скоро в школу»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Кружок «Юный экономист»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Статьи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Сценарии праздников и развлечений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Консультации для родителей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Разработка занятий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Самообразование</a:t>
            </a:r>
          </a:p>
          <a:p>
            <a:pPr>
              <a:buNone/>
            </a:pP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t="-15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xBcqANVI8c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785794"/>
            <a:ext cx="3256179" cy="4525963"/>
          </a:xfrm>
        </p:spPr>
      </p:pic>
      <p:pic>
        <p:nvPicPr>
          <p:cNvPr id="5" name="Рисунок 4" descr="bz-pruqrvw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2143116"/>
            <a:ext cx="3267098" cy="4522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t="-17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4286280" cy="9175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Публикации</a:t>
            </a:r>
            <a:endParaRPr lang="ru-RU" sz="4800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357298"/>
            <a:ext cx="5786478" cy="507209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Растим детей здоровыми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Воспитание у детей доброты и милосердия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Значение трудолюбия у дошкольников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Формирование здорового образа жизни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Ознакомление детей с окружающим через игру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Развитие мелкой моторики у дошкольников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Заповеди для родителей </a:t>
            </a:r>
            <a:endParaRPr lang="ru-RU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Рисунок 6" descr="Ciwqsnii0_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3786190"/>
            <a:ext cx="4429124" cy="2839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274786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Участие в методической работе детского сада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Book Antiqua" pitchFamily="18" charset="0"/>
              </a:rPr>
              <a:t>Открытое занятие на районный семинар</a:t>
            </a:r>
            <a:r>
              <a:rPr lang="en-US" sz="2800" dirty="0" smtClean="0">
                <a:latin typeface="Book Antiqua" pitchFamily="18" charset="0"/>
              </a:rPr>
              <a:t>  </a:t>
            </a:r>
            <a:r>
              <a:rPr lang="en-US" sz="2800" dirty="0" smtClean="0">
                <a:latin typeface="Book Antiqua" pitchFamily="18" charset="0"/>
                <a:hlinkClick r:id="rId3"/>
              </a:rPr>
              <a:t>https://youtu.be/r_EAnnARPO0</a:t>
            </a:r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Открытое занятие </a:t>
            </a:r>
            <a:r>
              <a:rPr lang="ru-RU" sz="2800" smtClean="0">
                <a:latin typeface="Book Antiqua" pitchFamily="18" charset="0"/>
              </a:rPr>
              <a:t>в ДОУ</a:t>
            </a:r>
            <a:endParaRPr lang="ru-RU" sz="28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Book Antiqua" pitchFamily="18" charset="0"/>
              </a:rPr>
              <a:t>     </a:t>
            </a:r>
            <a:r>
              <a:rPr lang="en-US" sz="2800" dirty="0" smtClean="0">
                <a:latin typeface="Book Antiqua" pitchFamily="18" charset="0"/>
                <a:hlinkClick r:id="rId4"/>
              </a:rPr>
              <a:t>https://youtu.be/dr4YAmyICJg</a:t>
            </a:r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Презентации и выступления на районный семинар</a:t>
            </a:r>
          </a:p>
          <a:p>
            <a:r>
              <a:rPr lang="ru-RU" sz="2800" dirty="0" smtClean="0">
                <a:latin typeface="Book Antiqua" pitchFamily="18" charset="0"/>
              </a:rPr>
              <a:t>Участие в районном празднике </a:t>
            </a:r>
            <a:r>
              <a:rPr lang="ru-RU" sz="2800" dirty="0" err="1" smtClean="0">
                <a:latin typeface="Book Antiqua" pitchFamily="18" charset="0"/>
              </a:rPr>
              <a:t>ВкусФест</a:t>
            </a:r>
            <a:endParaRPr lang="ru-RU" sz="2800" dirty="0" smtClean="0">
              <a:latin typeface="Book Antiqua" pitchFamily="18" charset="0"/>
            </a:endParaRPr>
          </a:p>
          <a:p>
            <a:r>
              <a:rPr lang="ru-RU" sz="2800" dirty="0" smtClean="0">
                <a:latin typeface="Book Antiqua" pitchFamily="18" charset="0"/>
              </a:rPr>
              <a:t>Участия в мероприятиях в ПДК</a:t>
            </a:r>
          </a:p>
          <a:p>
            <a:r>
              <a:rPr lang="ru-RU" sz="2800" dirty="0" smtClean="0">
                <a:latin typeface="Book Antiqua" pitchFamily="18" charset="0"/>
              </a:rPr>
              <a:t>Открытое занятие в ДОУ</a:t>
            </a:r>
          </a:p>
          <a:p>
            <a:r>
              <a:rPr lang="ru-RU" sz="2800" dirty="0" smtClean="0">
                <a:latin typeface="Book Antiqua" pitchFamily="18" charset="0"/>
              </a:rPr>
              <a:t>Презентации и выступления в ДОУ</a:t>
            </a:r>
          </a:p>
          <a:p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1000" t="-4000" r="-20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Районный праздник </a:t>
            </a:r>
            <a:r>
              <a:rPr lang="ru-RU" sz="4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ВкусФест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Содержимое 3" descr="SuCXOd78UKA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714487"/>
            <a:ext cx="4714908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820_1054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1476361"/>
            <a:ext cx="3286148" cy="4381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31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329642" cy="928694"/>
          </a:xfrm>
          <a:solidFill>
            <a:schemeClr val="bg1">
              <a:lumMod val="95000"/>
            </a:schemeClr>
          </a:solidFill>
          <a:effectLst>
            <a:softEdge rad="317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Прослушивание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вебинаров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401080" cy="4214842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образовательной области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: «Познавательное развитие дошкольников»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Компетентное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родительство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программ инклюзивного образования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Управление ДОО: современные требования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программ для детей раннего возраста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образовательной области: «Художественно-эстетическое развитие детей дошкольного возраста»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образовательной области: «Социально-коммуникативное развитие дошкольников»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образовательной области: «Физическое развитие дошкольников»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Духовно-нравственное воспитание детей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Реализация образовательной области: «Речевое развитие дошкольников»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qotb4TuVpKI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28662" y="1494678"/>
            <a:ext cx="3214710" cy="47602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creenshot_20200518_1940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1500174"/>
            <a:ext cx="3214710" cy="47863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t="-4000" r="-5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901014" cy="1000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Достижения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2" name="Рисунок 11" descr="1586029285803 (pdf.io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071546"/>
            <a:ext cx="235745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1586029091439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785918" y="3714728"/>
            <a:ext cx="228601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diplom_author_252628_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868" y="1071546"/>
            <a:ext cx="2222154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age_0000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286380" y="3786166"/>
            <a:ext cx="228601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58603111968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00826" y="1000108"/>
            <a:ext cx="2171650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юля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92347" y="1526449"/>
            <a:ext cx="3279588" cy="4545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00730_1752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1643050"/>
            <a:ext cx="3214710" cy="442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9000" t="-7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Сведения о педагоге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solidFill>
            <a:schemeClr val="bg1">
              <a:lumMod val="95000"/>
            </a:schemeClr>
          </a:solidFill>
          <a:ln>
            <a:solidFill>
              <a:srgbClr val="F9A9DE"/>
            </a:solidFill>
          </a:ln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ФИО: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Чуманова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  Юлия Александровна   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Дата рождения: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24.09.1984 года рождения 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Место работы: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МБДОУ «Детский сад «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Алёнушка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» п.Ромоданово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Должность: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Воспитатель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Образование: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высшее, Государственное образовательное учреждение высшего Профессионального образования «Мордовский государственный Педагогический институт им.М.Е.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Евсевьева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», 2010 г.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Категория: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первая квалификационная</a:t>
            </a:r>
          </a:p>
          <a:p>
            <a:r>
              <a:rPr lang="ru-RU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Стаж работы: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6 лет</a:t>
            </a:r>
          </a:p>
          <a:p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94606d2019051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2844" y="428604"/>
            <a:ext cx="2428892" cy="3437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15860289979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1357298"/>
            <a:ext cx="2373664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1545215420603_z89348d201812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7686" y="2000240"/>
            <a:ext cx="2428892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158602889062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72264" y="2928934"/>
            <a:ext cx="2428892" cy="33695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7286644" cy="10715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Достижения воспитанников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Содержимое 3" descr="Page_000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072330" y="1571612"/>
            <a:ext cx="1928826" cy="2714620"/>
          </a:xfrm>
        </p:spPr>
      </p:pic>
      <p:pic>
        <p:nvPicPr>
          <p:cNvPr id="9" name="Рисунок 8" descr="1586030286405-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1071546"/>
            <a:ext cx="2000296" cy="2714644"/>
          </a:xfrm>
          <a:prstGeom prst="rect">
            <a:avLst/>
          </a:prstGeom>
        </p:spPr>
      </p:pic>
      <p:pic>
        <p:nvPicPr>
          <p:cNvPr id="7" name="Рисунок 6" descr="1586029173133 (pdf.io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628" y="4143356"/>
            <a:ext cx="2000264" cy="2714644"/>
          </a:xfrm>
          <a:prstGeom prst="rect">
            <a:avLst/>
          </a:prstGeom>
        </p:spPr>
      </p:pic>
      <p:pic>
        <p:nvPicPr>
          <p:cNvPr id="5" name="Содержимое 6" descr="158602759949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2" y="1214422"/>
            <a:ext cx="2000264" cy="2714644"/>
          </a:xfrm>
          <a:prstGeom prst="rect">
            <a:avLst/>
          </a:prstGeom>
        </p:spPr>
      </p:pic>
      <p:pic>
        <p:nvPicPr>
          <p:cNvPr id="8" name="Рисунок 7" descr="1586029230865 (pdf.io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14480" y="2214554"/>
            <a:ext cx="2000264" cy="2786082"/>
          </a:xfrm>
          <a:prstGeom prst="rect">
            <a:avLst/>
          </a:prstGeom>
        </p:spPr>
      </p:pic>
      <p:pic>
        <p:nvPicPr>
          <p:cNvPr id="6" name="Рисунок 5" descr="158602911954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286116" y="3357562"/>
            <a:ext cx="1928826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6429420" cy="1142984"/>
          </a:xfrm>
          <a:solidFill>
            <a:schemeClr val="bg1">
              <a:lumMod val="95000"/>
            </a:schemeClr>
          </a:solidFill>
          <a:effectLst>
            <a:softEdge rad="317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Мои увлечения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8" name="Рисунок 7" descr="nHtcJa5M44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5366747" y="3491510"/>
            <a:ext cx="2625350" cy="3500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DjM5aTpy7Dg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16200000">
            <a:off x="1004853" y="647956"/>
            <a:ext cx="2428893" cy="342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LysogxF4V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1071546"/>
            <a:ext cx="3738457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160922_18241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596" y="3857628"/>
            <a:ext cx="4286247" cy="260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8L8vG62tcQ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500562" y="214290"/>
            <a:ext cx="2571768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rPNTVHZBp_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214290"/>
            <a:ext cx="3071834" cy="4479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TnihYOMwvB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86050" y="3286124"/>
            <a:ext cx="2571768" cy="342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KZHiNvJJ3U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72198" y="2786058"/>
            <a:ext cx="2928926" cy="390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0171217_2316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642918"/>
            <a:ext cx="3286148" cy="546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71017_2049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7554" y="2285992"/>
            <a:ext cx="5572164" cy="3536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357826"/>
            <a:ext cx="8229600" cy="76833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UTtgXAIw_6o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357166"/>
            <a:ext cx="6786610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Uv4SzDcS_s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90608">
            <a:off x="4943593" y="2574375"/>
            <a:ext cx="3422070" cy="3845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9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Актерское мастерство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" name="Рисунок 6" descr="image-95cc55f60dbb32b79ae6f1bbd586ba806d77771ef22dea31eaf3bcea4900f5ff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512" y="1214422"/>
            <a:ext cx="246461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2N8Uzf4Z_KE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214678" y="1214422"/>
            <a:ext cx="2571768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Llvw09qX_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1214422"/>
            <a:ext cx="2411033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RUDgGs58Dy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143504" y="4000504"/>
            <a:ext cx="2000264" cy="2667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YfLqi9zuu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00232" y="3929066"/>
            <a:ext cx="1785950" cy="2726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5000" t="-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9i9VcA4OVk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57224" y="3609618"/>
            <a:ext cx="4071966" cy="299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Q5sZHm5QP3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714356"/>
            <a:ext cx="415863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90305_0914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3504" y="4071942"/>
            <a:ext cx="357887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41031-WA004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57752" y="642918"/>
            <a:ext cx="3786214" cy="2936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31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solidFill>
            <a:schemeClr val="bg1">
              <a:lumMod val="95000"/>
            </a:schemeClr>
          </a:solidFill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Предметно-развивающая среда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" name="Рисунок 4" descr="IMG_20200430_1228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214422"/>
            <a:ext cx="3857652" cy="5143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IMG_20200430_122643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667119" y="2714620"/>
            <a:ext cx="5238784" cy="3929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39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0200430_1232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571480"/>
            <a:ext cx="385765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IMG_20200430_12204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4143372" y="3071810"/>
            <a:ext cx="486729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3000" t="-6000" r="-2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ka7JPNkKlw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441028">
            <a:off x="3837635" y="588387"/>
            <a:ext cx="4946883" cy="3355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EmwYQYRgO2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70352">
            <a:off x="334788" y="2836530"/>
            <a:ext cx="5254445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28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0200430_12292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714712" y="2500306"/>
            <a:ext cx="5429288" cy="4186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00430_1224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500042"/>
            <a:ext cx="3929090" cy="523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42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0200430_1234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2571744"/>
            <a:ext cx="5381663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IMG_20200430_122225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57158" y="214290"/>
            <a:ext cx="4857784" cy="3886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3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00430_12171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214546" y="357166"/>
            <a:ext cx="4786346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   Спасибо за внимание!</a:t>
            </a:r>
            <a:endParaRPr lang="ru-RU" sz="5400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KDfex0jjGM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0364" y="3714752"/>
            <a:ext cx="403500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3" descr="naJNFhDuc5M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406025">
            <a:off x="4590295" y="809408"/>
            <a:ext cx="4214842" cy="2984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naJNFhDuc5M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169525">
            <a:off x="381866" y="1180333"/>
            <a:ext cx="4214842" cy="2947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humanova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000760" y="500042"/>
            <a:ext cx="2928958" cy="41447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img_20181026_20464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928670"/>
            <a:ext cx="3929089" cy="2606296"/>
          </a:xfrm>
          <a:prstGeom prst="rect">
            <a:avLst/>
          </a:prstGeom>
        </p:spPr>
      </p:pic>
      <p:pic>
        <p:nvPicPr>
          <p:cNvPr id="5" name="Рисунок 4" descr="pxn-8bWxg2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57554" y="2714620"/>
            <a:ext cx="2786082" cy="3953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16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143932" cy="1428760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softEdge rad="317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Моё педагогическое кредо с детьми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714752"/>
            <a:ext cx="8429684" cy="2571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Помочь каждому ребенку стать уникальной, неповторимой и  творческой личностью</a:t>
            </a:r>
            <a:endParaRPr lang="ru-RU" sz="3800" i="1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26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417638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itchFamily="18" charset="0"/>
              </a:rPr>
              <a:t>       </a:t>
            </a:r>
            <a:r>
              <a:rPr lang="ru-RU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itchFamily="18" charset="0"/>
              </a:rPr>
              <a:t>Мой девиз</a:t>
            </a:r>
            <a:endParaRPr lang="ru-RU" sz="4800" dirty="0">
              <a:solidFill>
                <a:schemeClr val="tx1">
                  <a:lumMod val="75000"/>
                  <a:lumOff val="2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7543824" cy="284003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С детьми всегда должна быть рядом,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Даря тепло и согревая взглядом.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Их в мир прекрасного вести </a:t>
            </a:r>
          </a:p>
          <a:p>
            <a:pPr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 помнить заповедь «Не навреди!»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t="-39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214974" cy="785818"/>
          </a:xfrm>
          <a:solidFill>
            <a:schemeClr val="bg1">
              <a:lumMod val="95000"/>
            </a:schemeClr>
          </a:solidFill>
          <a:effectLst>
            <a:softEdge rad="1270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ЭССЕ </a:t>
            </a:r>
            <a:r>
              <a:rPr lang="ru-RU" sz="4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 pitchFamily="18" charset="0"/>
              </a:rPr>
              <a:t>«Я педагог»</a:t>
            </a:r>
            <a:endParaRPr lang="ru-RU" sz="4800" i="1" dirty="0">
              <a:solidFill>
                <a:schemeClr val="tx1">
                  <a:lumMod val="85000"/>
                  <a:lumOff val="1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15436" cy="5857892"/>
          </a:xfrm>
          <a:effectLst>
            <a:softEdge rad="12700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     Каждый день я просыпаюсь с сознанием того, что я - счастливый человек.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         У меня самая удивительная профессия! Я - Воспитатель! У кого ещё есть возможность заглянуть в страну детства, погрузиться в мир ребенка?! Каждый день в детском саду на меня смотрят десятки любопытных глаз, в которых столько  чувств и переживаний.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  Общаясь с детьми, понимаешь, что ты нужна им, что именно ты закладываешь фундамент будущих характеров, поддерживаешь их своей любовью, отдаёшь тепло своего сердца. Я все время стараюсь не «работать» с детьми, а жить с ними, делить их радости и печали, успехи и неудачи, не допуская фальши в отношениях.</a:t>
            </a:r>
          </a:p>
          <a:p>
            <a:pPr fontAlgn="base">
              <a:buNone/>
            </a:pPr>
            <a:r>
              <a:rPr lang="ru-RU" sz="1600" b="1" dirty="0" smtClean="0">
                <a:latin typeface="Book Antiqua" pitchFamily="18" charset="0"/>
              </a:rPr>
              <a:t>  </a:t>
            </a:r>
            <a:r>
              <a:rPr lang="ru-RU" sz="1600" dirty="0" smtClean="0">
                <a:latin typeface="Book Antiqua" pitchFamily="18" charset="0"/>
              </a:rPr>
              <a:t>           Воспитатель… Для меня это не просто профессия, это – </a:t>
            </a:r>
            <a:r>
              <a:rPr lang="ru-RU" sz="1600" b="1" i="1" dirty="0" smtClean="0">
                <a:latin typeface="Book Antiqua" pitchFamily="18" charset="0"/>
              </a:rPr>
              <a:t>образ жизни. </a:t>
            </a:r>
            <a:r>
              <a:rPr lang="ru-RU" sz="1600" dirty="0" smtClean="0">
                <a:latin typeface="Book Antiqua" pitchFamily="18" charset="0"/>
              </a:rPr>
              <a:t>Найти и реализовать себя мне удалось только здесь – в детском саду, рядом с малышами – любознательными, открытыми, доверчивыми, готовыми дарить свою любовь и отвечать окружающим добром на добро.</a:t>
            </a:r>
          </a:p>
          <a:p>
            <a:pPr fontAlgn="base">
              <a:buNone/>
            </a:pPr>
            <a:r>
              <a:rPr lang="ru-RU" sz="1600" dirty="0" smtClean="0">
                <a:latin typeface="Book Antiqua" pitchFamily="18" charset="0"/>
              </a:rPr>
              <a:t>              Мечтала ли я быть воспитателем? Отвечу, нет, скорее еще со школьной скамьи я хотела стать учителем начальных классов.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Взрослея, всё больше понимала, что решение быть педагогом - верное. Поступила в Мордовский государственный педагогический институт имени М.Е. </a:t>
            </a:r>
            <a:r>
              <a:rPr lang="ru-RU" sz="1600" dirty="0" err="1" smtClean="0">
                <a:latin typeface="Book Antiqua" pitchFamily="18" charset="0"/>
              </a:rPr>
              <a:t>Евсевьева</a:t>
            </a:r>
            <a:r>
              <a:rPr lang="ru-RU" sz="1600" dirty="0" smtClean="0">
                <a:latin typeface="Book Antiqua" pitchFamily="18" charset="0"/>
              </a:rPr>
              <a:t> на факультет "Педагогика и методика начального образования".  Так получилось что, окончив институт, я не сразу пошла работать по специальности. В течении 11 лет, работая в лаборатории предприятия ОАО "АПО </a:t>
            </a:r>
            <a:r>
              <a:rPr lang="ru-RU" sz="1600" dirty="0" err="1" smtClean="0">
                <a:latin typeface="Book Antiqua" pitchFamily="18" charset="0"/>
              </a:rPr>
              <a:t>Элеком</a:t>
            </a:r>
            <a:r>
              <a:rPr lang="ru-RU" sz="1600" dirty="0" smtClean="0">
                <a:latin typeface="Book Antiqua" pitchFamily="18" charset="0"/>
              </a:rPr>
              <a:t>", я очень часто задавала себе вопросы : зачем я здесь, на верном ли я пути?..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8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1090" y="274638"/>
            <a:ext cx="18571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6715148"/>
          </a:xfrm>
          <a:effectLst>
            <a:softEdge rad="1270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И когда меня пригласили работать в детский сад "</a:t>
            </a:r>
            <a:r>
              <a:rPr lang="ru-RU" sz="1600" dirty="0" err="1" smtClean="0">
                <a:latin typeface="Book Antiqua" pitchFamily="18" charset="0"/>
              </a:rPr>
              <a:t>Алёнушка</a:t>
            </a:r>
            <a:r>
              <a:rPr lang="ru-RU" sz="1600" dirty="0" smtClean="0">
                <a:latin typeface="Book Antiqua" pitchFamily="18" charset="0"/>
              </a:rPr>
              <a:t>" воспитателем, я согласилась , не раздумывая ни секунды. И вот уже шесть лет  я - Воспитатель.    Работая в детском саду, я поняла, что воспитателю нужно быть всегда «чуть-чуть» ребёнком, уметь учиться у детей их видению мира, их наивности и вместе с ними проходить этот путь детства. Для этого необходим жизнерадостный и веселый характер. Если сердиться, то недолго, избегать монотонности, скуки, поэтому </a:t>
            </a:r>
            <a:r>
              <a:rPr lang="ru-RU" sz="1600" b="1" dirty="0" smtClean="0">
                <a:latin typeface="Book Antiqua" pitchFamily="18" charset="0"/>
              </a:rPr>
              <a:t>воспитатель</a:t>
            </a:r>
            <a:r>
              <a:rPr lang="ru-RU" sz="1600" dirty="0" smtClean="0">
                <a:latin typeface="Book Antiqua" pitchFamily="18" charset="0"/>
              </a:rPr>
              <a:t> должен разумно чередовать обучение, отдых, игры, чтобы дети не скучали. У каждого ребенка свой характер, поэтому без индивидуального подхода здесь не обойтись, кого-то нужно пожалеть, а кого-то и пожурить не помешает.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  Мы живём в удивительное время: ежедневно в стране, в мире происходит множество разных открытий,  наша жизнь не стоит на месте , движется вперёд. И какой будет наша страна в будущем, зависит именно от нынешних малышей, ведь всем известно: дети – наше будущее. 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  Своих воспитанников  в будущем я  вижу способными свободно мыслить, конструктивно и творчески решать проблемы,  на протяжении всей жизни добывать и применять новые знания, следовательно, быть профессионально и социально мобильными. А самое главное , я хочу, чтобы каждый из них стал яркой индивидуальностью, стал личностью!  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Чтобы это произошло, нам, взрослым, нужно очень постараться.</a:t>
            </a:r>
          </a:p>
          <a:p>
            <a:pPr>
              <a:buNone/>
            </a:pPr>
            <a:r>
              <a:rPr lang="ru-RU" sz="1600" dirty="0" smtClean="0">
                <a:latin typeface="Book Antiqua" pitchFamily="18" charset="0"/>
              </a:rPr>
              <a:t>              И мне, как педагогу дошкольного образования в этом отводится особая роль, поскольку личность взрослого- «мощный фактор развития личности ребёнка» . Освоение ребёнком нравственных норм и правил осуществляется через воспитателя, его личность,  культуру и  нравственную  позицию.</a:t>
            </a: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500" dirty="0" smtClean="0">
              <a:latin typeface="Book Antiqua" pitchFamily="18" charset="0"/>
            </a:endParaRPr>
          </a:p>
          <a:p>
            <a:pPr>
              <a:buNone/>
            </a:pPr>
            <a:endParaRPr lang="ru-RU" sz="16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405</Words>
  <Application>Microsoft Office PowerPoint</Application>
  <PresentationFormat>Экран (4:3)</PresentationFormat>
  <Paragraphs>86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   Портфолио воспитателя первой квалификационной  категории МБДОУ «Детский сад «Алёнушка»</vt:lpstr>
      <vt:lpstr>Сведения о педагоге</vt:lpstr>
      <vt:lpstr>Слайд 3</vt:lpstr>
      <vt:lpstr>Слайд 4</vt:lpstr>
      <vt:lpstr>Слайд 5</vt:lpstr>
      <vt:lpstr>Моё педагогическое кредо с детьми</vt:lpstr>
      <vt:lpstr>       Мой девиз</vt:lpstr>
      <vt:lpstr>ЭССЕ «Я педагог»</vt:lpstr>
      <vt:lpstr>Слайд 9</vt:lpstr>
      <vt:lpstr>Слайд 10</vt:lpstr>
      <vt:lpstr>Научно-методическая деятельность</vt:lpstr>
      <vt:lpstr>Слайд 12</vt:lpstr>
      <vt:lpstr>Публикации</vt:lpstr>
      <vt:lpstr>Участие в методической работе детского сада</vt:lpstr>
      <vt:lpstr>Районный праздник ВкусФест</vt:lpstr>
      <vt:lpstr>Прослушивание вебинаров</vt:lpstr>
      <vt:lpstr>Слайд 17</vt:lpstr>
      <vt:lpstr> Достижения</vt:lpstr>
      <vt:lpstr>Слайд 19</vt:lpstr>
      <vt:lpstr>Слайд 20</vt:lpstr>
      <vt:lpstr>Достижения воспитанников</vt:lpstr>
      <vt:lpstr>Мои увлечения</vt:lpstr>
      <vt:lpstr>Слайд 23</vt:lpstr>
      <vt:lpstr>Слайд 24</vt:lpstr>
      <vt:lpstr>Слайд 25</vt:lpstr>
      <vt:lpstr>Актерское мастерство</vt:lpstr>
      <vt:lpstr>Слайд 27</vt:lpstr>
      <vt:lpstr>Предметно-развивающая среда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64</cp:revision>
  <dcterms:created xsi:type="dcterms:W3CDTF">2020-04-04T16:01:39Z</dcterms:created>
  <dcterms:modified xsi:type="dcterms:W3CDTF">2020-08-09T17:21:38Z</dcterms:modified>
</cp:coreProperties>
</file>