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Overlay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6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A6DDE26-B0E1-42C1-B81F-A78D0FEA1EF4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543B2CB-0E87-4F49-AEFE-39D57ECA6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14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5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6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FF8BE-721A-44E4-8584-AC4A0A0A0051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01B79-FE05-4237-9257-4BD743A10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 rot="5400000">
            <a:off x="3908425" y="2881313"/>
            <a:ext cx="5481637" cy="922338"/>
            <a:chOff x="1815339" y="1381459"/>
            <a:chExt cx="5480154" cy="923330"/>
          </a:xfrm>
        </p:grpSpPr>
        <p:sp>
          <p:nvSpPr>
            <p:cNvPr id="5" name="TextBox 11"/>
            <p:cNvSpPr txBox="1"/>
            <p:nvPr/>
          </p:nvSpPr>
          <p:spPr>
            <a:xfrm>
              <a:off x="4146745" y="1381458"/>
              <a:ext cx="877650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2"/>
            <p:cNvCxnSpPr/>
            <p:nvPr/>
          </p:nvCxnSpPr>
          <p:spPr>
            <a:xfrm flipH="1" flipV="1">
              <a:off x="1815339" y="1924967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 rot="10800000">
              <a:off x="4826011" y="1928146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48D95-284B-47C4-9FF0-37841E47D904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E41EC-E81B-4BAF-9DEA-105FE5B65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12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3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03B35-C395-4444-90AA-C01E96A12E50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D83DC-9452-4BA9-BED1-AD3D6A3E2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overOverla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173163" y="2887663"/>
            <a:ext cx="6778625" cy="923925"/>
            <a:chOff x="1172584" y="1381459"/>
            <a:chExt cx="6779110" cy="923330"/>
          </a:xfrm>
        </p:grpSpPr>
        <p:sp>
          <p:nvSpPr>
            <p:cNvPr id="6" name="TextBox 8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2033" y="1927207"/>
              <a:ext cx="3119661" cy="158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C1E37-897E-4BC2-9AB0-B13181E3E9E8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C807C-CAE5-4879-BBDC-A080DD1C0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6" name="TextBox 13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7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F9DFD-B055-40D7-BCD9-358A56BFDF91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D4DC3-4F24-4B11-94CE-22FB7FB7C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8" name="TextBox 15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9" name="Straight Connector 16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C0BF0-F5DC-474C-AFA5-8C7ADDE84C8A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3C284-09C6-4FBE-861F-36E684F5E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4" name="TextBox 13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5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57000-941A-432F-96B0-7153ED6634CD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47742-4D2E-41F3-B953-6DC342D06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9B79A-D769-4205-92B9-DFCCEC9A8F38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58C2F-4A78-413E-B2B9-A732E902E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26EC2-BD94-4A56-90B0-5BC6CA65444B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7485A-9EE0-4D11-80B2-A5D42F899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4F0C9-1767-4602-8BB4-A8C94E15AD11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F4179-FC22-473F-945A-6CDA9AD61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688975" y="569913"/>
            <a:ext cx="7756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8500" y="2247900"/>
            <a:ext cx="7747000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63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B60064-85D4-4F9B-AC59-55F3C8B04B5E}" type="datetimeFigureOut">
              <a:rPr lang="ru-RU"/>
              <a:pPr>
                <a:defRPr/>
              </a:pPr>
              <a:t>10.08.2020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0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8925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6CFB43-D47B-447B-9C7D-822D99DBE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55" r:id="rId7"/>
    <p:sldLayoutId id="2147483754" r:id="rId8"/>
    <p:sldLayoutId id="2147483753" r:id="rId9"/>
    <p:sldLayoutId id="2147483762" r:id="rId10"/>
    <p:sldLayoutId id="21474837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76288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"/>
        <a:defRPr sz="2200"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508125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1828800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1600" kern="1200">
          <a:solidFill>
            <a:srgbClr val="262626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Разрешите обратиться</a:t>
            </a:r>
            <a:br>
              <a:rPr lang="ru-RU" sz="3600" dirty="0" smtClean="0"/>
            </a:br>
            <a:r>
              <a:rPr lang="ru-RU" sz="3600" dirty="0" smtClean="0"/>
              <a:t>(Как следует обратиться к женщине?)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67138"/>
            <a:ext cx="6400800" cy="17526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800" dirty="0"/>
              <a:t>Выполнила: ученица 7 «А» </a:t>
            </a:r>
            <a:r>
              <a:rPr lang="ru-RU" sz="1800" dirty="0" smtClean="0"/>
              <a:t>класса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1800" dirty="0" smtClean="0"/>
              <a:t>МАОУ СОШ №42г.Улан-Удэ</a:t>
            </a:r>
            <a:endParaRPr lang="ru-RU" sz="1800" dirty="0"/>
          </a:p>
          <a:p>
            <a:pPr algn="r" fontAlgn="auto">
              <a:spcAft>
                <a:spcPts val="0"/>
              </a:spcAft>
              <a:defRPr/>
            </a:pPr>
            <a:r>
              <a:rPr lang="ru-RU" sz="1800" dirty="0" err="1" smtClean="0"/>
              <a:t>Корытова</a:t>
            </a:r>
            <a:r>
              <a:rPr lang="ru-RU" sz="1800" dirty="0" smtClean="0"/>
              <a:t> Анастасия  </a:t>
            </a:r>
            <a:endParaRPr lang="ru-RU" sz="1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2253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Выяснить какие слова используются в качестве обращения к женщине.</a:t>
            </a:r>
          </a:p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Узнать, как обращались в 19, 20 и 21 веках.</a:t>
            </a:r>
          </a:p>
          <a:p>
            <a:r>
              <a:rPr lang="ru-RU" dirty="0" smtClean="0"/>
              <a:t>Проследить, </a:t>
            </a:r>
            <a:r>
              <a:rPr lang="ru-RU" dirty="0" smtClean="0"/>
              <a:t>какие слова используются для обращения к молодому и старшему поколению.</a:t>
            </a:r>
          </a:p>
          <a:p>
            <a:r>
              <a:rPr lang="ru-RU" dirty="0" smtClean="0"/>
              <a:t>Провести опрос, какие обращения предпочитают наши женщины.</a:t>
            </a:r>
          </a:p>
          <a:p>
            <a:endParaRPr lang="ru-RU" dirty="0" smtClean="0"/>
          </a:p>
        </p:txBody>
      </p:sp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Вступление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073275"/>
            <a:ext cx="2947988" cy="4684713"/>
          </a:xfrm>
        </p:spPr>
      </p:pic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Обращение в 19 веке</a:t>
            </a:r>
          </a:p>
        </p:txBody>
      </p:sp>
      <p:pic>
        <p:nvPicPr>
          <p:cNvPr id="15363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2073275"/>
            <a:ext cx="2649537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414713" y="2276475"/>
            <a:ext cx="1800225" cy="86518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Барышня, сударыня, любезная..-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flipH="1">
            <a:off x="3802063" y="5300663"/>
            <a:ext cx="1878012" cy="865187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Хрестьянка</a:t>
            </a:r>
            <a:r>
              <a:rPr lang="ru-RU" dirty="0"/>
              <a:t>, эй, ты..-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Обращение в 20 веке</a:t>
            </a:r>
          </a:p>
        </p:txBody>
      </p:sp>
      <p:pic>
        <p:nvPicPr>
          <p:cNvPr id="16386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2073275"/>
            <a:ext cx="3778250" cy="4618038"/>
          </a:xfrm>
        </p:spPr>
      </p:pic>
      <p:pic>
        <p:nvPicPr>
          <p:cNvPr id="16387" name="Рисунок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0888" y="2098675"/>
            <a:ext cx="331311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4019550" y="3429000"/>
            <a:ext cx="1800225" cy="815975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Товарищ, товарищ! Который час?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3338" y="2225675"/>
            <a:ext cx="2476501" cy="4338638"/>
          </a:xfrm>
        </p:spPr>
      </p:pic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Обращение в современной России</a:t>
            </a: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2484438" y="2060575"/>
            <a:ext cx="7632700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Красавица!</a:t>
            </a:r>
            <a:r>
              <a:rPr lang="ru-RU">
                <a:latin typeface="Times New Roman" pitchFamily="18" charset="0"/>
              </a:rPr>
              <a:t> – Фамильярное обращение со стороны мужчин.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Женщина!</a:t>
            </a:r>
            <a:r>
              <a:rPr lang="ru-RU">
                <a:latin typeface="Times New Roman" pitchFamily="18" charset="0"/>
              </a:rPr>
              <a:t> – Просторечное, часто вызывает негодование и протест.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Гражданка!</a:t>
            </a:r>
            <a:r>
              <a:rPr lang="ru-RU">
                <a:latin typeface="Times New Roman" pitchFamily="18" charset="0"/>
              </a:rPr>
              <a:t> - Официальное обращение, чаще используется</a:t>
            </a:r>
            <a:endParaRPr lang="en-US">
              <a:latin typeface="Book Antiqua" pitchFamily="18" charset="0"/>
            </a:endParaRPr>
          </a:p>
          <a:p>
            <a:r>
              <a:rPr lang="ru-RU">
                <a:latin typeface="Times New Roman" pitchFamily="18" charset="0"/>
              </a:rPr>
              <a:t>полицией.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Тётя! Бабушка!</a:t>
            </a:r>
            <a:r>
              <a:rPr lang="ru-RU">
                <a:latin typeface="Times New Roman" pitchFamily="18" charset="0"/>
              </a:rPr>
              <a:t> - Используется детьми. 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Доченька! Дочка!</a:t>
            </a:r>
            <a:r>
              <a:rPr lang="ru-RU">
                <a:latin typeface="Times New Roman" pitchFamily="18" charset="0"/>
              </a:rPr>
              <a:t> – Обращение со стороны пожилых людей.  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Мать!</a:t>
            </a:r>
            <a:r>
              <a:rPr lang="ru-RU">
                <a:latin typeface="Times New Roman" pitchFamily="18" charset="0"/>
              </a:rPr>
              <a:t> - Грубоватое, к пожилым, простым женщинам. 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Сестра! Сестричка! Землячка!</a:t>
            </a:r>
            <a:r>
              <a:rPr lang="ru-RU">
                <a:latin typeface="Times New Roman" pitchFamily="18" charset="0"/>
              </a:rPr>
              <a:t> </a:t>
            </a:r>
            <a:r>
              <a:rPr lang="en-US">
                <a:latin typeface="Book Antiqua" pitchFamily="18" charset="0"/>
              </a:rPr>
              <a:t>-</a:t>
            </a:r>
            <a:r>
              <a:rPr lang="ru-RU">
                <a:latin typeface="Times New Roman" pitchFamily="18" charset="0"/>
              </a:rPr>
              <a:t> Фамильярное обращение,  чаще</a:t>
            </a:r>
            <a:r>
              <a:rPr lang="en-US">
                <a:latin typeface="Book Antiqua" pitchFamily="18" charset="0"/>
              </a:rPr>
              <a:t> </a:t>
            </a:r>
          </a:p>
          <a:p>
            <a:r>
              <a:rPr lang="ru-RU">
                <a:latin typeface="Times New Roman" pitchFamily="18" charset="0"/>
              </a:rPr>
              <a:t> со стороны мужчин.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Голубушка! Милая!</a:t>
            </a:r>
            <a:r>
              <a:rPr lang="ru-RU">
                <a:latin typeface="Times New Roman" pitchFamily="18" charset="0"/>
              </a:rPr>
              <a:t> - Чаще со стороны пожилых людей, или же как фамильярное. 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Мадам!</a:t>
            </a:r>
            <a:r>
              <a:rPr lang="ru-RU">
                <a:latin typeface="Times New Roman" pitchFamily="18" charset="0"/>
              </a:rPr>
              <a:t> – Используется в речи представителей старшего поколения, интеллигенции. 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Дама!</a:t>
            </a:r>
            <a:r>
              <a:rPr lang="ru-RU">
                <a:latin typeface="Times New Roman" pitchFamily="18" charset="0"/>
              </a:rPr>
              <a:t> - Чаще используется с негативным оттенком.  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Сударыня!</a:t>
            </a:r>
            <a:r>
              <a:rPr lang="ru-RU">
                <a:latin typeface="Times New Roman" pitchFamily="18" charset="0"/>
              </a:rPr>
              <a:t> –Обращение,  употребляемое с добрым отношением, уважительно, (устаревшее).</a:t>
            </a:r>
            <a:br>
              <a:rPr lang="ru-RU">
                <a:latin typeface="Times New Roman" pitchFamily="18" charset="0"/>
              </a:rPr>
            </a:br>
            <a:r>
              <a:rPr lang="ru-RU" b="1">
                <a:latin typeface="Times New Roman" pitchFamily="18" charset="0"/>
              </a:rPr>
              <a:t>Госпожа!</a:t>
            </a:r>
            <a:r>
              <a:rPr lang="ru-RU">
                <a:latin typeface="Times New Roman" pitchFamily="18" charset="0"/>
              </a:rPr>
              <a:t> – Чаще используется в официальных обращениях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020888"/>
            <a:ext cx="3019425" cy="4321175"/>
          </a:xfrm>
        </p:spPr>
      </p:pic>
      <p:sp>
        <p:nvSpPr>
          <p:cNvPr id="1843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 обращаются к разным поколениям?</a:t>
            </a:r>
          </a:p>
        </p:txBody>
      </p:sp>
      <p:pic>
        <p:nvPicPr>
          <p:cNvPr id="1843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2038350"/>
            <a:ext cx="3170238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2038350"/>
            <a:ext cx="3303588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107950" y="6413500"/>
            <a:ext cx="1685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Девочка! Дитя!</a:t>
            </a:r>
          </a:p>
        </p:txBody>
      </p:sp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3419475" y="6438900"/>
            <a:ext cx="2330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Девушка! Голубушка!</a:t>
            </a:r>
          </a:p>
        </p:txBody>
      </p:sp>
      <p:sp>
        <p:nvSpPr>
          <p:cNvPr id="18439" name="TextBox 9"/>
          <p:cNvSpPr txBox="1">
            <a:spLocks noChangeArrowheads="1"/>
          </p:cNvSpPr>
          <p:nvPr/>
        </p:nvSpPr>
        <p:spPr bwMode="auto">
          <a:xfrm>
            <a:off x="6772275" y="6445250"/>
            <a:ext cx="2312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Женщина! Сударыня!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Я решила провести опрос, какое обращение предпочитают наши женщины.</a:t>
            </a:r>
          </a:p>
          <a:p>
            <a:r>
              <a:rPr lang="ru-RU" smtClean="0"/>
              <a:t>Из 50 человек, 45 женщин предпочитают обращение «девушка»</a:t>
            </a:r>
          </a:p>
          <a:p>
            <a:r>
              <a:rPr lang="ru-RU" smtClean="0"/>
              <a:t>Остальные четыре: «женщина»</a:t>
            </a:r>
          </a:p>
          <a:p>
            <a:r>
              <a:rPr lang="ru-RU" smtClean="0"/>
              <a:t>И лишь одному нравится слово «леди».</a:t>
            </a:r>
          </a:p>
        </p:txBody>
      </p:sp>
      <p:sp>
        <p:nvSpPr>
          <p:cNvPr id="1945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Опрос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2117725"/>
            <a:ext cx="3049588" cy="4032250"/>
          </a:xfrm>
        </p:spPr>
      </p:pic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Обращение в разных странах</a:t>
            </a:r>
          </a:p>
        </p:txBody>
      </p:sp>
      <p:pic>
        <p:nvPicPr>
          <p:cNvPr id="20483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097088"/>
            <a:ext cx="2951163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2024063"/>
            <a:ext cx="3030538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9388" y="6308725"/>
            <a:ext cx="2879725" cy="433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Мисс, миссис, мадам!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76600" y="6245225"/>
            <a:ext cx="2951163" cy="496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Сан, </a:t>
            </a:r>
            <a:r>
              <a:rPr lang="ru-RU" dirty="0" err="1"/>
              <a:t>доно</a:t>
            </a:r>
            <a:r>
              <a:rPr lang="ru-RU" dirty="0"/>
              <a:t>, сама. Сама </a:t>
            </a:r>
            <a:r>
              <a:rPr lang="ru-RU" dirty="0" err="1"/>
              <a:t>Азуми</a:t>
            </a:r>
            <a:r>
              <a:rPr lang="ru-RU" dirty="0"/>
              <a:t>. Доно Нелли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46838" y="6240463"/>
            <a:ext cx="2881312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Фройлен</a:t>
            </a:r>
            <a:r>
              <a:rPr lang="ru-RU" dirty="0"/>
              <a:t> </a:t>
            </a:r>
            <a:r>
              <a:rPr lang="ru-RU" dirty="0" err="1"/>
              <a:t>Мариа</a:t>
            </a:r>
            <a:r>
              <a:rPr lang="ru-RU" dirty="0"/>
              <a:t>, фрау Джессика.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Несмотря на широкое проникновение в устную речь обращение женщина, особенно в сферу бытового обслуживания, это обращение противоречит нормам и рассматривается как просторечное. Вот и появилась тоска по красивому старинному: «Сударыня!». Частично оно «реабилитировано». Так, в песне Э. Колмановского и Ю. </a:t>
            </a:r>
            <a:r>
              <a:rPr lang="ru-RU" dirty="0" err="1" smtClean="0"/>
              <a:t>Левитанского</a:t>
            </a:r>
            <a:r>
              <a:rPr lang="ru-RU" dirty="0" smtClean="0"/>
              <a:t> «У новогодней елки» поется: «Вальс начинается, дайте ж, сударыня, руку!». А, может, было бы неплохо возродить это обращение и в повседневной жизни? </a:t>
            </a:r>
          </a:p>
        </p:txBody>
      </p:sp>
      <p:sp>
        <p:nvSpPr>
          <p:cNvPr id="2150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Заключение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вердый переплет">
    <a:dk1>
      <a:sysClr val="windowText" lastClr="000000"/>
    </a:dk1>
    <a:lt1>
      <a:sysClr val="window" lastClr="FFFFFF"/>
    </a:lt1>
    <a:dk2>
      <a:srgbClr val="895D1D"/>
    </a:dk2>
    <a:lt2>
      <a:srgbClr val="ECE9C6"/>
    </a:lt2>
    <a:accent1>
      <a:srgbClr val="873624"/>
    </a:accent1>
    <a:accent2>
      <a:srgbClr val="D6862D"/>
    </a:accent2>
    <a:accent3>
      <a:srgbClr val="D0BE40"/>
    </a:accent3>
    <a:accent4>
      <a:srgbClr val="877F6C"/>
    </a:accent4>
    <a:accent5>
      <a:srgbClr val="972109"/>
    </a:accent5>
    <a:accent6>
      <a:srgbClr val="AEB795"/>
    </a:accent6>
    <a:hlink>
      <a:srgbClr val="CC99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73</TotalTime>
  <Words>271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Разрешите обратиться (Как следует обратиться к женщине?)</vt:lpstr>
      <vt:lpstr>Вступление</vt:lpstr>
      <vt:lpstr>Обращение в 19 веке</vt:lpstr>
      <vt:lpstr>Обращение в 20 веке</vt:lpstr>
      <vt:lpstr>Обращение в современной России</vt:lpstr>
      <vt:lpstr>Как обращаются к разным поколениям?</vt:lpstr>
      <vt:lpstr>Опрос</vt:lpstr>
      <vt:lpstr>Обращение в разных странах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Разрешите обратиться</dc:title>
  <dc:creator>Виктория</dc:creator>
  <cp:lastModifiedBy>User</cp:lastModifiedBy>
  <cp:revision>11</cp:revision>
  <dcterms:created xsi:type="dcterms:W3CDTF">2013-11-28T10:57:19Z</dcterms:created>
  <dcterms:modified xsi:type="dcterms:W3CDTF">2020-08-10T12:04:57Z</dcterms:modified>
</cp:coreProperties>
</file>