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95" r:id="rId3"/>
    <p:sldId id="258" r:id="rId4"/>
    <p:sldId id="268" r:id="rId5"/>
    <p:sldId id="297" r:id="rId6"/>
    <p:sldId id="302" r:id="rId7"/>
    <p:sldId id="298" r:id="rId8"/>
    <p:sldId id="270" r:id="rId9"/>
    <p:sldId id="271" r:id="rId10"/>
    <p:sldId id="272" r:id="rId11"/>
    <p:sldId id="300" r:id="rId12"/>
    <p:sldId id="275" r:id="rId13"/>
    <p:sldId id="273" r:id="rId14"/>
    <p:sldId id="299" r:id="rId15"/>
    <p:sldId id="301" r:id="rId16"/>
    <p:sldId id="276" r:id="rId17"/>
    <p:sldId id="269" r:id="rId18"/>
    <p:sldId id="303" r:id="rId19"/>
    <p:sldId id="29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86437" autoAdjust="0"/>
  </p:normalViewPr>
  <p:slideViewPr>
    <p:cSldViewPr>
      <p:cViewPr varScale="1">
        <p:scale>
          <a:sx n="66" d="100"/>
          <a:sy n="66" d="100"/>
        </p:scale>
        <p:origin x="72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84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C5C29-4424-40C6-8247-45FB870195A4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BED5F-38A5-4F96-A69F-D830CB9A0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77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188651"/>
      </p:ext>
    </p:extLst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205110"/>
      </p:ext>
    </p:extLst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35122"/>
      </p:ext>
    </p:extLst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634377"/>
      </p:ext>
    </p:extLst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993793"/>
      </p:ext>
    </p:extLst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106352"/>
      </p:ext>
    </p:extLst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110396"/>
      </p:ext>
    </p:extLst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450464"/>
      </p:ext>
    </p:extLst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848073"/>
      </p:ext>
    </p:extLst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636926"/>
      </p:ext>
    </p:extLst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994317"/>
      </p:ext>
    </p:extLst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27DD-385C-473C-8D54-170291047E37}" type="datetimeFigureOut">
              <a:rPr lang="ru-RU" smtClean="0"/>
              <a:pPr/>
              <a:t>10.08.2020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9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gif"/><Relationship Id="rId7" Type="http://schemas.openxmlformats.org/officeDocument/2006/relationships/image" Target="../media/image1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366214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1600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</a:br>
            <a:r>
              <a:rPr lang="ru-RU" sz="1600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«Детский сад №95 комбинированного вида» города Магнитогорска</a:t>
            </a:r>
            <a:br>
              <a:rPr lang="ru-RU" sz="1600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</a:br>
            <a:br>
              <a:rPr lang="ru-RU" sz="4800" b="1" i="1" dirty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</a:br>
            <a: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</a:t>
            </a:r>
            <a:b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средство развития творческих способностей детей подготовительной коррекционной группы</a:t>
            </a:r>
            <a:endParaRPr lang="ru-RU" sz="3200" b="1" cap="all" dirty="0">
              <a:ln w="0"/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869160"/>
            <a:ext cx="6400800" cy="1392560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Севостьянова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Н.В.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tia-8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714884"/>
            <a:ext cx="1234857" cy="78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33362"/>
      </p:ext>
    </p:extLst>
  </p:cSld>
  <p:clrMapOvr>
    <a:masterClrMapping/>
  </p:clrMapOvr>
  <p:transition spd="med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325397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Конструирование из бумаги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619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631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855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novogodnyaya-akciya-dobryy-postupok-2012_Детки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1052736"/>
            <a:ext cx="5715040" cy="1008112"/>
          </a:xfrm>
          <a:prstGeom prst="rect">
            <a:avLst/>
          </a:prstGeom>
        </p:spPr>
      </p:pic>
      <p:pic>
        <p:nvPicPr>
          <p:cNvPr id="11" name="Рисунок 10" descr="detia-82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796" y="2928934"/>
            <a:ext cx="1010337" cy="642942"/>
          </a:xfrm>
          <a:prstGeom prst="rect">
            <a:avLst/>
          </a:prstGeom>
        </p:spPr>
      </p:pic>
      <p:pic>
        <p:nvPicPr>
          <p:cNvPr id="32769" name="Picture 1" descr="C:\Users\User\Desktop\фото зпр\20200228_1521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2861">
            <a:off x="6701248" y="1885495"/>
            <a:ext cx="1958491" cy="2611322"/>
          </a:xfrm>
          <a:prstGeom prst="rect">
            <a:avLst/>
          </a:prstGeom>
          <a:noFill/>
        </p:spPr>
      </p:pic>
      <p:pic>
        <p:nvPicPr>
          <p:cNvPr id="32770" name="Picture 2" descr="C:\Users\User\Desktop\фото зпр\20200228_1628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9344" y="2348880"/>
            <a:ext cx="2430270" cy="3240360"/>
          </a:xfrm>
          <a:prstGeom prst="rect">
            <a:avLst/>
          </a:prstGeom>
          <a:noFill/>
        </p:spPr>
      </p:pic>
      <p:pic>
        <p:nvPicPr>
          <p:cNvPr id="32771" name="Picture 3" descr="C:\Users\User\Desktop\фото зпр\20200228_1630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59018">
            <a:off x="926758" y="3879518"/>
            <a:ext cx="2013688" cy="2684917"/>
          </a:xfrm>
          <a:prstGeom prst="rect">
            <a:avLst/>
          </a:prstGeom>
          <a:noFill/>
        </p:spPr>
      </p:pic>
      <p:pic>
        <p:nvPicPr>
          <p:cNvPr id="32773" name="Picture 5" descr="C:\Users\User\Desktop\фото зпр\20200228_15245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27931">
            <a:off x="467544" y="1844824"/>
            <a:ext cx="2742081" cy="2276872"/>
          </a:xfrm>
          <a:prstGeom prst="rect">
            <a:avLst/>
          </a:prstGeom>
          <a:noFill/>
        </p:spPr>
      </p:pic>
      <p:pic>
        <p:nvPicPr>
          <p:cNvPr id="32774" name="Picture 6" descr="C:\Users\User\Desktop\фото зпр\20200228_15255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590">
            <a:off x="6300192" y="4653136"/>
            <a:ext cx="2067694" cy="19973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Конструирование из бумаги</a:t>
            </a:r>
            <a:b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3074" name="Picture 2" descr="C:\Users\User\Desktop\фото зпр\20200303_1629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1913260" cy="1967594"/>
          </a:xfrm>
          <a:prstGeom prst="rect">
            <a:avLst/>
          </a:prstGeom>
          <a:noFill/>
        </p:spPr>
      </p:pic>
      <p:pic>
        <p:nvPicPr>
          <p:cNvPr id="3075" name="Picture 3" descr="C:\Users\User\Desktop\фото зпр\20200303_1629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988840"/>
            <a:ext cx="2679762" cy="3573016"/>
          </a:xfrm>
          <a:prstGeom prst="rect">
            <a:avLst/>
          </a:prstGeom>
          <a:noFill/>
        </p:spPr>
      </p:pic>
      <p:pic>
        <p:nvPicPr>
          <p:cNvPr id="3076" name="Picture 4" descr="C:\Users\User\Desktop\фото зпр\20200312_1751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789040"/>
            <a:ext cx="3168352" cy="2268252"/>
          </a:xfrm>
          <a:prstGeom prst="rect">
            <a:avLst/>
          </a:prstGeom>
          <a:noFill/>
        </p:spPr>
      </p:pic>
      <p:pic>
        <p:nvPicPr>
          <p:cNvPr id="3077" name="Picture 5" descr="C:\Users\User\Desktop\фото зпр\20200313_1103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196752"/>
            <a:ext cx="3179845" cy="2384884"/>
          </a:xfrm>
          <a:prstGeom prst="rect">
            <a:avLst/>
          </a:prstGeom>
          <a:noFill/>
        </p:spPr>
      </p:pic>
      <p:pic>
        <p:nvPicPr>
          <p:cNvPr id="3078" name="Picture 6" descr="C:\Users\User\Desktop\фото зпр\20200228_1522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1858516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42852"/>
            <a:ext cx="6543692" cy="868346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Коллективные работы</a:t>
            </a:r>
          </a:p>
        </p:txBody>
      </p:sp>
      <p:pic>
        <p:nvPicPr>
          <p:cNvPr id="6" name="Рисунок 5" descr="detia-8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33564" y="5357826"/>
            <a:ext cx="1167494" cy="742951"/>
          </a:xfrm>
          <a:prstGeom prst="rect">
            <a:avLst/>
          </a:prstGeom>
        </p:spPr>
      </p:pic>
      <p:pic>
        <p:nvPicPr>
          <p:cNvPr id="31745" name="Picture 1" descr="C:\Users\User\Desktop\фото зпр\20200303_1311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3491880" cy="2618910"/>
          </a:xfrm>
          <a:prstGeom prst="rect">
            <a:avLst/>
          </a:prstGeom>
          <a:noFill/>
        </p:spPr>
      </p:pic>
      <p:pic>
        <p:nvPicPr>
          <p:cNvPr id="31746" name="Picture 2" descr="C:\Users\User\Desktop\фото зпр\20200228_1532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2391730" cy="3188973"/>
          </a:xfrm>
          <a:prstGeom prst="rect">
            <a:avLst/>
          </a:prstGeom>
          <a:noFill/>
        </p:spPr>
      </p:pic>
      <p:pic>
        <p:nvPicPr>
          <p:cNvPr id="2050" name="Picture 2" descr="C:\Users\User\Desktop\фото зпр\20200312_1455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852936"/>
            <a:ext cx="2535745" cy="33809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142852"/>
            <a:ext cx="6972320" cy="868346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Рисование</a:t>
            </a: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detia-8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00958" y="3000372"/>
            <a:ext cx="1122597" cy="714380"/>
          </a:xfrm>
          <a:prstGeom prst="rect">
            <a:avLst/>
          </a:prstGeom>
        </p:spPr>
      </p:pic>
      <p:pic>
        <p:nvPicPr>
          <p:cNvPr id="3" name="Picture 1" descr="C:\Users\User\Desktop\фото зпр\20200306_0950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2139702" cy="2852936"/>
          </a:xfrm>
          <a:prstGeom prst="rect">
            <a:avLst/>
          </a:prstGeom>
          <a:noFill/>
        </p:spPr>
      </p:pic>
      <p:pic>
        <p:nvPicPr>
          <p:cNvPr id="4" name="Picture 2" descr="C:\Users\User\Desktop\фото зпр\20191025_1036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717032"/>
            <a:ext cx="1869672" cy="2492896"/>
          </a:xfrm>
          <a:prstGeom prst="rect">
            <a:avLst/>
          </a:prstGeom>
          <a:noFill/>
        </p:spPr>
      </p:pic>
      <p:pic>
        <p:nvPicPr>
          <p:cNvPr id="4098" name="Picture 2" descr="C:\Users\User\Desktop\фото зпр\20200228_1526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592796"/>
            <a:ext cx="2699792" cy="2024844"/>
          </a:xfrm>
          <a:prstGeom prst="rect">
            <a:avLst/>
          </a:prstGeom>
          <a:noFill/>
        </p:spPr>
      </p:pic>
      <p:pic>
        <p:nvPicPr>
          <p:cNvPr id="4099" name="Picture 3" descr="C:\Users\User\Desktop\фото зпр\20191122_10412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933056"/>
            <a:ext cx="2499742" cy="205255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Рисование с использованием нетрадиционных техник</a:t>
            </a:r>
          </a:p>
        </p:txBody>
      </p:sp>
      <p:pic>
        <p:nvPicPr>
          <p:cNvPr id="54274" name="Picture 2" descr="C:\Users\User\Desktop\фото зпр\20200128_1737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3185327" cy="2388995"/>
          </a:xfrm>
          <a:prstGeom prst="rect">
            <a:avLst/>
          </a:prstGeom>
          <a:noFill/>
        </p:spPr>
      </p:pic>
      <p:pic>
        <p:nvPicPr>
          <p:cNvPr id="54277" name="Picture 5" descr="http://www.udivimka.ru/wp-content/uploads/2012/05/P40519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700808"/>
            <a:ext cx="3156793" cy="2367595"/>
          </a:xfrm>
          <a:prstGeom prst="rect">
            <a:avLst/>
          </a:prstGeom>
          <a:noFill/>
        </p:spPr>
      </p:pic>
      <p:pic>
        <p:nvPicPr>
          <p:cNvPr id="54279" name="Picture 7" descr="https://avatars.mds.yandex.net/get-pdb/750514/655650f9-d3b9-40ef-bf84-339241d9ea4f/s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077072"/>
            <a:ext cx="3486271" cy="237052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Рисование песком</a:t>
            </a:r>
          </a:p>
        </p:txBody>
      </p:sp>
      <p:pic>
        <p:nvPicPr>
          <p:cNvPr id="5122" name="Picture 2" descr="C:\Users\User\Desktop\фото зпр\20191021_174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2880320" cy="3840427"/>
          </a:xfrm>
          <a:prstGeom prst="rect">
            <a:avLst/>
          </a:prstGeom>
          <a:noFill/>
        </p:spPr>
      </p:pic>
      <p:pic>
        <p:nvPicPr>
          <p:cNvPr id="5123" name="Picture 3" descr="C:\Users\User\Desktop\фото зпр\20191021_1742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204864"/>
            <a:ext cx="2787774" cy="3717032"/>
          </a:xfrm>
          <a:prstGeom prst="rect">
            <a:avLst/>
          </a:prstGeom>
          <a:noFill/>
        </p:spPr>
      </p:pic>
      <p:pic>
        <p:nvPicPr>
          <p:cNvPr id="5125" name="Picture 5" descr="http://www.anapamama.ru/system/files/085_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196752"/>
            <a:ext cx="2853999" cy="1728192"/>
          </a:xfrm>
          <a:prstGeom prst="rect">
            <a:avLst/>
          </a:prstGeom>
          <a:noFill/>
        </p:spPr>
      </p:pic>
      <p:pic>
        <p:nvPicPr>
          <p:cNvPr id="5127" name="Picture 7" descr="http://www.anothercity.ru/gallery/event_descr/13/32/b3/32b30a250abd6331e03a2a1f16466346/big/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293096"/>
            <a:ext cx="2734866" cy="16872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7143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Пластилинография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57158" y="54292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39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etia-8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5000636"/>
            <a:ext cx="1010337" cy="642942"/>
          </a:xfrm>
          <a:prstGeom prst="rect">
            <a:avLst/>
          </a:prstGeom>
        </p:spPr>
      </p:pic>
      <p:pic>
        <p:nvPicPr>
          <p:cNvPr id="28674" name="Picture 2" descr="https://www.maam.ru/images/users/photos/medium/54d1c8f83d1db634e99437e8f1d93b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2922687" cy="2019127"/>
          </a:xfrm>
          <a:prstGeom prst="rect">
            <a:avLst/>
          </a:prstGeom>
          <a:noFill/>
        </p:spPr>
      </p:pic>
      <p:pic>
        <p:nvPicPr>
          <p:cNvPr id="28676" name="Picture 4" descr="http://pochemu4ka.ru/_ph/529/5576379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340768"/>
            <a:ext cx="3239344" cy="2429508"/>
          </a:xfrm>
          <a:prstGeom prst="rect">
            <a:avLst/>
          </a:prstGeom>
          <a:noFill/>
        </p:spPr>
      </p:pic>
      <p:pic>
        <p:nvPicPr>
          <p:cNvPr id="28682" name="Picture 10" descr="https://www.maam.ru/upload/blogs/detsad-1224187-152197939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645024"/>
            <a:ext cx="1974687" cy="2736304"/>
          </a:xfrm>
          <a:prstGeom prst="rect">
            <a:avLst/>
          </a:prstGeom>
          <a:noFill/>
        </p:spPr>
      </p:pic>
      <p:pic>
        <p:nvPicPr>
          <p:cNvPr id="1026" name="Picture 2" descr="C:\Users\User\Desktop\фото зпр\20191016_1624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412776"/>
            <a:ext cx="2088232" cy="2891398"/>
          </a:xfrm>
          <a:prstGeom prst="rect">
            <a:avLst/>
          </a:prstGeom>
          <a:noFill/>
        </p:spPr>
      </p:pic>
      <p:pic>
        <p:nvPicPr>
          <p:cNvPr id="1027" name="Picture 3" descr="C:\Users\User\Desktop\фото зпр\20191016_16243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933056"/>
            <a:ext cx="2411760" cy="24972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7586690" cy="857256"/>
          </a:xfrm>
        </p:spPr>
        <p:txBody>
          <a:bodyPr>
            <a:noAutofit/>
          </a:bodyPr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Творческие способности будут развиваться, если учитывать следующие условия: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2132856"/>
            <a:ext cx="7962678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группе созданы условия для развития творческих способностей и мелкой моторики рук дошкольников через продуктивные виды деятельности;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у детей расширены знания о различных видах продуктивной деятельности, разнообразии техник и материалов;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к концу года у детей более развита мелкая моторика рук посредством различных техник и материалов;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родители с пониманием относятся к поставленной задаче, принимают участие в творческих мероприятиях группы</a:t>
            </a:r>
          </a:p>
          <a:p>
            <a:r>
              <a:rPr lang="ru-RU" sz="2400" dirty="0"/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8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detia-8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5786454"/>
            <a:ext cx="1157289" cy="736457"/>
          </a:xfrm>
          <a:prstGeom prst="rect">
            <a:avLst/>
          </a:prstGeom>
        </p:spPr>
      </p:pic>
      <p:pic>
        <p:nvPicPr>
          <p:cNvPr id="5" name="Рисунок 4" descr="novogodnyaya-akciya-dobryy-postupok-2012_Детки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1000108"/>
            <a:ext cx="5357850" cy="1213521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Перспектива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Разнообразить и усложнить техники нестандартного развития творческих способностей. </a:t>
            </a:r>
          </a:p>
          <a:p>
            <a:pPr algn="just"/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Ввести ранее не используемый материал для рисования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Продолжить обогащение  предметно- развивающей среды по художественно-эстетическому развитию в группе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571744"/>
            <a:ext cx="66816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</a:t>
            </a:r>
          </a:p>
        </p:txBody>
      </p:sp>
      <p:pic>
        <p:nvPicPr>
          <p:cNvPr id="4" name="Рисунок 3" descr="136556126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571876"/>
            <a:ext cx="3390910" cy="1827141"/>
          </a:xfrm>
          <a:prstGeom prst="rect">
            <a:avLst/>
          </a:prstGeom>
        </p:spPr>
      </p:pic>
      <p:pic>
        <p:nvPicPr>
          <p:cNvPr id="5" name="Рисунок 4" descr="novogodnyaya-akciya-dobryy-postupok-2012_Детки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0"/>
            <a:ext cx="5643602" cy="1422551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«Дети должны жить в мире красоты, игры, сказки, музыки, рисунка, фантазии, творчества»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 А. Сухомлинский</a:t>
            </a:r>
          </a:p>
        </p:txBody>
      </p:sp>
      <p:pic>
        <p:nvPicPr>
          <p:cNvPr id="3" name="Рисунок 2" descr="novogodnyaya-akciya-dobryy-postupok-2012_Детки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-142900"/>
            <a:ext cx="6572296" cy="1690570"/>
          </a:xfrm>
          <a:prstGeom prst="rect">
            <a:avLst/>
          </a:prstGeom>
        </p:spPr>
      </p:pic>
      <p:pic>
        <p:nvPicPr>
          <p:cNvPr id="6" name="Рисунок 5" descr="136556126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4500570"/>
            <a:ext cx="2386415" cy="128588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8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000232" y="1335273"/>
            <a:ext cx="600079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Дошкольное детство</a:t>
            </a:r>
            <a:r>
              <a:rPr kumimoji="0" lang="ru-RU" sz="2800" b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является благоприятным периодом для развития творческих способностей потому, что в этом возрасте дети </a:t>
            </a:r>
            <a:r>
              <a:rPr kumimoji="0" lang="ru-RU" sz="2800" b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чрезвычайно любознательны</a:t>
            </a:r>
            <a:r>
              <a:rPr kumimoji="0" lang="ru-RU" sz="2800" b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у них есть огромное </a:t>
            </a:r>
            <a:r>
              <a:rPr kumimoji="0" lang="ru-RU" sz="2800" b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желание познавать окружающий мир</a:t>
            </a:r>
            <a:r>
              <a:rPr kumimoji="0" lang="ru-RU" sz="2800" b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накопление опыта и знаний - это необходимая предпосылка для будущей творческой деятельности</a:t>
            </a:r>
            <a:r>
              <a:rPr kumimoji="0" lang="ru-RU" sz="2800" b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novogodnyaya-akciya-dobryy-postupok-2012_Детки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-142900"/>
            <a:ext cx="5500726" cy="1505018"/>
          </a:xfrm>
          <a:prstGeom prst="rect">
            <a:avLst/>
          </a:prstGeom>
        </p:spPr>
      </p:pic>
      <p:pic>
        <p:nvPicPr>
          <p:cNvPr id="5" name="Рисунок 4" descr="detia-82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5072074"/>
            <a:ext cx="1214446" cy="77282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7643834" cy="864096"/>
          </a:xfrm>
        </p:spPr>
        <p:txBody>
          <a:bodyPr>
            <a:no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</a:t>
            </a:r>
            <a:b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средство развития творческих способностей детей дошкольного возраста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c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ЗПР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840847"/>
            <a:ext cx="8496944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практической деятельности у ребёнка развивается: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мелкая моторика рук;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пространственные представления;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он овладевает разнообразными способами практических действий;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познаёт свойства различных материалов;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появляются элементы творчества.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Универсальные виды художественной  деятельности способствуют эстетическому, интеллектуальному и творческому развитию ребенка.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detia-8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6072182"/>
            <a:ext cx="1234857" cy="78581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90100"/>
            <a:ext cx="2359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844824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глубить знания детей о различных видах продуктивной деятельности, разнообразии техник и материалов;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рганизовать занятия продуктивной деятельностью в свободное время;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азвивать мелкую моторику детских рук посредством различных техник изготовления поделок;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оспитывать самостоятельность, умение работать в группе, целеустремленность;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ривлекать к сотрудничеству родителей воспитанников.</a:t>
            </a:r>
          </a:p>
        </p:txBody>
      </p:sp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Продуктивные виды деятельности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Рисование ( традиционное и нетрадиционное)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Лепка и пластилинография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Аппликация ( из бумаги, ниток, природного материала, круп, семян и т.п.)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Конструирование (из бумаги, бросового материала, природного материала)</a:t>
            </a:r>
          </a:p>
        </p:txBody>
      </p:sp>
    </p:spTree>
  </p:cSld>
  <p:clrMapOvr>
    <a:masterClrMapping/>
  </p:clrMapOvr>
  <p:transition spd="med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Преимущества выбора </a:t>
            </a:r>
            <a:b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нетрадиционных техник рисования</a:t>
            </a:r>
            <a:b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 детьми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Наиболее благоприятны для развития творческих способностей, так как их результат непредсказуем и индивидуален;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Доступны в техническом отношении детям старшего дошкольного возраста;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Процесс выполнения изображения увлекателен, интересен, связан с положительными эмоциональными переживаниями.</a:t>
            </a:r>
          </a:p>
        </p:txBody>
      </p:sp>
    </p:spTree>
  </p:cSld>
  <p:clrMapOvr>
    <a:masterClrMapping/>
  </p:clrMapOvr>
  <p:transition spd="med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0"/>
            <a:ext cx="5329246" cy="1143000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Бросовый материал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3038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detia-8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929198"/>
            <a:ext cx="1157289" cy="736457"/>
          </a:xfrm>
          <a:prstGeom prst="rect">
            <a:avLst/>
          </a:prstGeom>
        </p:spPr>
      </p:pic>
      <p:pic>
        <p:nvPicPr>
          <p:cNvPr id="34818" name="Picture 2" descr="https://cloudstatic.eva.ru/eva/0-10000/830/channel/75827085098679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548" y="2204864"/>
            <a:ext cx="2400267" cy="1800200"/>
          </a:xfrm>
          <a:prstGeom prst="rect">
            <a:avLst/>
          </a:prstGeom>
          <a:noFill/>
        </p:spPr>
      </p:pic>
      <p:pic>
        <p:nvPicPr>
          <p:cNvPr id="34819" name="Picture 3" descr="C:\Users\User\Desktop\фото зпр\20200302_1334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492896"/>
            <a:ext cx="1833668" cy="2444891"/>
          </a:xfrm>
          <a:prstGeom prst="rect">
            <a:avLst/>
          </a:prstGeom>
          <a:noFill/>
        </p:spPr>
      </p:pic>
      <p:pic>
        <p:nvPicPr>
          <p:cNvPr id="34820" name="Picture 4" descr="C:\Users\User\Desktop\фото зпр\20200302_1336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96752"/>
            <a:ext cx="2931790" cy="2949690"/>
          </a:xfrm>
          <a:prstGeom prst="rect">
            <a:avLst/>
          </a:prstGeom>
          <a:noFill/>
        </p:spPr>
      </p:pic>
      <p:pic>
        <p:nvPicPr>
          <p:cNvPr id="34822" name="Picture 6" descr="https://vsesamodelki.ru/wp-content/uploads/2018/08/Podelki-iz-vatnyih-diskov-1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221088"/>
            <a:ext cx="2844378" cy="19442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142852"/>
            <a:ext cx="6829444" cy="785818"/>
          </a:xfrm>
        </p:spPr>
        <p:txBody>
          <a:bodyPr>
            <a:norm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Природный материал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847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0" y="5210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7981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etia-8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5286388"/>
            <a:ext cx="1208316" cy="768928"/>
          </a:xfrm>
          <a:prstGeom prst="rect">
            <a:avLst/>
          </a:prstGeom>
        </p:spPr>
      </p:pic>
      <p:pic>
        <p:nvPicPr>
          <p:cNvPr id="33794" name="Picture 2" descr="https://ds02.infourok.ru/uploads/ex/0f40/000097f7-385e456e/img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2952328" cy="1944216"/>
          </a:xfrm>
          <a:prstGeom prst="rect">
            <a:avLst/>
          </a:prstGeom>
          <a:noFill/>
        </p:spPr>
      </p:pic>
      <p:pic>
        <p:nvPicPr>
          <p:cNvPr id="3" name="Picture 2" descr="http://pochemu4ka.ru/_ph/306/6604951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2808312" cy="1980220"/>
          </a:xfrm>
          <a:prstGeom prst="rect">
            <a:avLst/>
          </a:prstGeom>
          <a:noFill/>
        </p:spPr>
      </p:pic>
      <p:pic>
        <p:nvPicPr>
          <p:cNvPr id="33796" name="Picture 4" descr="https://xn--90abjbtjdof1b8dvb.xn--p1ai/800/600/https/karamellka.ru/wp-content/uploads/2019/09/ladoshk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005064"/>
            <a:ext cx="3326581" cy="2155595"/>
          </a:xfrm>
          <a:prstGeom prst="rect">
            <a:avLst/>
          </a:prstGeom>
          <a:noFill/>
        </p:spPr>
      </p:pic>
      <p:pic>
        <p:nvPicPr>
          <p:cNvPr id="33798" name="Picture 6" descr="https://xn--80ajjine0d.xn--p1ai/sites/default/files/works/konkurs/dsc0459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049" y="4005064"/>
            <a:ext cx="3108959" cy="19582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399</Words>
  <Application>Microsoft Office PowerPoint</Application>
  <PresentationFormat>Экран (4:3)</PresentationFormat>
  <Paragraphs>58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Муниципальное дошкольное образовательное учреждение «Детский сад №95 комбинированного вида» города Магнитогорска  Продуктивная деятельность  как средство развития творческих способностей детей подготовительной коррекционной группы</vt:lpstr>
      <vt:lpstr> «Дети должны жить в мире красоты, игры, сказки, музыки, рисунка, фантазии, творчества»  В. А. Сухомлинский</vt:lpstr>
      <vt:lpstr>Презентация PowerPoint</vt:lpstr>
      <vt:lpstr>Продуктивная деятельность  как средство развития творческих способностей детей дошкольного возраста c ЗПР</vt:lpstr>
      <vt:lpstr>Задачи</vt:lpstr>
      <vt:lpstr>            Продуктивные виды деятельности</vt:lpstr>
      <vt:lpstr>       Преимущества выбора              нетрадиционных техник рисования  с детьми</vt:lpstr>
      <vt:lpstr>Бросовый материал</vt:lpstr>
      <vt:lpstr>Природный материал</vt:lpstr>
      <vt:lpstr>Презентация PowerPoint</vt:lpstr>
      <vt:lpstr>Конструирование из бумаги </vt:lpstr>
      <vt:lpstr>Коллективные работы</vt:lpstr>
      <vt:lpstr>Рисование</vt:lpstr>
      <vt:lpstr>             Рисование с использованием нетрадиционных техник</vt:lpstr>
      <vt:lpstr>Рисование песком</vt:lpstr>
      <vt:lpstr>Пластилинография</vt:lpstr>
      <vt:lpstr>Творческие способности будут развиваться, если учитывать следующие условия: </vt:lpstr>
      <vt:lpstr>Перспектива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Пашкова</dc:creator>
  <cp:lastModifiedBy>User</cp:lastModifiedBy>
  <cp:revision>115</cp:revision>
  <dcterms:created xsi:type="dcterms:W3CDTF">2013-08-01T08:17:42Z</dcterms:created>
  <dcterms:modified xsi:type="dcterms:W3CDTF">2020-08-10T14:29:27Z</dcterms:modified>
</cp:coreProperties>
</file>