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9" r:id="rId4"/>
    <p:sldId id="260" r:id="rId5"/>
    <p:sldId id="273" r:id="rId6"/>
    <p:sldId id="275" r:id="rId7"/>
    <p:sldId id="258" r:id="rId8"/>
    <p:sldId id="259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0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14CB64-6C8E-4551-8C69-C36E07F31747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1B66FB-B537-45FE-8888-F7301C8DE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BAB17-B5D3-4E4B-8278-AF15DDD6FB50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804A4-AE95-4650-AA6D-B1B0FE4C0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7A4D-F3F2-44F9-A9F2-E8220EC6A371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A1BFD-62D8-4862-AF1D-9536C2E3C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6EF82-C02A-473E-9E22-8DF2301C09A0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CDC8D-566E-44DA-A042-782DB01AC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9EE0A-6870-4344-B2EF-0D4E8575547C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BC34D-017B-4D1B-80AC-BC1D0D7B4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EC7EB-6527-48A0-9BF6-37D649F31D5F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F1438-4E0F-41F1-9F7B-7F0967A80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CCB05-6A74-487A-9DAD-507589025E26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BEBE1-5239-4629-8C40-B97CE1A97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286A8-68AE-4EF0-AD7B-9C284E93B126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806CD-1ABF-43D8-8AEE-A1644D637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95D8-E98E-48AF-AEB1-13D3B23DC44A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0A750-6480-4943-AB22-123D2056E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7D18C-3E2E-42C8-B57A-F08E2033BF4E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CCDC7-CD8F-4C19-9ABC-70CCDBEB5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E3F3-E888-40A1-8455-7F091BD7B62B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577BC-498B-4287-A2ED-11CFDA3E2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7149D-F902-4198-BF87-929CF4EC536B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8804D-1EB0-4D71-8708-527FF65C7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1CD7CF-DD04-40CB-8668-916FF973A00E}" type="datetimeFigureOut">
              <a:rPr lang="ru-RU"/>
              <a:pPr>
                <a:defRPr/>
              </a:pPr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F7D9F2-D9C7-4DC3-81D9-87B735F49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hyperlink" Target="https://ru.wikipedia.org/wiki/%D0%9A%D1%83%D0%B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nogogranniki.ru/vidy-mnogogrannikov/8-vidy/80-geksajedr.html" TargetMode="External"/><Relationship Id="rId5" Type="http://schemas.openxmlformats.org/officeDocument/2006/relationships/hyperlink" Target="https://neerc.ifmo.ru/wiki/index.php?title=%D0%A4%D0%BE%D1%80%D0%BC%D1%83%D0%BB%D0%B0_%D0%AD%D0%B9%D0%BB%D0%B5%D1%80%D0%B0" TargetMode="External"/><Relationship Id="rId4" Type="http://schemas.openxmlformats.org/officeDocument/2006/relationships/hyperlink" Target="https://www.calc.ru/Geometricheskiye-Figury-Kub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nogogranniki.ru/stati/11-dopolnitelnye-materialy/114-platon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 smtClean="0"/>
              <a:t>Гексаэдр (куб)</a:t>
            </a:r>
            <a:br>
              <a:rPr lang="ru-RU" cap="small" dirty="0" smtClean="0"/>
            </a:br>
            <a:r>
              <a:rPr lang="ru-RU" cap="small" dirty="0" smtClean="0"/>
              <a:t>Подготовила группа №4</a:t>
            </a:r>
            <a:endParaRPr lang="ru-RU" cap="small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5825" y="4221163"/>
            <a:ext cx="1908175" cy="2303462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Состав группы: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err="1" smtClean="0">
                <a:solidFill>
                  <a:schemeClr val="tx1"/>
                </a:solidFill>
              </a:rPr>
              <a:t>Селезнёв</a:t>
            </a:r>
            <a:r>
              <a:rPr lang="ru-RU" sz="1800" dirty="0" smtClean="0">
                <a:solidFill>
                  <a:schemeClr val="tx1"/>
                </a:solidFill>
              </a:rPr>
              <a:t> Иван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Сологубов Денис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Сомов Матвей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Хасанова София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Черных Виктория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Щепкина Полина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err="1" smtClean="0">
                <a:solidFill>
                  <a:schemeClr val="tx1"/>
                </a:solidFill>
              </a:rPr>
              <a:t>Яриков</a:t>
            </a:r>
            <a:r>
              <a:rPr lang="ru-RU" sz="1800" dirty="0" smtClean="0">
                <a:solidFill>
                  <a:schemeClr val="tx1"/>
                </a:solidFill>
              </a:rPr>
              <a:t> Михаил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95513" y="692150"/>
            <a:ext cx="4679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МБОУ Гимназия №19 </a:t>
            </a:r>
          </a:p>
          <a:p>
            <a:pPr algn="ctr"/>
            <a:r>
              <a:rPr lang="ru-RU">
                <a:latin typeface="Calibri" pitchFamily="34" charset="0"/>
              </a:rPr>
              <a:t> имени Н. З. Поповичевой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1275" y="6308725"/>
            <a:ext cx="1441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alibri" pitchFamily="34" charset="0"/>
              </a:rPr>
              <a:t>2017-2018 уч.год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 smtClean="0"/>
              <a:t>Библиография и </a:t>
            </a:r>
            <a:r>
              <a:rPr lang="ru-RU" cap="small" dirty="0" err="1" smtClean="0"/>
              <a:t>веб-ресурсы</a:t>
            </a:r>
            <a:endParaRPr lang="ru-RU" cap="small" dirty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6" name="Выгнутая вниз стрелка 5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3558" name="TextBox 6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  <p:sp>
        <p:nvSpPr>
          <p:cNvPr id="23556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z="2400" smtClean="0">
                <a:hlinkClick r:id="rId4"/>
              </a:rPr>
              <a:t>https://www.calc.ru/Geometricheskiye-Figury-Kub.html</a:t>
            </a:r>
            <a:endParaRPr lang="ru-RU" sz="2400" smtClean="0"/>
          </a:p>
          <a:p>
            <a:pPr eaLnBrk="1" hangingPunct="1"/>
            <a:r>
              <a:rPr lang="fr-FR" sz="2400" smtClean="0">
                <a:hlinkClick r:id="rId5"/>
              </a:rPr>
              <a:t>https://neerc.ifmo.ru/wiki/index.php?title=%D0%A4%D0%BE%D1%80%D0%BC%D1%83%D0%BB%D0%B0_%D0%AD%D0%B9%D0%BB%D0%B5%D1%80%D0%B0</a:t>
            </a:r>
            <a:endParaRPr lang="ru-RU" sz="2400" smtClean="0"/>
          </a:p>
          <a:p>
            <a:pPr eaLnBrk="1" hangingPunct="1"/>
            <a:r>
              <a:rPr lang="fr-FR" sz="2400" smtClean="0">
                <a:hlinkClick r:id="rId6"/>
              </a:rPr>
              <a:t>https://mnogogranniki.ru/vidy-mnogogrannikov/8-vidy/80-geksajedr.html</a:t>
            </a:r>
            <a:endParaRPr lang="ru-RU" sz="2400" smtClean="0"/>
          </a:p>
          <a:p>
            <a:pPr eaLnBrk="1" hangingPunct="1"/>
            <a:r>
              <a:rPr lang="fr-FR" sz="2400" smtClean="0">
                <a:hlinkClick r:id="rId7"/>
              </a:rPr>
              <a:t>https://ru.wikipedia.org/wiki/%D0%9A%D1%83%D0%B1</a:t>
            </a:r>
            <a:endParaRPr lang="ru-RU" sz="2400" smtClean="0"/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 smtClean="0"/>
              <a:t>Выводы</a:t>
            </a:r>
            <a:endParaRPr lang="ru-RU" cap="small" dirty="0"/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В ходе работы мы выяснили, что такое гексаэдр, почему является Платоновым телом и что это значит. Мы узнали как и где используется человеком куб , а также про теорему Эйлера.</a:t>
            </a: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6" name="Выгнутая вниз стрелка 5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4582" name="TextBox 6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988" y="-1270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ОГЛАВЛЕНИЕ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635750" cy="4708525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Правильные многогранники - </a:t>
            </a:r>
            <a:r>
              <a:rPr lang="ru-RU" sz="2400" dirty="0" smtClean="0">
                <a:hlinkClick r:id="rId3" action="ppaction://hlinksldjump"/>
              </a:rPr>
              <a:t>Слайд №3</a:t>
            </a:r>
            <a:r>
              <a:rPr lang="ru-RU" sz="2400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Платоновы тела -</a:t>
            </a:r>
            <a:r>
              <a:rPr lang="ru-RU" sz="2400" dirty="0" smtClean="0">
                <a:hlinkClick r:id="rId3" action="ppaction://hlinksldjump"/>
              </a:rPr>
              <a:t> Слайд №4</a:t>
            </a:r>
            <a:r>
              <a:rPr lang="ru-RU" sz="2400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Гексаэдр - </a:t>
            </a:r>
            <a:r>
              <a:rPr lang="ru-RU" sz="2400" dirty="0" smtClean="0">
                <a:hlinkClick r:id="rId3" action="ppaction://hlinksldjump"/>
              </a:rPr>
              <a:t>Слайд №5</a:t>
            </a:r>
            <a:r>
              <a:rPr lang="ru-RU" sz="2400" dirty="0" smtClean="0"/>
              <a:t> )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Где в природе встречается куб- </a:t>
            </a:r>
            <a:r>
              <a:rPr lang="ru-RU" sz="2400" dirty="0" smtClean="0">
                <a:hlinkClick r:id="rId4" action="ppaction://hlinksldjump"/>
              </a:rPr>
              <a:t>Слайд №6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Теорема Леонарда Эйлера относитель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</a:t>
            </a:r>
            <a:r>
              <a:rPr lang="ru-RU" sz="2400" dirty="0" smtClean="0"/>
              <a:t> правильного гексаэдра - </a:t>
            </a:r>
            <a:r>
              <a:rPr lang="ru-RU" sz="2400" dirty="0" smtClean="0">
                <a:hlinkClick r:id="rId5" action="ppaction://hlinksldjump"/>
              </a:rPr>
              <a:t>Слайд №7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Как используется человеком - </a:t>
            </a:r>
            <a:r>
              <a:rPr lang="ru-RU" sz="2400" dirty="0" smtClean="0">
                <a:hlinkClick r:id="rId6" action="ppaction://hlinksldjump"/>
              </a:rPr>
              <a:t>Слайд №7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Где используется «для красоты» - </a:t>
            </a:r>
            <a:r>
              <a:rPr lang="ru-RU" sz="2400" dirty="0" smtClean="0">
                <a:hlinkClick r:id="rId5" action="ppaction://hlinksldjump"/>
              </a:rPr>
              <a:t>Слайд №8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Древние Греки. Платон.-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hlinkClick r:id="rId7" action="ppaction://hlinksldjump"/>
              </a:rPr>
              <a:t>Слайд №9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Интересный факт - </a:t>
            </a:r>
            <a:r>
              <a:rPr lang="ru-RU" sz="2400" dirty="0" smtClean="0">
                <a:hlinkClick r:id="rId7" action="ppaction://hlinksldjump"/>
              </a:rPr>
              <a:t>Слайд №10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Библиография и веб-ресурсы - </a:t>
            </a:r>
            <a:r>
              <a:rPr lang="ru-RU" sz="2400" dirty="0" smtClean="0">
                <a:hlinkClick r:id="rId8" action="ppaction://hlinksldjump"/>
              </a:rPr>
              <a:t>Слайд 11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Выводы - </a:t>
            </a:r>
            <a:r>
              <a:rPr lang="ru-RU" sz="2400" dirty="0" smtClean="0">
                <a:hlinkClick r:id="rId9" action="ppaction://hlinksldjump"/>
              </a:rPr>
              <a:t>Слайд 12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-458788"/>
            <a:ext cx="6696075" cy="1295401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en-US" sz="4000" smtClean="0"/>
              <a:t/>
            </a:r>
            <a:br>
              <a:rPr lang="en-US" sz="4000" smtClean="0"/>
            </a:br>
            <a:r>
              <a:rPr lang="ru-RU" sz="4000" smtClean="0"/>
              <a:t>ПРАВИЛЬНЫЕ МНОГОРАННИКИ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5175"/>
            <a:ext cx="6491288" cy="4319588"/>
          </a:xfrm>
        </p:spPr>
        <p:txBody>
          <a:bodyPr/>
          <a:lstStyle/>
          <a:p>
            <a:pPr marL="0" indent="447675" algn="just" eaLnBrk="1" hangingPunct="1">
              <a:lnSpc>
                <a:spcPct val="80000"/>
              </a:lnSpc>
              <a:buFont typeface="Arial" charset="0"/>
              <a:buNone/>
            </a:pPr>
            <a:endParaRPr lang="en-US" sz="2700" smtClean="0"/>
          </a:p>
          <a:p>
            <a:pPr marL="0" indent="447675" algn="just" eaLnBrk="1" hangingPunct="1">
              <a:lnSpc>
                <a:spcPct val="80000"/>
              </a:lnSpc>
              <a:buFont typeface="Arial" charset="0"/>
              <a:buNone/>
            </a:pPr>
            <a:endParaRPr lang="en-US" sz="2700" smtClean="0"/>
          </a:p>
          <a:p>
            <a:pPr marL="0" indent="447675"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700" smtClean="0"/>
              <a:t>Правильный многогранник – объёмная выпуклая геометрическая фигура, все грани которой - одинаковые правильные многоугольники (треугольники, квадраты, пентагоны) и все многогранные углы при вершинах равны между собой. Правильных многогранников всего пять. Названия этих многогранников пришли из Древней Греции, и в них указывается число («тетра» - 4, «гекса» - 6, «окта» - 8, «додека» - 12, «икоса» - 20)  граней («эдра»).</a:t>
            </a:r>
            <a:endParaRPr lang="ru-RU" sz="2700" b="1" smtClean="0"/>
          </a:p>
          <a:p>
            <a:pPr marL="0" indent="447675" eaLnBrk="1" hangingPunct="1">
              <a:lnSpc>
                <a:spcPct val="80000"/>
              </a:lnSpc>
              <a:buFont typeface="Arial" charset="0"/>
              <a:buNone/>
            </a:pPr>
            <a:endParaRPr lang="ru-RU" sz="2700" b="1" smtClean="0"/>
          </a:p>
          <a:p>
            <a:pPr marL="0" indent="447675" eaLnBrk="1" hangingPunct="1">
              <a:lnSpc>
                <a:spcPct val="80000"/>
              </a:lnSpc>
              <a:buFont typeface="Arial" charset="0"/>
              <a:buNone/>
            </a:pPr>
            <a:endParaRPr lang="ru-RU" sz="2700" b="1" smtClean="0"/>
          </a:p>
          <a:p>
            <a:pPr marL="0" indent="447675" eaLnBrk="1" hangingPunct="1">
              <a:lnSpc>
                <a:spcPct val="80000"/>
              </a:lnSpc>
              <a:buFont typeface="Arial" charset="0"/>
              <a:buNone/>
            </a:pPr>
            <a:endParaRPr lang="ru-RU" sz="2700" b="1" smtClean="0"/>
          </a:p>
        </p:txBody>
      </p: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7146925" y="5378450"/>
            <a:ext cx="1906588" cy="1479550"/>
            <a:chOff x="7236296" y="5301208"/>
            <a:chExt cx="1907704" cy="1438619"/>
          </a:xfrm>
        </p:grpSpPr>
        <p:sp>
          <p:nvSpPr>
            <p:cNvPr id="5" name="Выгнутая вниз стрелка 4"/>
            <p:cNvSpPr/>
            <p:nvPr/>
          </p:nvSpPr>
          <p:spPr>
            <a:xfrm>
              <a:off x="7452322" y="5301208"/>
              <a:ext cx="1296158" cy="71931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6392" name="TextBox 5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  <p:pic>
        <p:nvPicPr>
          <p:cNvPr id="16390" name="Picture 5" descr="D:\misha\Документы по предметам\5 класс\Математика и наглядная геометрия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6150" y="0"/>
            <a:ext cx="18478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36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 smtClean="0"/>
              <a:t>ПЛАТОНОВЫ ТЕЛА </a:t>
            </a:r>
            <a:endParaRPr lang="ru-RU" cap="small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613"/>
            <a:ext cx="8362950" cy="5289550"/>
          </a:xfrm>
        </p:spPr>
        <p:txBody>
          <a:bodyPr rtlCol="0">
            <a:normAutofit/>
          </a:bodyPr>
          <a:lstStyle/>
          <a:p>
            <a:pPr marL="0" indent="447675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Первое исследование пяти правильных тел было предпринято древними греками   в </a:t>
            </a:r>
            <a:r>
              <a:rPr lang="ru-RU" sz="2400" dirty="0" err="1" smtClean="0"/>
              <a:t>VI</a:t>
            </a:r>
            <a:r>
              <a:rPr lang="ru-RU" sz="2400" dirty="0" smtClean="0"/>
              <a:t>—</a:t>
            </a:r>
            <a:r>
              <a:rPr lang="ru-RU" sz="2400" dirty="0" err="1" smtClean="0"/>
              <a:t>IV</a:t>
            </a:r>
            <a:r>
              <a:rPr lang="ru-RU" sz="2400" dirty="0" smtClean="0"/>
              <a:t> вв. до н.э.). Согласно их воззрениям, куб, как самый устойчивый, олицетворял землю. Тетраэдр с устремлённой вверх вершиной олицетворял огонь. Икосаэдр, как самый обтекаемый, олицетворял воду. Октаэдр был атомом воздуха. Пентагон-додекаэдр почитался больше всего и означал вселенную. Подробно об этом изложено в диалоге древнегреческого философа Платона «</a:t>
            </a:r>
            <a:r>
              <a:rPr lang="ru-RU" sz="2400" dirty="0" err="1" smtClean="0"/>
              <a:t>Тимей</a:t>
            </a:r>
            <a:r>
              <a:rPr lang="ru-RU" sz="2400" dirty="0" smtClean="0"/>
              <a:t>», поэтому правильные многогранники принято называть ПЛАТОНОВЫМИ  ТЕЛАМИ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  <p:grpSp>
        <p:nvGrpSpPr>
          <p:cNvPr id="34" name="Группа 33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58" name="Выгнутая вниз стрелка 57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414" name="TextBox 58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 smtClean="0"/>
              <a:t>Гексаэдр</a:t>
            </a:r>
            <a:endParaRPr lang="ru-RU" cap="small" dirty="0"/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457200" y="1412875"/>
            <a:ext cx="8435975" cy="47132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b="1" smtClean="0"/>
              <a:t>Гексаэдр </a:t>
            </a:r>
            <a:r>
              <a:rPr lang="ru-RU" sz="2400" smtClean="0"/>
              <a:t>(более привычное название - куб) является одним из пяти </a:t>
            </a:r>
            <a:r>
              <a:rPr lang="ru-RU" sz="2400" u="sng" smtClean="0">
                <a:hlinkClick r:id="rId3" tooltip="Платон"/>
              </a:rPr>
              <a:t>платоновых тел</a:t>
            </a:r>
            <a:r>
              <a:rPr lang="ru-RU" sz="2400" smtClean="0"/>
              <a:t>. Древние греки дали многограннику имя по числу граней. «Гексо» означает шесть, «хедра» - означает грань (Гексаэдр – шестигранник). Как и другие правильные многогранники, гексаэдр имеет вершины, грани и рёбра. Так, граней – 6, рёбер – 12, вершин – 8. </a:t>
            </a:r>
            <a:r>
              <a:rPr lang="ru-RU" sz="2000" smtClean="0"/>
              <a:t>Каждая грань - квадрат. </a:t>
            </a:r>
          </a:p>
        </p:txBody>
      </p:sp>
      <p:grpSp>
        <p:nvGrpSpPr>
          <p:cNvPr id="5" name="Группа 33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58" name="Выгнутая вниз стрелка 57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8459" name="TextBox 58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4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  <p:grpSp>
        <p:nvGrpSpPr>
          <p:cNvPr id="6" name="Группа 41"/>
          <p:cNvGrpSpPr>
            <a:grpSpLocks/>
          </p:cNvGrpSpPr>
          <p:nvPr/>
        </p:nvGrpSpPr>
        <p:grpSpPr bwMode="auto">
          <a:xfrm>
            <a:off x="0" y="3789363"/>
            <a:ext cx="3887788" cy="2879725"/>
            <a:chOff x="310302" y="1124744"/>
            <a:chExt cx="7142018" cy="5743451"/>
          </a:xfrm>
        </p:grpSpPr>
        <p:grpSp>
          <p:nvGrpSpPr>
            <p:cNvPr id="18438" name="Группа 37"/>
            <p:cNvGrpSpPr>
              <a:grpSpLocks/>
            </p:cNvGrpSpPr>
            <p:nvPr/>
          </p:nvGrpSpPr>
          <p:grpSpPr bwMode="auto">
            <a:xfrm>
              <a:off x="5076056" y="1124744"/>
              <a:ext cx="2376264" cy="1656184"/>
              <a:chOff x="5076056" y="1124744"/>
              <a:chExt cx="2376264" cy="1656184"/>
            </a:xfrm>
          </p:grpSpPr>
          <p:grpSp>
            <p:nvGrpSpPr>
              <p:cNvPr id="18454" name="Группа 36"/>
              <p:cNvGrpSpPr>
                <a:grpSpLocks/>
              </p:cNvGrpSpPr>
              <p:nvPr/>
            </p:nvGrpSpPr>
            <p:grpSpPr bwMode="auto">
              <a:xfrm>
                <a:off x="5076056" y="1590005"/>
                <a:ext cx="2376264" cy="1190923"/>
                <a:chOff x="5076056" y="1590005"/>
                <a:chExt cx="2376264" cy="1190923"/>
              </a:xfrm>
            </p:grpSpPr>
            <p:cxnSp>
              <p:nvCxnSpPr>
                <p:cNvPr id="16" name="Прямая со стрелкой 15"/>
                <p:cNvCxnSpPr/>
                <p:nvPr/>
              </p:nvCxnSpPr>
              <p:spPr>
                <a:xfrm flipH="1">
                  <a:off x="5075534" y="1590171"/>
                  <a:ext cx="936133" cy="119048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 flipH="1">
                  <a:off x="6011668" y="1590171"/>
                  <a:ext cx="1440652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455" name="TextBox 19"/>
              <p:cNvSpPr txBox="1">
                <a:spLocks noChangeArrowheads="1"/>
              </p:cNvSpPr>
              <p:nvPr/>
            </p:nvSpPr>
            <p:spPr bwMode="auto">
              <a:xfrm>
                <a:off x="6012160" y="1124744"/>
                <a:ext cx="144016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ru-RU">
                    <a:latin typeface="Calibri" pitchFamily="34" charset="0"/>
                  </a:rPr>
                  <a:t>Грань</a:t>
                </a:r>
              </a:p>
            </p:txBody>
          </p:sp>
        </p:grpSp>
        <p:grpSp>
          <p:nvGrpSpPr>
            <p:cNvPr id="18439" name="Группа 40"/>
            <p:cNvGrpSpPr>
              <a:grpSpLocks/>
            </p:cNvGrpSpPr>
            <p:nvPr/>
          </p:nvGrpSpPr>
          <p:grpSpPr bwMode="auto">
            <a:xfrm>
              <a:off x="310302" y="1600200"/>
              <a:ext cx="6567869" cy="5267995"/>
              <a:chOff x="310302" y="1600200"/>
              <a:chExt cx="6567869" cy="5267995"/>
            </a:xfrm>
          </p:grpSpPr>
          <p:pic>
            <p:nvPicPr>
              <p:cNvPr id="18440" name="Picture 5" descr="https://upload.wikimedia.org/wikipedia/commons/thumb/a/a5/Hexahedron.svg/1200px-Hexahedron.svg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35790" y="1600200"/>
                <a:ext cx="4742381" cy="5267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8441" name="Группа 39"/>
              <p:cNvGrpSpPr>
                <a:grpSpLocks/>
              </p:cNvGrpSpPr>
              <p:nvPr/>
            </p:nvGrpSpPr>
            <p:grpSpPr bwMode="auto">
              <a:xfrm>
                <a:off x="310302" y="1600200"/>
                <a:ext cx="6479118" cy="4277072"/>
                <a:chOff x="310302" y="1600200"/>
                <a:chExt cx="6479118" cy="4277072"/>
              </a:xfrm>
            </p:grpSpPr>
            <p:grpSp>
              <p:nvGrpSpPr>
                <p:cNvPr id="18442" name="Группа 35"/>
                <p:cNvGrpSpPr>
                  <a:grpSpLocks/>
                </p:cNvGrpSpPr>
                <p:nvPr/>
              </p:nvGrpSpPr>
              <p:grpSpPr bwMode="auto">
                <a:xfrm>
                  <a:off x="442562" y="2348880"/>
                  <a:ext cx="3049318" cy="792088"/>
                  <a:chOff x="442562" y="2348880"/>
                  <a:chExt cx="3049318" cy="792088"/>
                </a:xfrm>
              </p:grpSpPr>
              <p:grpSp>
                <p:nvGrpSpPr>
                  <p:cNvPr id="18450" name="Группа 34"/>
                  <p:cNvGrpSpPr>
                    <a:grpSpLocks/>
                  </p:cNvGrpSpPr>
                  <p:nvPr/>
                </p:nvGrpSpPr>
                <p:grpSpPr bwMode="auto">
                  <a:xfrm>
                    <a:off x="971600" y="2708920"/>
                    <a:ext cx="2520280" cy="432048"/>
                    <a:chOff x="971600" y="2708920"/>
                    <a:chExt cx="2520280" cy="432048"/>
                  </a:xfrm>
                </p:grpSpPr>
                <p:cxnSp>
                  <p:nvCxnSpPr>
                    <p:cNvPr id="25" name="Прямая со стрелкой 24"/>
                    <p:cNvCxnSpPr/>
                    <p:nvPr/>
                  </p:nvCxnSpPr>
                  <p:spPr>
                    <a:xfrm>
                      <a:off x="2410038" y="2707835"/>
                      <a:ext cx="1081948" cy="433765"/>
                    </a:xfrm>
                    <a:prstGeom prst="straightConnector1">
                      <a:avLst/>
                    </a:prstGeom>
                    <a:ln>
                      <a:solidFill>
                        <a:srgbClr val="FF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Прямая соединительная линия 26"/>
                    <p:cNvCxnSpPr/>
                    <p:nvPr/>
                  </p:nvCxnSpPr>
                  <p:spPr>
                    <a:xfrm flipH="1">
                      <a:off x="960638" y="2707835"/>
                      <a:ext cx="1449400" cy="0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8451" name="Text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2562" y="2348880"/>
                    <a:ext cx="1969198" cy="73645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ru-RU">
                        <a:latin typeface="Calibri" pitchFamily="34" charset="0"/>
                      </a:rPr>
                      <a:t>Вершина</a:t>
                    </a:r>
                  </a:p>
                </p:txBody>
              </p:sp>
            </p:grpSp>
            <p:sp>
              <p:nvSpPr>
                <p:cNvPr id="31" name="Овал 30"/>
                <p:cNvSpPr/>
                <p:nvPr/>
              </p:nvSpPr>
              <p:spPr>
                <a:xfrm>
                  <a:off x="3483235" y="3106773"/>
                  <a:ext cx="145815" cy="14564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grpSp>
              <p:nvGrpSpPr>
                <p:cNvPr id="18444" name="Группа 32"/>
                <p:cNvGrpSpPr>
                  <a:grpSpLocks/>
                </p:cNvGrpSpPr>
                <p:nvPr/>
              </p:nvGrpSpPr>
              <p:grpSpPr bwMode="auto">
                <a:xfrm>
                  <a:off x="310302" y="3717032"/>
                  <a:ext cx="2641518" cy="736459"/>
                  <a:chOff x="310302" y="3717032"/>
                  <a:chExt cx="2641518" cy="736459"/>
                </a:xfrm>
              </p:grpSpPr>
              <p:cxnSp>
                <p:nvCxnSpPr>
                  <p:cNvPr id="2066" name="Прямая со стрелкой 2065"/>
                  <p:cNvCxnSpPr/>
                  <p:nvPr/>
                </p:nvCxnSpPr>
                <p:spPr>
                  <a:xfrm>
                    <a:off x="1908434" y="4148447"/>
                    <a:ext cx="1044035" cy="21530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9" name="Прямая соединительная линия 2068"/>
                  <p:cNvCxnSpPr/>
                  <p:nvPr/>
                </p:nvCxnSpPr>
                <p:spPr>
                  <a:xfrm>
                    <a:off x="972303" y="4148447"/>
                    <a:ext cx="936131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449" name="TextBox 20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0302" y="3717032"/>
                    <a:ext cx="1597402" cy="73645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ru-RU">
                        <a:latin typeface="Calibri" pitchFamily="34" charset="0"/>
                      </a:rPr>
                      <a:t>Ребро</a:t>
                    </a:r>
                  </a:p>
                </p:txBody>
              </p:sp>
            </p:grpSp>
            <p:cxnSp>
              <p:nvCxnSpPr>
                <p:cNvPr id="2074" name="Прямая соединительная линия 2073"/>
                <p:cNvCxnSpPr>
                  <a:endCxn id="31" idx="0"/>
                </p:cNvCxnSpPr>
                <p:nvPr/>
              </p:nvCxnSpPr>
              <p:spPr>
                <a:xfrm flipV="1">
                  <a:off x="2100910" y="3106773"/>
                  <a:ext cx="1455234" cy="2770407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78" name="Полилиния 2077"/>
                <p:cNvSpPr/>
                <p:nvPr/>
              </p:nvSpPr>
              <p:spPr>
                <a:xfrm>
                  <a:off x="3556144" y="1599671"/>
                  <a:ext cx="3234175" cy="2846395"/>
                </a:xfrm>
                <a:custGeom>
                  <a:avLst/>
                  <a:gdLst>
                    <a:gd name="connsiteX0" fmla="*/ 11430 w 3234690"/>
                    <a:gd name="connsiteY0" fmla="*/ 0 h 2846070"/>
                    <a:gd name="connsiteX1" fmla="*/ 0 w 3234690"/>
                    <a:gd name="connsiteY1" fmla="*/ 1520190 h 2846070"/>
                    <a:gd name="connsiteX2" fmla="*/ 3234690 w 3234690"/>
                    <a:gd name="connsiteY2" fmla="*/ 2846070 h 2846070"/>
                    <a:gd name="connsiteX3" fmla="*/ 2697480 w 3234690"/>
                    <a:gd name="connsiteY3" fmla="*/ 1154430 h 2846070"/>
                    <a:gd name="connsiteX4" fmla="*/ 11430 w 3234690"/>
                    <a:gd name="connsiteY4" fmla="*/ 0 h 2846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4690" h="2846070">
                      <a:moveTo>
                        <a:pt x="11430" y="0"/>
                      </a:moveTo>
                      <a:lnTo>
                        <a:pt x="0" y="1520190"/>
                      </a:lnTo>
                      <a:lnTo>
                        <a:pt x="3234690" y="2846070"/>
                      </a:lnTo>
                      <a:lnTo>
                        <a:pt x="2697480" y="1154430"/>
                      </a:lnTo>
                      <a:lnTo>
                        <a:pt x="1143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 smtClean="0"/>
              <a:t>Где в природе встречается куб</a:t>
            </a:r>
            <a:endParaRPr lang="ru-RU" cap="small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341438"/>
            <a:ext cx="8229600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Кубическую форму имеют кристаллы галита (каменной соли) и пирита.</a:t>
            </a: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6" name="Выгнутая вниз стрелка 5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9463" name="TextBox 6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  <p:pic>
        <p:nvPicPr>
          <p:cNvPr id="19461" name="Picture 2" descr="http://www.mnogograns.narod.ru/img/s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3213100"/>
            <a:ext cx="208756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/>
              <a:t>Теорема Леонарда Эйлера относитель</a:t>
            </a:r>
            <a:r>
              <a:rPr lang="ru-RU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но</a:t>
            </a:r>
            <a:r>
              <a:rPr lang="ru-RU" cap="small" dirty="0"/>
              <a:t> правильного гексаэдра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843588" cy="4525963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Для любого выпуклого многогранника имеет место равенство </a:t>
            </a:r>
            <a:r>
              <a:rPr lang="ru-RU" dirty="0" smtClean="0"/>
              <a:t>V-E+F=2, </a:t>
            </a:r>
            <a:r>
              <a:rPr lang="ru-RU" dirty="0"/>
              <a:t>где </a:t>
            </a:r>
            <a:r>
              <a:rPr lang="ru-RU" dirty="0" smtClean="0"/>
              <a:t>V</a:t>
            </a:r>
            <a:r>
              <a:rPr lang="ru-RU" dirty="0"/>
              <a:t> — число вершин, </a:t>
            </a:r>
            <a:r>
              <a:rPr lang="ru-RU" dirty="0" smtClean="0"/>
              <a:t>E</a:t>
            </a:r>
            <a:r>
              <a:rPr lang="ru-RU" dirty="0"/>
              <a:t> — число ребер и </a:t>
            </a:r>
            <a:r>
              <a:rPr lang="ru-RU" dirty="0" smtClean="0"/>
              <a:t>F</a:t>
            </a:r>
            <a:r>
              <a:rPr lang="ru-RU" dirty="0"/>
              <a:t> — число граней данного многогранника</a:t>
            </a:r>
            <a:r>
              <a:rPr lang="ru-RU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данном случае </a:t>
            </a:r>
            <a:r>
              <a:rPr lang="en-US" dirty="0" smtClean="0"/>
              <a:t>F=6; E=12 </a:t>
            </a:r>
            <a:r>
              <a:rPr lang="ru-RU" dirty="0" smtClean="0"/>
              <a:t>и </a:t>
            </a:r>
            <a:r>
              <a:rPr lang="en-US" dirty="0" smtClean="0"/>
              <a:t>V=8.</a:t>
            </a:r>
            <a:r>
              <a:rPr lang="ru-RU" dirty="0" smtClean="0"/>
              <a:t> Подставим: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8-12+6=2.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Теорема Эйлера выполняется.</a:t>
            </a:r>
            <a:endParaRPr lang="ru-RU" dirty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6" name="Выгнутая вниз стрелка 5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0486" name="TextBox 6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ИСПОЛЬЗУЕТСЯ ЧЕЛОВЕКОМ</a:t>
            </a:r>
            <a:r>
              <a:rPr lang="ru-RU" smtClean="0">
                <a:latin typeface="Arial" charset="0"/>
              </a:rPr>
              <a:t> 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Кубик Рубика, Скьюб, Скваер и многие другие головоломки</a:t>
            </a:r>
          </a:p>
          <a:p>
            <a:pPr eaLnBrk="1" hangingPunct="1"/>
            <a:r>
              <a:rPr lang="ru-RU" smtClean="0"/>
              <a:t>В Париже есть кубические здания</a:t>
            </a:r>
            <a:r>
              <a:rPr lang="en-US" smtClean="0"/>
              <a:t> (</a:t>
            </a:r>
            <a:r>
              <a:rPr lang="ru-RU" smtClean="0">
                <a:latin typeface="Arial" charset="0"/>
              </a:rPr>
              <a:t>…)</a:t>
            </a:r>
          </a:p>
          <a:p>
            <a:pPr eaLnBrk="1" hangingPunct="1"/>
            <a:r>
              <a:rPr lang="ru-RU" smtClean="0"/>
              <a:t>Игрушки для детей</a:t>
            </a:r>
          </a:p>
          <a:p>
            <a:pPr eaLnBrk="1" hangingPunct="1"/>
            <a:r>
              <a:rPr lang="ru-RU" smtClean="0"/>
              <a:t>Кусок сахара-рафинада</a:t>
            </a:r>
          </a:p>
          <a:p>
            <a:pPr eaLnBrk="1" hangingPunct="1"/>
            <a:endParaRPr lang="ru-RU" smtClean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6" name="Выгнутая вниз стрелка 5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1510" name="TextBox 6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User\Downloads\__20160213_11714241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small" dirty="0" smtClean="0"/>
              <a:t>Интересный факт</a:t>
            </a:r>
            <a:endParaRPr lang="ru-RU" cap="small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628775"/>
            <a:ext cx="80645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smtClean="0">
                <a:latin typeface="Arial" charset="0"/>
              </a:rPr>
              <a:t>  </a:t>
            </a:r>
            <a:r>
              <a:rPr lang="ru-RU" sz="2700" smtClean="0"/>
              <a:t>«</a:t>
            </a:r>
            <a:r>
              <a:rPr lang="ru-RU" sz="3400" smtClean="0"/>
              <a:t>КУБИЧЕСКИЙ</a:t>
            </a:r>
            <a:r>
              <a:rPr lang="ru-RU" sz="2700" smtClean="0"/>
              <a:t> </a:t>
            </a:r>
            <a:r>
              <a:rPr lang="ru-RU" sz="3400" smtClean="0"/>
              <a:t>АРБУЗ</a:t>
            </a:r>
            <a:r>
              <a:rPr lang="ru-RU" sz="3400" smtClean="0">
                <a:latin typeface="Arial" charset="0"/>
              </a:rPr>
              <a:t>»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smtClean="0"/>
              <a:t>Японские учёные научились выращивать арбузы в форме куба, поэтому его легко перевозить и резать. Делается это очень просто: пока арбуз ещё маленький его помещают в специальный кубический каркас. А пока арбуз растёт, он заполняет собой весь объём каркаса и приобретает кубическую форму.</a:t>
            </a: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7235825" y="5300663"/>
            <a:ext cx="1908175" cy="1439862"/>
            <a:chOff x="7236296" y="5301208"/>
            <a:chExt cx="1907704" cy="1438619"/>
          </a:xfrm>
        </p:grpSpPr>
        <p:sp>
          <p:nvSpPr>
            <p:cNvPr id="6" name="Выгнутая вниз стрелка 5"/>
            <p:cNvSpPr/>
            <p:nvPr/>
          </p:nvSpPr>
          <p:spPr>
            <a:xfrm>
              <a:off x="7452143" y="5301208"/>
              <a:ext cx="1296668" cy="720103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2534" name="TextBox 6"/>
            <p:cNvSpPr txBox="1">
              <a:spLocks noChangeArrowheads="1"/>
            </p:cNvSpPr>
            <p:nvPr/>
          </p:nvSpPr>
          <p:spPr bwMode="auto">
            <a:xfrm>
              <a:off x="7236296" y="6093496"/>
              <a:ext cx="1907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>
                  <a:latin typeface="Calibri" pitchFamily="34" charset="0"/>
                </a:rPr>
                <a:t>Назад к </a:t>
              </a:r>
              <a:r>
                <a:rPr lang="ru-RU">
                  <a:latin typeface="Calibri" pitchFamily="34" charset="0"/>
                  <a:hlinkClick r:id="rId3" action="ppaction://hlinksldjump"/>
                </a:rPr>
                <a:t>Оглавлению</a:t>
              </a:r>
              <a:r>
                <a:rPr lang="ru-RU">
                  <a:latin typeface="Calibri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898</TotalTime>
  <Words>543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Гексаэдр (куб) Подготовила группа №4</vt:lpstr>
      <vt:lpstr>ОГЛАВЛЕНИЕ</vt:lpstr>
      <vt:lpstr>  ПРАВИЛЬНЫЕ МНОГОРАННИКИ</vt:lpstr>
      <vt:lpstr>ПЛАТОНОВЫ ТЕЛА </vt:lpstr>
      <vt:lpstr>Гексаэдр</vt:lpstr>
      <vt:lpstr>Где в природе встречается куб</vt:lpstr>
      <vt:lpstr>Теорема Леонарда Эйлера относительно правильного гексаэдра</vt:lpstr>
      <vt:lpstr>КАК ИСПОЛЬЗУЕТСЯ ЧЕЛОВЕКОМ </vt:lpstr>
      <vt:lpstr>Интересный факт</vt:lpstr>
      <vt:lpstr>Библиография и веб-ресурсы</vt:lpstr>
      <vt:lpstr>Выводы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Гексаэдр (куб)</dc:title>
  <dc:creator>User</dc:creator>
  <cp:lastModifiedBy>Школа</cp:lastModifiedBy>
  <cp:revision>46</cp:revision>
  <dcterms:created xsi:type="dcterms:W3CDTF">2018-03-15T08:50:56Z</dcterms:created>
  <dcterms:modified xsi:type="dcterms:W3CDTF">2020-08-11T12:43:21Z</dcterms:modified>
</cp:coreProperties>
</file>