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2" r:id="rId6"/>
    <p:sldId id="264" r:id="rId7"/>
    <p:sldId id="263" r:id="rId8"/>
    <p:sldId id="266" r:id="rId9"/>
    <p:sldId id="261" r:id="rId10"/>
    <p:sldId id="271" r:id="rId11"/>
    <p:sldId id="277" r:id="rId12"/>
    <p:sldId id="268" r:id="rId13"/>
    <p:sldId id="269" r:id="rId14"/>
    <p:sldId id="267" r:id="rId15"/>
    <p:sldId id="273" r:id="rId16"/>
    <p:sldId id="278" r:id="rId17"/>
    <p:sldId id="281" r:id="rId18"/>
    <p:sldId id="280" r:id="rId19"/>
    <p:sldId id="279" r:id="rId20"/>
    <p:sldId id="274" r:id="rId21"/>
    <p:sldId id="275" r:id="rId22"/>
    <p:sldId id="272" r:id="rId23"/>
    <p:sldId id="276" r:id="rId24"/>
    <p:sldId id="282" r:id="rId25"/>
    <p:sldId id="265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500050"/>
    <a:srgbClr val="A948F2"/>
    <a:srgbClr val="9049F9"/>
    <a:srgbClr val="9409E9"/>
    <a:srgbClr val="9A2A3A"/>
    <a:srgbClr val="6F0725"/>
    <a:srgbClr val="800080"/>
    <a:srgbClr val="6666FF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56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44;&#1080;&#1072;&#1075;&#1088;&#1072;&#1084;&#1084;&#1072;%20&#1074;%20Microsoft%20Office%20Word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'[Диаграмма в Microsoft Office Word]Лист1'!$B$1</c:f>
              <c:strCache>
                <c:ptCount val="1"/>
                <c:pt idx="0">
                  <c:v>Высокий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'[Диаграмма в Microsoft Office Word]Лист1'!$A$2:$A$3</c:f>
              <c:strCache>
                <c:ptCount val="2"/>
                <c:pt idx="0">
                  <c:v>Осень</c:v>
                </c:pt>
                <c:pt idx="1">
                  <c:v>Весна</c:v>
                </c:pt>
              </c:strCache>
            </c:strRef>
          </c:cat>
          <c:val>
            <c:numRef>
              <c:f>'[Диаграмма в Microsoft Office Word]Лист1'!$B$2:$B$3</c:f>
              <c:numCache>
                <c:formatCode>0%</c:formatCode>
                <c:ptCount val="2"/>
                <c:pt idx="0">
                  <c:v>0.35000000000000031</c:v>
                </c:pt>
                <c:pt idx="1">
                  <c:v>0.42000000000000032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2FB-4FA7-B69B-426CA77E7F5C}"/>
            </c:ext>
          </c:extLst>
        </c:ser>
        <c:ser>
          <c:idx val="1"/>
          <c:order val="1"/>
          <c:tx>
            <c:strRef>
              <c:f>'[Диаграмма в Microsoft Office Word]Лист1'!$C$1</c:f>
              <c:strCache>
                <c:ptCount val="1"/>
                <c:pt idx="0">
                  <c:v>Средний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'[Диаграмма в Microsoft Office Word]Лист1'!$A$2:$A$3</c:f>
              <c:strCache>
                <c:ptCount val="2"/>
                <c:pt idx="0">
                  <c:v>Осень</c:v>
                </c:pt>
                <c:pt idx="1">
                  <c:v>Весна</c:v>
                </c:pt>
              </c:strCache>
            </c:strRef>
          </c:cat>
          <c:val>
            <c:numRef>
              <c:f>'[Диаграмма в Microsoft Office Word]Лист1'!$C$2:$C$3</c:f>
              <c:numCache>
                <c:formatCode>0%</c:formatCode>
                <c:ptCount val="2"/>
                <c:pt idx="0">
                  <c:v>0.19000000000000017</c:v>
                </c:pt>
                <c:pt idx="1">
                  <c:v>0.39000000000000146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2FB-4FA7-B69B-426CA77E7F5C}"/>
            </c:ext>
          </c:extLst>
        </c:ser>
        <c:ser>
          <c:idx val="2"/>
          <c:order val="2"/>
          <c:tx>
            <c:strRef>
              <c:f>'[Диаграмма в Microsoft Office Word]Лист1'!$D$1</c:f>
              <c:strCache>
                <c:ptCount val="1"/>
                <c:pt idx="0">
                  <c:v>Низкий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'[Диаграмма в Microsoft Office Word]Лист1'!$A$2:$A$3</c:f>
              <c:strCache>
                <c:ptCount val="2"/>
                <c:pt idx="0">
                  <c:v>Осень</c:v>
                </c:pt>
                <c:pt idx="1">
                  <c:v>Весна</c:v>
                </c:pt>
              </c:strCache>
            </c:strRef>
          </c:cat>
          <c:val>
            <c:numRef>
              <c:f>'[Диаграмма в Microsoft Office Word]Лист1'!$D$2:$D$3</c:f>
              <c:numCache>
                <c:formatCode>0%</c:formatCode>
                <c:ptCount val="2"/>
                <c:pt idx="0">
                  <c:v>0.46</c:v>
                </c:pt>
                <c:pt idx="1">
                  <c:v>0.19000000000000017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2FB-4FA7-B69B-426CA77E7F5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64649088"/>
        <c:axId val="64650624"/>
      </c:barChart>
      <c:catAx>
        <c:axId val="646490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64650624"/>
        <c:crosses val="autoZero"/>
        <c:auto val="1"/>
        <c:lblAlgn val="ctr"/>
        <c:lblOffset val="100"/>
        <c:noMultiLvlLbl val="0"/>
      </c:catAx>
      <c:valAx>
        <c:axId val="6465062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6464908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59F09-0312-48BD-86D8-FFB313EB2DF8}" type="datetimeFigureOut">
              <a:rPr lang="ru-RU" smtClean="0"/>
              <a:pPr/>
              <a:t>вт 11.08.20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8E83-52EB-424F-B8C1-DDAA4F083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59F09-0312-48BD-86D8-FFB313EB2DF8}" type="datetimeFigureOut">
              <a:rPr lang="ru-RU" smtClean="0"/>
              <a:pPr/>
              <a:t>вт 11.08.20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8E83-52EB-424F-B8C1-DDAA4F083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59F09-0312-48BD-86D8-FFB313EB2DF8}" type="datetimeFigureOut">
              <a:rPr lang="ru-RU" smtClean="0"/>
              <a:pPr/>
              <a:t>вт 11.08.20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8E83-52EB-424F-B8C1-DDAA4F083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59F09-0312-48BD-86D8-FFB313EB2DF8}" type="datetimeFigureOut">
              <a:rPr lang="ru-RU" smtClean="0"/>
              <a:pPr/>
              <a:t>вт 11.08.20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8E83-52EB-424F-B8C1-DDAA4F083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59F09-0312-48BD-86D8-FFB313EB2DF8}" type="datetimeFigureOut">
              <a:rPr lang="ru-RU" smtClean="0"/>
              <a:pPr/>
              <a:t>вт 11.08.20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8E83-52EB-424F-B8C1-DDAA4F083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59F09-0312-48BD-86D8-FFB313EB2DF8}" type="datetimeFigureOut">
              <a:rPr lang="ru-RU" smtClean="0"/>
              <a:pPr/>
              <a:t>вт 11.08.20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8E83-52EB-424F-B8C1-DDAA4F083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59F09-0312-48BD-86D8-FFB313EB2DF8}" type="datetimeFigureOut">
              <a:rPr lang="ru-RU" smtClean="0"/>
              <a:pPr/>
              <a:t>вт 11.08.20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8E83-52EB-424F-B8C1-DDAA4F083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59F09-0312-48BD-86D8-FFB313EB2DF8}" type="datetimeFigureOut">
              <a:rPr lang="ru-RU" smtClean="0"/>
              <a:pPr/>
              <a:t>вт 11.08.20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8E83-52EB-424F-B8C1-DDAA4F083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59F09-0312-48BD-86D8-FFB313EB2DF8}" type="datetimeFigureOut">
              <a:rPr lang="ru-RU" smtClean="0"/>
              <a:pPr/>
              <a:t>вт 11.08.20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8E83-52EB-424F-B8C1-DDAA4F083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59F09-0312-48BD-86D8-FFB313EB2DF8}" type="datetimeFigureOut">
              <a:rPr lang="ru-RU" smtClean="0"/>
              <a:pPr/>
              <a:t>вт 11.08.20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8E83-52EB-424F-B8C1-DDAA4F083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59F09-0312-48BD-86D8-FFB313EB2DF8}" type="datetimeFigureOut">
              <a:rPr lang="ru-RU" smtClean="0"/>
              <a:pPr/>
              <a:t>вт 11.08.20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8E83-52EB-424F-B8C1-DDAA4F083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59F09-0312-48BD-86D8-FFB313EB2DF8}" type="datetimeFigureOut">
              <a:rPr lang="ru-RU" smtClean="0"/>
              <a:pPr/>
              <a:t>вт 11.08.20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58E83-52EB-424F-B8C1-DDAA4F083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13" Type="http://schemas.openxmlformats.org/officeDocument/2006/relationships/image" Target="../media/image45.jpeg"/><Relationship Id="rId18" Type="http://schemas.openxmlformats.org/officeDocument/2006/relationships/image" Target="../media/image5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12" Type="http://schemas.openxmlformats.org/officeDocument/2006/relationships/image" Target="../media/image44.jpeg"/><Relationship Id="rId17" Type="http://schemas.openxmlformats.org/officeDocument/2006/relationships/image" Target="../media/image49.jpeg"/><Relationship Id="rId2" Type="http://schemas.openxmlformats.org/officeDocument/2006/relationships/image" Target="../media/image2.jpeg"/><Relationship Id="rId16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11" Type="http://schemas.openxmlformats.org/officeDocument/2006/relationships/image" Target="../media/image43.jpeg"/><Relationship Id="rId5" Type="http://schemas.openxmlformats.org/officeDocument/2006/relationships/image" Target="../media/image37.jpeg"/><Relationship Id="rId15" Type="http://schemas.openxmlformats.org/officeDocument/2006/relationships/image" Target="../media/image47.jpeg"/><Relationship Id="rId10" Type="http://schemas.openxmlformats.org/officeDocument/2006/relationships/image" Target="../media/image42.jpeg"/><Relationship Id="rId4" Type="http://schemas.openxmlformats.org/officeDocument/2006/relationships/image" Target="../media/image36.jpeg"/><Relationship Id="rId9" Type="http://schemas.openxmlformats.org/officeDocument/2006/relationships/image" Target="../media/image41.jpeg"/><Relationship Id="rId14" Type="http://schemas.openxmlformats.org/officeDocument/2006/relationships/image" Target="../media/image46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11" Type="http://schemas.openxmlformats.org/officeDocument/2006/relationships/image" Target="../media/image59.jpeg"/><Relationship Id="rId5" Type="http://schemas.openxmlformats.org/officeDocument/2006/relationships/image" Target="../media/image53.jpeg"/><Relationship Id="rId10" Type="http://schemas.openxmlformats.org/officeDocument/2006/relationships/image" Target="../media/image58.jpeg"/><Relationship Id="rId4" Type="http://schemas.openxmlformats.org/officeDocument/2006/relationships/image" Target="../media/image52.jpeg"/><Relationship Id="rId9" Type="http://schemas.openxmlformats.org/officeDocument/2006/relationships/image" Target="../media/image5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jpeg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jpeg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jpeg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7" Type="http://schemas.openxmlformats.org/officeDocument/2006/relationships/image" Target="../media/image8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jpeg"/><Relationship Id="rId5" Type="http://schemas.openxmlformats.org/officeDocument/2006/relationships/image" Target="../media/image78.jpeg"/><Relationship Id="rId4" Type="http://schemas.openxmlformats.org/officeDocument/2006/relationships/image" Target="../media/image7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43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700809"/>
            <a:ext cx="9144000" cy="2123658"/>
          </a:xfrm>
          <a:prstGeom prst="rect">
            <a:avLst/>
          </a:prstGeom>
          <a:noFill/>
          <a:effectLst>
            <a:reflection blurRad="6350" stA="50000" endA="300" endPos="38500" dist="50800" dir="5400000" sy="-100000" algn="bl" rotWithShape="0"/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Система</a:t>
            </a:r>
          </a:p>
          <a:p>
            <a:pPr algn="ctr"/>
            <a: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Работы по физическому развитию детей в </a:t>
            </a:r>
            <a:r>
              <a:rPr lang="ru-RU" sz="44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доу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763688" y="260648"/>
            <a:ext cx="648072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Муниципальное бюджетное дошкольное образовательное</a:t>
            </a:r>
            <a:endParaRPr kumimoji="0" lang="ru-RU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учреждение </a:t>
            </a: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«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Детский сад № 3 </a:t>
            </a: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«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Ручеёк</a:t>
            </a: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»</a:t>
            </a:r>
            <a:endParaRPr kumimoji="0" 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общеразвивающего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вида с приоритетным осуществлением</a:t>
            </a:r>
            <a:endParaRPr kumimoji="0" lang="ru-RU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познавательно-речевого развития детей</a:t>
            </a:r>
            <a:endParaRPr kumimoji="0" lang="ru-RU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4283968" y="5638110"/>
            <a:ext cx="468052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Воспитатель высшей категории: Демидова О.Г.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3707904" y="6237312"/>
            <a:ext cx="14401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п. Дедовичи</a:t>
            </a:r>
            <a:endParaRPr kumimoji="0" lang="ru-RU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4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052736"/>
            <a:ext cx="7560840" cy="56712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052736"/>
            <a:ext cx="7559146" cy="5670000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052736"/>
            <a:ext cx="7559145" cy="56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052736"/>
            <a:ext cx="7559145" cy="56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052736"/>
            <a:ext cx="7559145" cy="56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052736"/>
            <a:ext cx="7559145" cy="56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4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7" name="Picture 3" descr="F:\Физ\Физ зал\Новая папка\DCIM\100NIKON\DSCN038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4000" y="4509120"/>
            <a:ext cx="2880000" cy="2160000"/>
          </a:xfrm>
          <a:prstGeom prst="rect">
            <a:avLst/>
          </a:prstGeom>
          <a:noFill/>
        </p:spPr>
      </p:pic>
      <p:pic>
        <p:nvPicPr>
          <p:cNvPr id="41986" name="Picture 2" descr="D:\Фото\Физкультура\Круговая тренировка\DCIM\100NIKON\DSCN069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052736"/>
            <a:ext cx="2880000" cy="2160000"/>
          </a:xfrm>
          <a:prstGeom prst="rect">
            <a:avLst/>
          </a:prstGeom>
          <a:noFill/>
        </p:spPr>
      </p:pic>
      <p:pic>
        <p:nvPicPr>
          <p:cNvPr id="2" name="Picture 3" descr="D:\Фото\Физкультура\Круговая тренировка\DCIM\100NIKON\DSCN069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1124744"/>
            <a:ext cx="2880000" cy="2160000"/>
          </a:xfrm>
          <a:prstGeom prst="rect">
            <a:avLst/>
          </a:prstGeom>
          <a:noFill/>
        </p:spPr>
      </p:pic>
      <p:pic>
        <p:nvPicPr>
          <p:cNvPr id="41988" name="Picture 4" descr="D:\Фото\Физкультура\Круговая тренировка\DCIM\100NIKON\DSCN069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3284984"/>
            <a:ext cx="2880000" cy="2160000"/>
          </a:xfrm>
          <a:prstGeom prst="rect">
            <a:avLst/>
          </a:prstGeom>
          <a:noFill/>
        </p:spPr>
      </p:pic>
      <p:pic>
        <p:nvPicPr>
          <p:cNvPr id="41989" name="Picture 5" descr="D:\Фото\Физкультура\Круговая тренировка\DCIM\100NIKON\DSCN0694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509120"/>
            <a:ext cx="2880000" cy="2160000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4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1124744"/>
            <a:ext cx="335962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013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124744"/>
            <a:ext cx="335962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014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861048"/>
            <a:ext cx="335962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015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933056"/>
            <a:ext cx="335962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ircl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4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196752"/>
            <a:ext cx="336000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196752"/>
            <a:ext cx="336000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3933056"/>
            <a:ext cx="336000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933056"/>
            <a:ext cx="336000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amond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4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844824"/>
            <a:ext cx="2880320" cy="3840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1052736"/>
            <a:ext cx="189000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1052736"/>
            <a:ext cx="189000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037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3861048"/>
            <a:ext cx="189000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038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3861048"/>
            <a:ext cx="336000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4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196752"/>
            <a:ext cx="336000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196752"/>
            <a:ext cx="336000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083" name="Picture 3" descr="F:\Физ\DCIM\100NIKON\DSCN023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3933056"/>
            <a:ext cx="3359620" cy="2520000"/>
          </a:xfrm>
          <a:prstGeom prst="rect">
            <a:avLst/>
          </a:prstGeom>
          <a:noFill/>
        </p:spPr>
      </p:pic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933056"/>
            <a:ext cx="335962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r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4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D:\Фото\Физкультура\DSCN018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124744"/>
            <a:ext cx="7200000" cy="540000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43011" name="Picture 3" descr="D:\Фото\Физкультура\DSCN017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052736"/>
            <a:ext cx="7200000" cy="5400000"/>
          </a:xfrm>
          <a:prstGeom prst="rect">
            <a:avLst/>
          </a:prstGeom>
          <a:noFill/>
        </p:spPr>
      </p:pic>
      <p:pic>
        <p:nvPicPr>
          <p:cNvPr id="43012" name="Picture 4" descr="D:\Фото\Физкультура\DSCN017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052736"/>
            <a:ext cx="7200000" cy="5400000"/>
          </a:xfrm>
          <a:prstGeom prst="rect">
            <a:avLst/>
          </a:prstGeom>
          <a:noFill/>
        </p:spPr>
      </p:pic>
      <p:pic>
        <p:nvPicPr>
          <p:cNvPr id="43013" name="Picture 5" descr="D:\Фото\Физкультура\DSCN017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980728"/>
            <a:ext cx="7200000" cy="5400000"/>
          </a:xfrm>
          <a:prstGeom prst="rect">
            <a:avLst/>
          </a:prstGeom>
          <a:noFill/>
        </p:spPr>
      </p:pic>
      <p:pic>
        <p:nvPicPr>
          <p:cNvPr id="43014" name="Picture 6" descr="D:\Фото\Физкультура\DSCN0170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980728"/>
            <a:ext cx="7200000" cy="5400000"/>
          </a:xfrm>
          <a:prstGeom prst="rect">
            <a:avLst/>
          </a:prstGeom>
          <a:noFill/>
        </p:spPr>
      </p:pic>
      <p:pic>
        <p:nvPicPr>
          <p:cNvPr id="43015" name="Picture 7" descr="D:\Фото\Физкультура\DSCN0166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052736"/>
            <a:ext cx="7200000" cy="5400000"/>
          </a:xfrm>
          <a:prstGeom prst="rect">
            <a:avLst/>
          </a:prstGeom>
          <a:noFill/>
        </p:spPr>
      </p:pic>
      <p:pic>
        <p:nvPicPr>
          <p:cNvPr id="43016" name="Picture 8" descr="D:\Фото\Физкультура\DSCN0163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980728"/>
            <a:ext cx="7200000" cy="5400000"/>
          </a:xfrm>
          <a:prstGeom prst="rect">
            <a:avLst/>
          </a:prstGeom>
          <a:noFill/>
        </p:spPr>
      </p:pic>
      <p:pic>
        <p:nvPicPr>
          <p:cNvPr id="43017" name="Picture 9" descr="D:\Фото\Физкультура\DSCN0161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052736"/>
            <a:ext cx="7200000" cy="5400000"/>
          </a:xfrm>
          <a:prstGeom prst="rect">
            <a:avLst/>
          </a:prstGeom>
          <a:noFill/>
        </p:spPr>
      </p:pic>
      <p:pic>
        <p:nvPicPr>
          <p:cNvPr id="43018" name="Picture 10" descr="D:\Фото\Физкультура\DSCN0149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980728"/>
            <a:ext cx="7200000" cy="5400000"/>
          </a:xfrm>
          <a:prstGeom prst="rect">
            <a:avLst/>
          </a:prstGeom>
          <a:noFill/>
        </p:spPr>
      </p:pic>
      <p:pic>
        <p:nvPicPr>
          <p:cNvPr id="43019" name="Picture 11" descr="D:\Фото\Физкультура\DSCN0091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052736"/>
            <a:ext cx="7200000" cy="5400000"/>
          </a:xfrm>
          <a:prstGeom prst="rect">
            <a:avLst/>
          </a:prstGeom>
          <a:noFill/>
        </p:spPr>
      </p:pic>
      <p:pic>
        <p:nvPicPr>
          <p:cNvPr id="43020" name="Picture 12" descr="D:\Фото\Физкультура\DSCN0073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052736"/>
            <a:ext cx="7200000" cy="5400000"/>
          </a:xfrm>
          <a:prstGeom prst="rect">
            <a:avLst/>
          </a:prstGeom>
          <a:noFill/>
        </p:spPr>
      </p:pic>
      <p:pic>
        <p:nvPicPr>
          <p:cNvPr id="43021" name="Picture 13" descr="D:\Фото\Физкультура\DSCN0069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052736"/>
            <a:ext cx="7200000" cy="5400000"/>
          </a:xfrm>
          <a:prstGeom prst="rect">
            <a:avLst/>
          </a:prstGeom>
          <a:noFill/>
        </p:spPr>
      </p:pic>
      <p:pic>
        <p:nvPicPr>
          <p:cNvPr id="43022" name="Picture 14" descr="D:\Фото\Физкультура\DSCN0114.JP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980728"/>
            <a:ext cx="7200000" cy="5400000"/>
          </a:xfrm>
          <a:prstGeom prst="rect">
            <a:avLst/>
          </a:prstGeom>
          <a:noFill/>
        </p:spPr>
      </p:pic>
      <p:pic>
        <p:nvPicPr>
          <p:cNvPr id="43023" name="Picture 15" descr="D:\Фото\Физкультура\DSCN0012.JPG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980728"/>
            <a:ext cx="7200000" cy="5400000"/>
          </a:xfrm>
          <a:prstGeom prst="rect">
            <a:avLst/>
          </a:prstGeom>
          <a:noFill/>
        </p:spPr>
      </p:pic>
      <p:pic>
        <p:nvPicPr>
          <p:cNvPr id="43024" name="Picture 16" descr="D:\Фото\Физкультура\DSCN0020.JPG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052736"/>
            <a:ext cx="7200000" cy="5400000"/>
          </a:xfrm>
          <a:prstGeom prst="rect">
            <a:avLst/>
          </a:prstGeom>
          <a:noFill/>
        </p:spPr>
      </p:pic>
      <p:pic>
        <p:nvPicPr>
          <p:cNvPr id="43025" name="Picture 17" descr="D:\Фото\Физкультура\DSCN0021.JPG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052736"/>
            <a:ext cx="7200000" cy="54000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3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30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30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3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3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30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30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3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30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30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43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30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30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43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30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30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43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30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30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43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3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3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43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4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D:\Фото\Утренники\Физкультурные\23 февраля подг. группа 2013\DCIM\100NIKON\DSCN09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124744"/>
            <a:ext cx="7200000" cy="5400000"/>
          </a:xfrm>
          <a:prstGeom prst="rect">
            <a:avLst/>
          </a:prstGeom>
          <a:noFill/>
        </p:spPr>
      </p:pic>
      <p:pic>
        <p:nvPicPr>
          <p:cNvPr id="44035" name="Picture 3" descr="D:\Фото\Утренники\Физкультурные\23 февраля подг. группа 2013\DCIM\100NIKON\DSCN090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124744"/>
            <a:ext cx="7200000" cy="5400000"/>
          </a:xfrm>
          <a:prstGeom prst="rect">
            <a:avLst/>
          </a:prstGeom>
          <a:noFill/>
        </p:spPr>
      </p:pic>
      <p:pic>
        <p:nvPicPr>
          <p:cNvPr id="44036" name="Picture 4" descr="D:\Фото\Утренники\Физкультурные\23 февраля подг. группа 2013\DCIM\100NIKON\DSCN091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124744"/>
            <a:ext cx="7200000" cy="5400000"/>
          </a:xfrm>
          <a:prstGeom prst="rect">
            <a:avLst/>
          </a:prstGeom>
          <a:noFill/>
        </p:spPr>
      </p:pic>
      <p:pic>
        <p:nvPicPr>
          <p:cNvPr id="44037" name="Picture 5" descr="D:\Фото\Утренники\Физкультурные\23 февраля подг. группа 2013\DCIM\100NIKON\DSCN094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124744"/>
            <a:ext cx="7200000" cy="5400000"/>
          </a:xfrm>
          <a:prstGeom prst="rect">
            <a:avLst/>
          </a:prstGeom>
          <a:noFill/>
        </p:spPr>
      </p:pic>
      <p:pic>
        <p:nvPicPr>
          <p:cNvPr id="50177" name="Picture 1" descr="F:\Физ\23 февраля подг. группа 2013\DCIM\100NIKON\DSCN0966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052736"/>
            <a:ext cx="7200000" cy="5400000"/>
          </a:xfrm>
          <a:prstGeom prst="rect">
            <a:avLst/>
          </a:prstGeom>
          <a:noFill/>
        </p:spPr>
      </p:pic>
      <p:pic>
        <p:nvPicPr>
          <p:cNvPr id="50178" name="Picture 2" descr="F:\Физ\23 февраля подг. группа 2013\DCIM\100NIKON\DSCN097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052736"/>
            <a:ext cx="7200000" cy="5400000"/>
          </a:xfrm>
          <a:prstGeom prst="rect">
            <a:avLst/>
          </a:prstGeom>
          <a:noFill/>
        </p:spPr>
      </p:pic>
      <p:pic>
        <p:nvPicPr>
          <p:cNvPr id="50179" name="Picture 3" descr="F:\Физ\23 февраля подг. группа 2013\DCIM\100NIKON\DSCN0989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124744"/>
            <a:ext cx="7200000" cy="5400000"/>
          </a:xfrm>
          <a:prstGeom prst="rect">
            <a:avLst/>
          </a:prstGeom>
          <a:noFill/>
        </p:spPr>
      </p:pic>
      <p:pic>
        <p:nvPicPr>
          <p:cNvPr id="50180" name="Picture 4" descr="F:\Физ\23 февраля подг. группа 2013\DCIM\100NIKON\DSCN0993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196752"/>
            <a:ext cx="7200000" cy="5400000"/>
          </a:xfrm>
          <a:prstGeom prst="rect">
            <a:avLst/>
          </a:prstGeom>
          <a:noFill/>
        </p:spPr>
      </p:pic>
      <p:pic>
        <p:nvPicPr>
          <p:cNvPr id="50181" name="Picture 5" descr="F:\Физ\23 февраля подг. группа 2013\DCIM\100NIKON\DSCN1026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052736"/>
            <a:ext cx="7200000" cy="54000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0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4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D:\Фото\Конкурс ПДД\SDC123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3360000" cy="2520000"/>
          </a:xfrm>
          <a:prstGeom prst="rect">
            <a:avLst/>
          </a:prstGeom>
          <a:noFill/>
        </p:spPr>
      </p:pic>
      <p:pic>
        <p:nvPicPr>
          <p:cNvPr id="41987" name="Picture 3" descr="D:\Фото\Конкурс ПДД\SDC1231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1268760"/>
            <a:ext cx="3360000" cy="2520000"/>
          </a:xfrm>
          <a:prstGeom prst="rect">
            <a:avLst/>
          </a:prstGeom>
          <a:noFill/>
        </p:spPr>
      </p:pic>
      <p:pic>
        <p:nvPicPr>
          <p:cNvPr id="41988" name="Picture 4" descr="D:\Фото\Конкурс ПДД\SDC1232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933056"/>
            <a:ext cx="3360000" cy="2520000"/>
          </a:xfrm>
          <a:prstGeom prst="rect">
            <a:avLst/>
          </a:prstGeom>
          <a:noFill/>
        </p:spPr>
      </p:pic>
      <p:pic>
        <p:nvPicPr>
          <p:cNvPr id="41989" name="Picture 5" descr="D:\Фото\Конкурс ПДД\SDC1230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005064"/>
            <a:ext cx="3360000" cy="2520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4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D:\Фото\Конкурс ПДД\SDC1229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3360000" cy="2520000"/>
          </a:xfrm>
          <a:prstGeom prst="rect">
            <a:avLst/>
          </a:prstGeom>
          <a:noFill/>
        </p:spPr>
      </p:pic>
      <p:pic>
        <p:nvPicPr>
          <p:cNvPr id="43011" name="Picture 3" descr="D:\Фото\Конкурс ПДД\SDC1229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1268760"/>
            <a:ext cx="3360000" cy="2520000"/>
          </a:xfrm>
          <a:prstGeom prst="rect">
            <a:avLst/>
          </a:prstGeom>
          <a:noFill/>
        </p:spPr>
      </p:pic>
      <p:pic>
        <p:nvPicPr>
          <p:cNvPr id="43012" name="Picture 4" descr="D:\Фото\Конкурс ПДД\SDC1229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005064"/>
            <a:ext cx="3360000" cy="2520000"/>
          </a:xfrm>
          <a:prstGeom prst="rect">
            <a:avLst/>
          </a:prstGeom>
          <a:noFill/>
        </p:spPr>
      </p:pic>
      <p:pic>
        <p:nvPicPr>
          <p:cNvPr id="43013" name="Picture 5" descr="D:\Фото\Конкурс ПДД\SDC1232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4077072"/>
            <a:ext cx="3360000" cy="252000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4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4365104"/>
            <a:ext cx="792088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ПРИОБРЕСТИ ХОРОШЕЕ ЗДОРОВЬЕ - ЭТО ХРАБРОСТЬ.</a:t>
            </a:r>
            <a:endParaRPr lang="ru-RU" sz="2400" dirty="0"/>
          </a:p>
          <a:p>
            <a:pPr algn="ctr"/>
            <a:r>
              <a:rPr lang="ru-RU" sz="2400" b="1" dirty="0"/>
              <a:t>СОХРАНИТЬ ЕГО - ЭТО МУДРОСТЬ. </a:t>
            </a:r>
          </a:p>
          <a:p>
            <a:pPr algn="ctr"/>
            <a:r>
              <a:rPr lang="ru-RU" sz="2400" b="1" dirty="0"/>
              <a:t>А УМЕЛО РАСПОРЯДИТЬСЯ ИМ- ЭТО ИСКУССТВО.</a:t>
            </a:r>
            <a:endParaRPr lang="ru-RU" sz="2400" dirty="0"/>
          </a:p>
          <a:p>
            <a:pPr algn="r"/>
            <a:r>
              <a:rPr lang="ru-RU" sz="2400" b="1" dirty="0"/>
              <a:t>                                                                                                                                  Вольтер</a:t>
            </a:r>
            <a:endParaRPr lang="ru-RU" sz="2400" dirty="0"/>
          </a:p>
          <a:p>
            <a:br>
              <a:rPr lang="ru-RU" dirty="0"/>
            </a:br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620688"/>
            <a:ext cx="4608512" cy="3859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</p:spTree>
  </p:cSld>
  <p:clrMapOvr>
    <a:masterClrMapping/>
  </p:clrMapOvr>
  <p:transition>
    <p:fade thruBlk="1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4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124744"/>
            <a:ext cx="335962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124744"/>
            <a:ext cx="335962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933056"/>
            <a:ext cx="335962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013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933056"/>
            <a:ext cx="335962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newsflash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4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124744"/>
            <a:ext cx="335962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124744"/>
            <a:ext cx="335962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4005064"/>
            <a:ext cx="335962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037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933056"/>
            <a:ext cx="335962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4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24744"/>
            <a:ext cx="336000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1124744"/>
            <a:ext cx="1889808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3933056"/>
            <a:ext cx="336000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061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933056"/>
            <a:ext cx="336000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062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1124744"/>
            <a:ext cx="336000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lus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4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052736"/>
            <a:ext cx="7559146" cy="56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>
    <p:cut thruBlk="1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4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899592" y="1073642"/>
            <a:ext cx="756084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Сводные результаты физического развития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 всем возрастам 2011</a:t>
            </a:r>
            <a:r>
              <a:rPr kumimoji="0" lang="ru-RU" sz="1600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2012 </a:t>
            </a:r>
            <a:r>
              <a:rPr kumimoji="0" lang="ru-RU" sz="1600" b="1" i="0" u="none" strike="noStrike" cap="none" normalizeH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</a:t>
            </a:r>
            <a:r>
              <a:rPr kumimoji="0" lang="ru-RU" sz="1600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год.</a:t>
            </a:r>
            <a:endParaRPr kumimoji="0" lang="ru-RU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47664" y="2060848"/>
          <a:ext cx="6077585" cy="917448"/>
        </p:xfrm>
        <a:graphic>
          <a:graphicData uri="http://schemas.openxmlformats.org/drawingml/2006/table">
            <a:tbl>
              <a:tblPr/>
              <a:tblGrid>
                <a:gridCol w="2025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25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262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</a:rPr>
                        <a:t>Осень 80 детей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</a:rPr>
                        <a:t>Весна 83 детей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</a:rPr>
                        <a:t>Высокий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</a:rPr>
                        <a:t>Средний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</a:rPr>
                        <a:t>Низкий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775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</a:rPr>
                        <a:t>35 %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  <a:p>
                      <a:pPr marL="4775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</a:rPr>
                        <a:t>19 %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</a:rPr>
                        <a:t>           </a:t>
                      </a:r>
                      <a:r>
                        <a:rPr lang="en-US" sz="1400">
                          <a:latin typeface="Times New Roman"/>
                          <a:ea typeface="Calibri"/>
                        </a:rPr>
                        <a:t>46 %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</a:rPr>
                        <a:t>42%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</a:rPr>
                        <a:t>39%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</a:rPr>
                        <a:t>19%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" name="Диаграмма 3"/>
          <p:cNvGraphicFramePr/>
          <p:nvPr/>
        </p:nvGraphicFramePr>
        <p:xfrm>
          <a:off x="1979712" y="3429000"/>
          <a:ext cx="5398077" cy="2341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split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4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3" cstate="print">
            <a:lum bright="42000" contrast="-62000"/>
          </a:blip>
          <a:stretch>
            <a:fillRect/>
          </a:stretch>
        </p:blipFill>
        <p:spPr bwMode="auto">
          <a:xfrm>
            <a:off x="467544" y="1128488"/>
            <a:ext cx="8316416" cy="5729512"/>
          </a:xfrm>
          <a:prstGeom prst="rect">
            <a:avLst/>
          </a:prstGeom>
          <a:noFill/>
          <a:ln>
            <a:noFill/>
          </a:ln>
          <a:effectLst>
            <a:softEdge rad="6350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1331640" y="1052736"/>
            <a:ext cx="6264696" cy="341632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  <a:softEdge rad="6350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СПАСИБО</a:t>
            </a:r>
          </a:p>
          <a:p>
            <a:pPr algn="ctr"/>
            <a:r>
              <a:rPr lang="ru-RU" sz="72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ЗА </a:t>
            </a:r>
          </a:p>
          <a:p>
            <a:pPr algn="ctr"/>
            <a:r>
              <a:rPr lang="ru-RU" sz="72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ВНИМАНИЕ</a:t>
            </a:r>
            <a:endParaRPr lang="ru-RU" sz="7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4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-891480"/>
            <a:ext cx="8640960" cy="7571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defRPr/>
            </a:pPr>
            <a:br>
              <a:rPr lang="ru-RU" b="1" dirty="0">
                <a:solidFill>
                  <a:srgbClr val="FEEC9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br>
              <a:rPr lang="ru-RU" b="1" dirty="0">
                <a:solidFill>
                  <a:srgbClr val="FEEC9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br>
              <a:rPr lang="ru-RU" b="1" dirty="0">
                <a:solidFill>
                  <a:srgbClr val="FEEC9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br>
              <a:rPr lang="ru-RU" b="1" dirty="0">
                <a:solidFill>
                  <a:srgbClr val="FEEC9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b="1" dirty="0">
              <a:solidFill>
                <a:srgbClr val="FEEC94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buClrTx/>
              <a:buFontTx/>
              <a:buNone/>
              <a:defRPr/>
            </a:pPr>
            <a:br>
              <a:rPr lang="ru-RU" b="1" dirty="0">
                <a:solidFill>
                  <a:srgbClr val="FDDA3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b="1" dirty="0">
              <a:solidFill>
                <a:srgbClr val="FDDA3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buClrTx/>
              <a:buFontTx/>
              <a:buNone/>
              <a:defRPr/>
            </a:pPr>
            <a:r>
              <a:rPr lang="ru-RU" sz="2000" b="1" dirty="0">
                <a:solidFill>
                  <a:srgbClr val="FDDA3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ru-RU" sz="24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Содержание образовательной области «Физическая культура» направлено на достижение целей формирования у детей интереса и ценностного отношения к занятиям физической культурой, гармоничное физическое развитие через решение следующих специфических задач : развитие физических качеств (скоростных, силовых, гибкости, выносливости и координации); накопление и обогащение двигательного опыта детей (овладение основными движениями); формирование у воспитанников потребности в двигательной активности и физическом совершенствовании.</a:t>
            </a:r>
            <a:endParaRPr lang="ru-RU" sz="2000" b="1" dirty="0">
              <a:solidFill>
                <a:srgbClr val="0033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buClrTx/>
              <a:buFontTx/>
              <a:buNone/>
              <a:defRPr/>
            </a:pPr>
            <a:endParaRPr lang="ru-RU" sz="2000" b="1" dirty="0">
              <a:solidFill>
                <a:srgbClr val="FDDA3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buClrTx/>
              <a:buFontTx/>
              <a:buNone/>
              <a:defRPr/>
            </a:pPr>
            <a:r>
              <a:rPr lang="ru-RU" sz="2000" b="1" i="1" dirty="0">
                <a:solidFill>
                  <a:srgbClr val="FDDA3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ru-RU" sz="2000" b="1" i="1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Извлечение из Федеральных государственных требований к структуре Основной общеобразовательной программы дошкольного образования.</a:t>
            </a:r>
          </a:p>
          <a:p>
            <a:pPr algn="ctr">
              <a:buClrTx/>
              <a:buFontTx/>
              <a:buNone/>
              <a:defRPr/>
            </a:pPr>
            <a:r>
              <a:rPr lang="ru-RU" sz="20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Утверждены приказом Министерства образования и науки России от 23.11.2009 года №655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771800" y="116632"/>
            <a:ext cx="439248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8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Образовательная область </a:t>
            </a:r>
          </a:p>
          <a:p>
            <a:pPr algn="ctr"/>
            <a:r>
              <a:rPr lang="ru-RU" sz="2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8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«Физическая культура»</a:t>
            </a:r>
          </a:p>
        </p:txBody>
      </p:sp>
    </p:spTree>
  </p:cSld>
  <p:clrMapOvr>
    <a:masterClrMapping/>
  </p:clrMapOvr>
  <p:transition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4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87824" y="0"/>
            <a:ext cx="446449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80008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Программное обеспечение</a:t>
            </a:r>
          </a:p>
          <a:p>
            <a:pPr algn="ctr"/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80008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Образовательной области </a:t>
            </a:r>
          </a:p>
          <a:p>
            <a:pPr algn="ctr"/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80008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«физическая культура»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80008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Багетная рамка 4"/>
          <p:cNvSpPr/>
          <p:nvPr/>
        </p:nvSpPr>
        <p:spPr>
          <a:xfrm>
            <a:off x="2555776" y="1484784"/>
            <a:ext cx="4104456" cy="1728192"/>
          </a:xfrm>
          <a:prstGeom prst="bevel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effectLst>
            <a:glow rad="63500">
              <a:schemeClr val="accent4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  </a:t>
            </a:r>
            <a:r>
              <a:rPr lang="ru-RU" b="1" dirty="0">
                <a:solidFill>
                  <a:srgbClr val="800080"/>
                </a:solidFill>
                <a:latin typeface="Century Gothic" pitchFamily="34" charset="0"/>
              </a:rPr>
              <a:t>Основная общеобразовательная программа дошкольного образования МБДОУ «Детский сад № 3 «Ручеёк</a:t>
            </a:r>
            <a:r>
              <a:rPr lang="ru-RU" b="1" dirty="0">
                <a:solidFill>
                  <a:srgbClr val="800080"/>
                </a:solidFill>
              </a:rPr>
              <a:t>»</a:t>
            </a:r>
          </a:p>
        </p:txBody>
      </p:sp>
      <p:sp>
        <p:nvSpPr>
          <p:cNvPr id="7" name="Выноска со стрелкой вправо 6"/>
          <p:cNvSpPr/>
          <p:nvPr/>
        </p:nvSpPr>
        <p:spPr>
          <a:xfrm rot="16200000">
            <a:off x="2123728" y="2996952"/>
            <a:ext cx="2016224" cy="2880320"/>
          </a:xfrm>
          <a:prstGeom prst="rightArrowCallout">
            <a:avLst/>
          </a:prstGeom>
          <a:gradFill flip="none" rotWithShape="1">
            <a:gsLst>
              <a:gs pos="0">
                <a:srgbClr val="9049F9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effectLst>
            <a:glow rad="228600">
              <a:schemeClr val="accent4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b="1" dirty="0">
                <a:solidFill>
                  <a:srgbClr val="6F0725"/>
                </a:solidFill>
                <a:latin typeface="Century Gothic" pitchFamily="34" charset="0"/>
              </a:rPr>
              <a:t>Общеобразовательная программа </a:t>
            </a:r>
          </a:p>
          <a:p>
            <a:pPr algn="ctr"/>
            <a:r>
              <a:rPr lang="ru-RU" b="1" dirty="0">
                <a:solidFill>
                  <a:srgbClr val="6F0725"/>
                </a:solidFill>
                <a:latin typeface="Century Gothic" pitchFamily="34" charset="0"/>
              </a:rPr>
              <a:t>«Детство»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8" name="Выноска со стрелкой вправо 7"/>
          <p:cNvSpPr/>
          <p:nvPr/>
        </p:nvSpPr>
        <p:spPr>
          <a:xfrm rot="16200000">
            <a:off x="5292080" y="2996952"/>
            <a:ext cx="2088232" cy="2808312"/>
          </a:xfrm>
          <a:prstGeom prst="rightArrowCallout">
            <a:avLst/>
          </a:prstGeom>
          <a:gradFill>
            <a:gsLst>
              <a:gs pos="0">
                <a:srgbClr val="A948F2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</a:gradFill>
          <a:effectLst>
            <a:glow rad="228600">
              <a:schemeClr val="accent4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b="1" dirty="0">
                <a:solidFill>
                  <a:srgbClr val="9A2A3A"/>
                </a:solidFill>
                <a:latin typeface="Century Gothic" pitchFamily="34" charset="0"/>
              </a:rPr>
              <a:t>Парциальная специализированная программа </a:t>
            </a:r>
          </a:p>
          <a:p>
            <a:pPr algn="ctr"/>
            <a:r>
              <a:rPr lang="ru-RU" b="1" dirty="0">
                <a:solidFill>
                  <a:srgbClr val="9A2A3A"/>
                </a:solidFill>
                <a:latin typeface="Century Gothic" pitchFamily="34" charset="0"/>
              </a:rPr>
              <a:t>«Старт»</a:t>
            </a:r>
          </a:p>
          <a:p>
            <a:pPr algn="ctr"/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4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0"/>
            <a:ext cx="570798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связь и другими </a:t>
            </a:r>
          </a:p>
          <a:p>
            <a:pPr algn="ctr"/>
            <a:r>
              <a:rPr lang="ru-RU" sz="2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образовательными областями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347864" y="2708920"/>
            <a:ext cx="2304256" cy="936104"/>
          </a:xfrm>
          <a:prstGeom prst="roundRect">
            <a:avLst/>
          </a:prstGeom>
          <a:blipFill dpi="0" rotWithShape="1">
            <a:blip r:embed="rId3" cstate="email">
              <a:alphaModFix amt="38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effectLst>
            <a:glow rad="63500">
              <a:schemeClr val="accent1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  <a:softEdge rad="63500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0099"/>
                </a:solidFill>
              </a:rPr>
              <a:t>«Физическая</a:t>
            </a:r>
          </a:p>
          <a:p>
            <a:pPr algn="ctr"/>
            <a:r>
              <a:rPr lang="ru-RU" sz="2800" b="1" dirty="0">
                <a:solidFill>
                  <a:srgbClr val="000099"/>
                </a:solidFill>
              </a:rPr>
              <a:t> культура»</a:t>
            </a:r>
          </a:p>
        </p:txBody>
      </p:sp>
      <p:sp>
        <p:nvSpPr>
          <p:cNvPr id="14" name="Выноска 1 13"/>
          <p:cNvSpPr/>
          <p:nvPr/>
        </p:nvSpPr>
        <p:spPr>
          <a:xfrm>
            <a:off x="5652120" y="4437112"/>
            <a:ext cx="2160240" cy="720080"/>
          </a:xfrm>
          <a:prstGeom prst="borderCallout1">
            <a:avLst>
              <a:gd name="adj1" fmla="val -11849"/>
              <a:gd name="adj2" fmla="val 19101"/>
              <a:gd name="adj3" fmla="val -93831"/>
              <a:gd name="adj4" fmla="val -2076"/>
            </a:avLst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800000"/>
                </a:solidFill>
                <a:latin typeface="Century Gothic" pitchFamily="34" charset="0"/>
              </a:rPr>
              <a:t>«Коммуникация»</a:t>
            </a:r>
          </a:p>
        </p:txBody>
      </p:sp>
      <p:sp>
        <p:nvSpPr>
          <p:cNvPr id="15" name="Выноска 1 14"/>
          <p:cNvSpPr/>
          <p:nvPr/>
        </p:nvSpPr>
        <p:spPr>
          <a:xfrm>
            <a:off x="6516216" y="3212976"/>
            <a:ext cx="2304256" cy="936104"/>
          </a:xfrm>
          <a:prstGeom prst="borderCallout1">
            <a:avLst>
              <a:gd name="adj1" fmla="val 18750"/>
              <a:gd name="adj2" fmla="val -8333"/>
              <a:gd name="adj3" fmla="val 20210"/>
              <a:gd name="adj4" fmla="val -32491"/>
            </a:avLst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800000"/>
                </a:solidFill>
                <a:latin typeface="Century Gothic" pitchFamily="34" charset="0"/>
              </a:rPr>
              <a:t>«Чтение художественной литературы»</a:t>
            </a:r>
          </a:p>
        </p:txBody>
      </p:sp>
      <p:sp>
        <p:nvSpPr>
          <p:cNvPr id="16" name="Выноска 1 15"/>
          <p:cNvSpPr/>
          <p:nvPr/>
        </p:nvSpPr>
        <p:spPr>
          <a:xfrm>
            <a:off x="6516216" y="2132856"/>
            <a:ext cx="2376264" cy="936104"/>
          </a:xfrm>
          <a:prstGeom prst="borderCallout1">
            <a:avLst>
              <a:gd name="adj1" fmla="val 56528"/>
              <a:gd name="adj2" fmla="val -4558"/>
              <a:gd name="adj3" fmla="val 89881"/>
              <a:gd name="adj4" fmla="val -30465"/>
            </a:avLst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800000"/>
                </a:solidFill>
                <a:latin typeface="Century Gothic" pitchFamily="34" charset="0"/>
              </a:rPr>
              <a:t>« Художественное   творчество»</a:t>
            </a:r>
          </a:p>
        </p:txBody>
      </p:sp>
      <p:sp>
        <p:nvSpPr>
          <p:cNvPr id="17" name="Выноска 1 16"/>
          <p:cNvSpPr/>
          <p:nvPr/>
        </p:nvSpPr>
        <p:spPr>
          <a:xfrm>
            <a:off x="3707904" y="4437112"/>
            <a:ext cx="1512168" cy="720080"/>
          </a:xfrm>
          <a:prstGeom prst="borderCallout1">
            <a:avLst>
              <a:gd name="adj1" fmla="val -11384"/>
              <a:gd name="adj2" fmla="val 41958"/>
              <a:gd name="adj3" fmla="val -89366"/>
              <a:gd name="adj4" fmla="val 41737"/>
            </a:avLst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800000"/>
                </a:solidFill>
                <a:latin typeface="Century Gothic" pitchFamily="34" charset="0"/>
              </a:rPr>
              <a:t>«Труд»</a:t>
            </a:r>
          </a:p>
        </p:txBody>
      </p:sp>
      <p:sp>
        <p:nvSpPr>
          <p:cNvPr id="18" name="Выноска 1 17"/>
          <p:cNvSpPr/>
          <p:nvPr/>
        </p:nvSpPr>
        <p:spPr>
          <a:xfrm>
            <a:off x="1331640" y="3933056"/>
            <a:ext cx="2085390" cy="720080"/>
          </a:xfrm>
          <a:prstGeom prst="borderCallout1">
            <a:avLst>
              <a:gd name="adj1" fmla="val -31715"/>
              <a:gd name="adj2" fmla="val 99091"/>
              <a:gd name="adj3" fmla="val -6248"/>
              <a:gd name="adj4" fmla="val 85323"/>
            </a:avLst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800000"/>
                </a:solidFill>
                <a:latin typeface="Century Gothic" pitchFamily="34" charset="0"/>
              </a:rPr>
              <a:t>«Социализация»</a:t>
            </a:r>
          </a:p>
        </p:txBody>
      </p:sp>
      <p:sp>
        <p:nvSpPr>
          <p:cNvPr id="19" name="Выноска 1 18"/>
          <p:cNvSpPr/>
          <p:nvPr/>
        </p:nvSpPr>
        <p:spPr>
          <a:xfrm>
            <a:off x="1403648" y="2708920"/>
            <a:ext cx="1512168" cy="720080"/>
          </a:xfrm>
          <a:prstGeom prst="borderCallout1">
            <a:avLst>
              <a:gd name="adj1" fmla="val 50879"/>
              <a:gd name="adj2" fmla="val 105320"/>
              <a:gd name="adj3" fmla="val 49985"/>
              <a:gd name="adj4" fmla="val 125445"/>
            </a:avLst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800000"/>
                </a:solidFill>
                <a:latin typeface="Century Gothic" pitchFamily="34" charset="0"/>
              </a:rPr>
              <a:t>«Музыка»</a:t>
            </a:r>
          </a:p>
        </p:txBody>
      </p:sp>
      <p:sp>
        <p:nvSpPr>
          <p:cNvPr id="20" name="Выноска 1 19"/>
          <p:cNvSpPr/>
          <p:nvPr/>
        </p:nvSpPr>
        <p:spPr>
          <a:xfrm>
            <a:off x="1475656" y="1628800"/>
            <a:ext cx="1512168" cy="720080"/>
          </a:xfrm>
          <a:prstGeom prst="borderCallout1">
            <a:avLst>
              <a:gd name="adj1" fmla="val 93718"/>
              <a:gd name="adj2" fmla="val 103135"/>
              <a:gd name="adj3" fmla="val 137192"/>
              <a:gd name="adj4" fmla="val 129087"/>
            </a:avLst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800000"/>
                </a:solidFill>
                <a:latin typeface="Century Gothic" pitchFamily="34" charset="0"/>
              </a:rPr>
              <a:t>«Познание»</a:t>
            </a:r>
          </a:p>
        </p:txBody>
      </p:sp>
      <p:sp>
        <p:nvSpPr>
          <p:cNvPr id="21" name="Выноска 1 20"/>
          <p:cNvSpPr/>
          <p:nvPr/>
        </p:nvSpPr>
        <p:spPr>
          <a:xfrm>
            <a:off x="3203848" y="1268760"/>
            <a:ext cx="1512168" cy="720080"/>
          </a:xfrm>
          <a:prstGeom prst="borderCallout1">
            <a:avLst>
              <a:gd name="adj1" fmla="val 109017"/>
              <a:gd name="adj2" fmla="val 59422"/>
              <a:gd name="adj3" fmla="val 173911"/>
              <a:gd name="adj4" fmla="val 61332"/>
            </a:avLst>
          </a:prstGeom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800000"/>
                </a:solidFill>
                <a:latin typeface="Century Gothic" pitchFamily="34" charset="0"/>
              </a:rPr>
              <a:t>«Здоровье»</a:t>
            </a:r>
          </a:p>
        </p:txBody>
      </p:sp>
      <p:sp>
        <p:nvSpPr>
          <p:cNvPr id="22" name="Выноска 1 21"/>
          <p:cNvSpPr/>
          <p:nvPr/>
        </p:nvSpPr>
        <p:spPr>
          <a:xfrm>
            <a:off x="4932040" y="1268760"/>
            <a:ext cx="2088232" cy="720080"/>
          </a:xfrm>
          <a:prstGeom prst="borderCallout1">
            <a:avLst>
              <a:gd name="adj1" fmla="val 105957"/>
              <a:gd name="adj2" fmla="val 29551"/>
              <a:gd name="adj3" fmla="val 181560"/>
              <a:gd name="adj4" fmla="val 13977"/>
            </a:avLst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800000"/>
                </a:solidFill>
                <a:latin typeface="Century Gothic" pitchFamily="34" charset="0"/>
              </a:rPr>
              <a:t>«Безопасность»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4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30350" y="0"/>
            <a:ext cx="539803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kumimoji="0" lang="ru-RU" sz="2000" b="1" u="none" strike="noStrike" cap="all" spc="0" normalizeH="0" baseline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Система </a:t>
            </a:r>
          </a:p>
          <a:p>
            <a:pPr algn="ctr"/>
            <a:r>
              <a:rPr kumimoji="0" lang="ru-RU" sz="2000" b="1" u="none" strike="noStrike" cap="all" spc="0" normalizeH="0" baseline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физкультурно-оздоровительной </a:t>
            </a:r>
          </a:p>
          <a:p>
            <a:pPr algn="ctr"/>
            <a:r>
              <a:rPr kumimoji="0" lang="ru-RU" sz="2000" b="1" u="none" strike="noStrike" cap="all" spc="0" normalizeH="0" baseline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работы в ДОУ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827584" y="1268760"/>
            <a:ext cx="7632848" cy="720080"/>
          </a:xfrm>
          <a:prstGeom prst="horizontalScroll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effectLst>
            <a:glow rad="139700">
              <a:schemeClr val="accent1">
                <a:satMod val="175000"/>
                <a:alpha val="40000"/>
              </a:schemeClr>
            </a:glow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800000"/>
                </a:solidFill>
                <a:latin typeface="Century Gothic" pitchFamily="34" charset="0"/>
              </a:rPr>
              <a:t>Обеспечение здорового образа жизни</a:t>
            </a: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827584" y="1772816"/>
            <a:ext cx="7632848" cy="720080"/>
          </a:xfrm>
          <a:prstGeom prst="horizontalScroll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800000"/>
                </a:solidFill>
                <a:latin typeface="Century Gothic" pitchFamily="34" charset="0"/>
              </a:rPr>
              <a:t>Создание условий для физкультурно-оздоровительной работы</a:t>
            </a: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827584" y="2348880"/>
            <a:ext cx="7632848" cy="720080"/>
          </a:xfrm>
          <a:prstGeom prst="horizontalScroll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800000"/>
                </a:solidFill>
                <a:latin typeface="Century Gothic" pitchFamily="34" charset="0"/>
              </a:rPr>
              <a:t>Укрепление здоровья детей средствами физической культуры</a:t>
            </a:r>
            <a:endParaRPr lang="ru-RU" b="1" dirty="0">
              <a:solidFill>
                <a:srgbClr val="800000"/>
              </a:solidFill>
              <a:latin typeface="Century Gothic" pitchFamily="34" charset="0"/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827584" y="2924944"/>
            <a:ext cx="7632848" cy="720080"/>
          </a:xfrm>
          <a:prstGeom prst="horizontalScroll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800000"/>
                </a:solidFill>
                <a:latin typeface="Century Gothic" pitchFamily="34" charset="0"/>
              </a:rPr>
              <a:t>Диагностика</a:t>
            </a: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827584" y="3501008"/>
            <a:ext cx="7632848" cy="720080"/>
          </a:xfrm>
          <a:prstGeom prst="horizontalScroll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800000"/>
                </a:solidFill>
                <a:latin typeface="Century Gothic" pitchFamily="34" charset="0"/>
              </a:rPr>
              <a:t>Организация активного отдыха и самостоятельной двигательной деятельности детей</a:t>
            </a:r>
          </a:p>
        </p:txBody>
      </p:sp>
      <p:sp>
        <p:nvSpPr>
          <p:cNvPr id="9" name="Горизонтальный свиток 8"/>
          <p:cNvSpPr/>
          <p:nvPr/>
        </p:nvSpPr>
        <p:spPr>
          <a:xfrm>
            <a:off x="827584" y="4077072"/>
            <a:ext cx="7632848" cy="720080"/>
          </a:xfrm>
          <a:prstGeom prst="horizontalScroll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800000"/>
                </a:solidFill>
                <a:latin typeface="Century Gothic" pitchFamily="34" charset="0"/>
              </a:rPr>
              <a:t>Закаливание детского организма</a:t>
            </a:r>
          </a:p>
        </p:txBody>
      </p:sp>
      <p:sp>
        <p:nvSpPr>
          <p:cNvPr id="10" name="Горизонтальный свиток 9"/>
          <p:cNvSpPr/>
          <p:nvPr/>
        </p:nvSpPr>
        <p:spPr>
          <a:xfrm>
            <a:off x="827584" y="4653136"/>
            <a:ext cx="7632848" cy="720080"/>
          </a:xfrm>
          <a:prstGeom prst="horizontalScroll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800000"/>
                </a:solidFill>
                <a:latin typeface="Century Gothic" pitchFamily="34" charset="0"/>
              </a:rPr>
              <a:t>Работа с родителями</a:t>
            </a:r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827584" y="5229200"/>
            <a:ext cx="7632848" cy="720080"/>
          </a:xfrm>
          <a:prstGeom prst="horizontalScroll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800000"/>
                </a:solidFill>
                <a:latin typeface="Century Gothic" pitchFamily="34" charset="0"/>
              </a:rPr>
              <a:t>Медико-педагогический контроль</a:t>
            </a:r>
          </a:p>
        </p:txBody>
      </p:sp>
      <p:sp>
        <p:nvSpPr>
          <p:cNvPr id="12" name="Горизонтальный свиток 11"/>
          <p:cNvSpPr/>
          <p:nvPr/>
        </p:nvSpPr>
        <p:spPr>
          <a:xfrm>
            <a:off x="827584" y="5733256"/>
            <a:ext cx="7632848" cy="720080"/>
          </a:xfrm>
          <a:prstGeom prst="horizontalScroll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800000"/>
                </a:solidFill>
                <a:latin typeface="Century Gothic" pitchFamily="34" charset="0"/>
              </a:rPr>
              <a:t>Работа по охране жизни и здоровья детей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4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188640"/>
            <a:ext cx="659462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модель двигательного режима</a:t>
            </a:r>
          </a:p>
        </p:txBody>
      </p:sp>
      <p:pic>
        <p:nvPicPr>
          <p:cNvPr id="3074" name="Picture 2" descr="D:\Для презентации\Рисунок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124744"/>
            <a:ext cx="8568952" cy="55446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4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0"/>
            <a:ext cx="5186163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возрастно-половые показатели</a:t>
            </a:r>
          </a:p>
          <a:p>
            <a:pPr algn="ctr"/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двигательных качеств </a:t>
            </a:r>
          </a:p>
          <a:p>
            <a:pPr algn="ctr"/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физической подготовленности детей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67544" y="1412776"/>
          <a:ext cx="8208915" cy="2958561"/>
        </p:xfrm>
        <a:graphic>
          <a:graphicData uri="http://schemas.openxmlformats.org/drawingml/2006/table">
            <a:tbl>
              <a:tblPr/>
              <a:tblGrid>
                <a:gridCol w="4035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11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34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34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21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841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2212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2397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9755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9755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7904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7904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1239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33229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88762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88762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97992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97992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89230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389230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</a:tblGrid>
              <a:tr h="471356">
                <a:tc rowSpan="5"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50" b="1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№</a:t>
                      </a:r>
                      <a:endParaRPr lang="ru-RU" sz="900" b="1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50" b="1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Пол</a:t>
                      </a:r>
                      <a:endParaRPr lang="ru-RU" sz="900" b="1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50" b="1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Бег на</a:t>
                      </a:r>
                      <a:endParaRPr lang="ru-RU" sz="900" b="1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50" b="1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30 м, с</a:t>
                      </a:r>
                      <a:endParaRPr lang="ru-RU" sz="900" b="1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50" b="1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Бег на</a:t>
                      </a:r>
                      <a:endParaRPr lang="ru-RU" sz="900" b="1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50" b="1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10 м, с</a:t>
                      </a:r>
                      <a:endParaRPr lang="ru-RU" sz="900" b="1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50" b="1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Метание набивного мяча см.</a:t>
                      </a:r>
                      <a:endParaRPr lang="ru-RU" sz="900" b="1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50" b="1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0,5 кг</a:t>
                      </a:r>
                      <a:endParaRPr lang="ru-RU" sz="900" b="1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50" b="1" kern="1400">
                          <a:solidFill>
                            <a:srgbClr val="000000"/>
                          </a:solidFill>
                          <a:latin typeface="Times New Roman"/>
                        </a:rPr>
                        <a:t>Метание мешочка</a:t>
                      </a:r>
                      <a:endParaRPr lang="ru-RU" sz="900" b="1" kern="140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50" b="1" kern="1400">
                          <a:solidFill>
                            <a:srgbClr val="000000"/>
                          </a:solidFill>
                          <a:latin typeface="Times New Roman"/>
                        </a:rPr>
                        <a:t>150 гр.</a:t>
                      </a:r>
                      <a:endParaRPr lang="ru-RU" sz="900" b="1" kern="140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50" b="1" kern="1400">
                          <a:solidFill>
                            <a:srgbClr val="000000"/>
                          </a:solidFill>
                          <a:latin typeface="Times New Roman"/>
                        </a:rPr>
                        <a:t>Прыжок в длину с места, см.</a:t>
                      </a:r>
                      <a:endParaRPr lang="ru-RU" sz="900" b="1" kern="140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50" b="1" kern="1400">
                          <a:solidFill>
                            <a:srgbClr val="000000"/>
                          </a:solidFill>
                          <a:latin typeface="Times New Roman"/>
                        </a:rPr>
                        <a:t>Прыжок</a:t>
                      </a:r>
                      <a:endParaRPr lang="ru-RU" sz="900" b="1" kern="140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50" b="1" kern="1400">
                          <a:solidFill>
                            <a:srgbClr val="000000"/>
                          </a:solidFill>
                          <a:latin typeface="Times New Roman"/>
                        </a:rPr>
                        <a:t>в высоту с места,</a:t>
                      </a:r>
                      <a:endParaRPr lang="ru-RU" sz="900" b="1" kern="140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50" b="1" kern="1400">
                          <a:solidFill>
                            <a:srgbClr val="000000"/>
                          </a:solidFill>
                          <a:latin typeface="Times New Roman"/>
                        </a:rPr>
                        <a:t>см</a:t>
                      </a:r>
                      <a:endParaRPr lang="ru-RU" sz="900" b="1" kern="140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50" b="1" kern="1400">
                          <a:solidFill>
                            <a:srgbClr val="000000"/>
                          </a:solidFill>
                          <a:latin typeface="Times New Roman"/>
                        </a:rPr>
                        <a:t>Спрыгивание в глубину</a:t>
                      </a:r>
                      <a:endParaRPr lang="ru-RU" sz="900" b="1" kern="140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50" b="1" kern="1400">
                          <a:solidFill>
                            <a:srgbClr val="000000"/>
                          </a:solidFill>
                          <a:latin typeface="Times New Roman"/>
                        </a:rPr>
                        <a:t>см.</a:t>
                      </a:r>
                      <a:endParaRPr lang="ru-RU" sz="900" b="1" kern="140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50" b="1" kern="1400">
                          <a:solidFill>
                            <a:srgbClr val="000000"/>
                          </a:solidFill>
                          <a:latin typeface="Times New Roman"/>
                        </a:rPr>
                        <a:t>Общий уровень развития навыков</a:t>
                      </a:r>
                      <a:endParaRPr lang="ru-RU" sz="900" b="1" kern="140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27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50" b="1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Правая рука</a:t>
                      </a:r>
                      <a:endParaRPr lang="ru-RU" sz="900" b="1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50" b="1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Левая</a:t>
                      </a:r>
                      <a:endParaRPr lang="ru-RU" sz="900" b="1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50" b="1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рука</a:t>
                      </a:r>
                      <a:endParaRPr lang="ru-RU" sz="900" b="1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98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Мальчики</a:t>
                      </a:r>
                      <a:endParaRPr lang="ru-RU" sz="105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400">
                          <a:solidFill>
                            <a:srgbClr val="000000"/>
                          </a:solidFill>
                          <a:latin typeface="Times New Roman"/>
                        </a:rPr>
                        <a:t>10,5-8,8</a:t>
                      </a:r>
                      <a:endParaRPr lang="ru-RU" sz="1050" kern="140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400">
                          <a:solidFill>
                            <a:srgbClr val="000000"/>
                          </a:solidFill>
                          <a:latin typeface="Times New Roman"/>
                        </a:rPr>
                        <a:t>3,3-2,4</a:t>
                      </a:r>
                      <a:endParaRPr lang="ru-RU" sz="1050" kern="140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400">
                          <a:solidFill>
                            <a:srgbClr val="000000"/>
                          </a:solidFill>
                          <a:latin typeface="Times New Roman"/>
                        </a:rPr>
                        <a:t>117-185</a:t>
                      </a:r>
                      <a:endParaRPr lang="ru-RU" sz="1050" kern="140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400">
                          <a:solidFill>
                            <a:srgbClr val="000000"/>
                          </a:solidFill>
                          <a:latin typeface="Times New Roman"/>
                        </a:rPr>
                        <a:t>2,5-4,1</a:t>
                      </a:r>
                      <a:endParaRPr lang="ru-RU" sz="1050" kern="140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400">
                          <a:solidFill>
                            <a:srgbClr val="000000"/>
                          </a:solidFill>
                          <a:latin typeface="Times New Roman"/>
                        </a:rPr>
                        <a:t>2,0-3,4</a:t>
                      </a:r>
                      <a:endParaRPr lang="ru-RU" sz="1050" kern="140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400">
                          <a:solidFill>
                            <a:srgbClr val="000000"/>
                          </a:solidFill>
                          <a:latin typeface="Times New Roman"/>
                        </a:rPr>
                        <a:t>60-90</a:t>
                      </a:r>
                      <a:endParaRPr lang="ru-RU" sz="1050" kern="140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400">
                          <a:solidFill>
                            <a:srgbClr val="000000"/>
                          </a:solidFill>
                          <a:latin typeface="Times New Roman"/>
                        </a:rPr>
                        <a:t>14-18</a:t>
                      </a:r>
                      <a:endParaRPr lang="ru-RU" sz="1050" kern="140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400">
                          <a:solidFill>
                            <a:srgbClr val="000000"/>
                          </a:solidFill>
                          <a:latin typeface="Times New Roman"/>
                        </a:rPr>
                        <a:t>30-35</a:t>
                      </a:r>
                      <a:endParaRPr lang="ru-RU" sz="1050" kern="140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endParaRPr lang="ru-RU" sz="1050" kern="140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98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Девочки</a:t>
                      </a:r>
                      <a:endParaRPr lang="ru-RU" sz="105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10,7-8,7</a:t>
                      </a:r>
                      <a:endParaRPr lang="ru-RU" sz="105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400">
                          <a:solidFill>
                            <a:srgbClr val="000000"/>
                          </a:solidFill>
                          <a:latin typeface="Times New Roman"/>
                        </a:rPr>
                        <a:t>3,4-2,6</a:t>
                      </a:r>
                      <a:endParaRPr lang="ru-RU" sz="1050" kern="140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400">
                          <a:solidFill>
                            <a:srgbClr val="000000"/>
                          </a:solidFill>
                          <a:latin typeface="Times New Roman"/>
                        </a:rPr>
                        <a:t>97-178</a:t>
                      </a:r>
                      <a:endParaRPr lang="ru-RU" sz="1050" kern="140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400">
                          <a:solidFill>
                            <a:srgbClr val="000000"/>
                          </a:solidFill>
                          <a:latin typeface="Times New Roman"/>
                        </a:rPr>
                        <a:t>2,4-3,4</a:t>
                      </a:r>
                      <a:endParaRPr lang="ru-RU" sz="1050" kern="140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400">
                          <a:solidFill>
                            <a:srgbClr val="000000"/>
                          </a:solidFill>
                          <a:latin typeface="Times New Roman"/>
                        </a:rPr>
                        <a:t>1,8-2,8</a:t>
                      </a:r>
                      <a:endParaRPr lang="ru-RU" sz="1050" kern="140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400">
                          <a:solidFill>
                            <a:srgbClr val="000000"/>
                          </a:solidFill>
                          <a:latin typeface="Times New Roman"/>
                        </a:rPr>
                        <a:t>55-93</a:t>
                      </a:r>
                      <a:endParaRPr lang="ru-RU" sz="1050" kern="140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400">
                          <a:solidFill>
                            <a:srgbClr val="000000"/>
                          </a:solidFill>
                          <a:latin typeface="Times New Roman"/>
                        </a:rPr>
                        <a:t>12-15</a:t>
                      </a:r>
                      <a:endParaRPr lang="ru-RU" sz="1050" kern="140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400">
                          <a:solidFill>
                            <a:srgbClr val="000000"/>
                          </a:solidFill>
                          <a:latin typeface="Times New Roman"/>
                        </a:rPr>
                        <a:t>30-35</a:t>
                      </a:r>
                      <a:endParaRPr lang="ru-RU" sz="1050" kern="140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endParaRPr lang="ru-RU" sz="105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64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Ф.И.ребенка</a:t>
                      </a:r>
                      <a:endParaRPr lang="ru-RU" sz="105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О</a:t>
                      </a:r>
                      <a:endParaRPr lang="ru-RU" sz="105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В</a:t>
                      </a:r>
                      <a:endParaRPr lang="ru-RU" sz="105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О</a:t>
                      </a:r>
                      <a:endParaRPr lang="ru-RU" sz="105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400">
                          <a:solidFill>
                            <a:srgbClr val="000000"/>
                          </a:solidFill>
                          <a:latin typeface="Times New Roman"/>
                        </a:rPr>
                        <a:t>В</a:t>
                      </a:r>
                      <a:endParaRPr lang="ru-RU" sz="1050" kern="140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400">
                          <a:solidFill>
                            <a:srgbClr val="000000"/>
                          </a:solidFill>
                          <a:latin typeface="Times New Roman"/>
                        </a:rPr>
                        <a:t>О</a:t>
                      </a:r>
                      <a:endParaRPr lang="ru-RU" sz="1050" kern="140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400">
                          <a:solidFill>
                            <a:srgbClr val="000000"/>
                          </a:solidFill>
                          <a:latin typeface="Times New Roman"/>
                        </a:rPr>
                        <a:t>В</a:t>
                      </a:r>
                      <a:endParaRPr lang="ru-RU" sz="1050" kern="140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400">
                          <a:solidFill>
                            <a:srgbClr val="000000"/>
                          </a:solidFill>
                          <a:latin typeface="Times New Roman"/>
                        </a:rPr>
                        <a:t>О</a:t>
                      </a:r>
                      <a:endParaRPr lang="ru-RU" sz="1050" kern="140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400">
                          <a:solidFill>
                            <a:srgbClr val="000000"/>
                          </a:solidFill>
                          <a:latin typeface="Times New Roman"/>
                        </a:rPr>
                        <a:t>В</a:t>
                      </a:r>
                      <a:endParaRPr lang="ru-RU" sz="1050" kern="140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400">
                          <a:solidFill>
                            <a:srgbClr val="000000"/>
                          </a:solidFill>
                          <a:latin typeface="Times New Roman"/>
                        </a:rPr>
                        <a:t>О</a:t>
                      </a:r>
                      <a:endParaRPr lang="ru-RU" sz="1050" kern="140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400">
                          <a:solidFill>
                            <a:srgbClr val="000000"/>
                          </a:solidFill>
                          <a:latin typeface="Times New Roman"/>
                        </a:rPr>
                        <a:t>В</a:t>
                      </a:r>
                      <a:endParaRPr lang="ru-RU" sz="1050" kern="140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400">
                          <a:solidFill>
                            <a:srgbClr val="000000"/>
                          </a:solidFill>
                          <a:latin typeface="Times New Roman"/>
                        </a:rPr>
                        <a:t>О</a:t>
                      </a:r>
                      <a:endParaRPr lang="ru-RU" sz="1050" kern="140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400">
                          <a:solidFill>
                            <a:srgbClr val="000000"/>
                          </a:solidFill>
                          <a:latin typeface="Times New Roman"/>
                        </a:rPr>
                        <a:t>В</a:t>
                      </a:r>
                      <a:endParaRPr lang="ru-RU" sz="1050" kern="140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400">
                          <a:solidFill>
                            <a:srgbClr val="000000"/>
                          </a:solidFill>
                          <a:latin typeface="Times New Roman"/>
                        </a:rPr>
                        <a:t>О</a:t>
                      </a:r>
                      <a:endParaRPr lang="ru-RU" sz="1050" kern="140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400">
                          <a:solidFill>
                            <a:srgbClr val="000000"/>
                          </a:solidFill>
                          <a:latin typeface="Times New Roman"/>
                        </a:rPr>
                        <a:t>В</a:t>
                      </a:r>
                      <a:endParaRPr lang="ru-RU" sz="1050" kern="140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400">
                          <a:solidFill>
                            <a:srgbClr val="000000"/>
                          </a:solidFill>
                          <a:latin typeface="Times New Roman"/>
                        </a:rPr>
                        <a:t>О</a:t>
                      </a:r>
                      <a:endParaRPr lang="ru-RU" sz="1050" kern="140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400">
                          <a:solidFill>
                            <a:srgbClr val="000000"/>
                          </a:solidFill>
                          <a:latin typeface="Times New Roman"/>
                        </a:rPr>
                        <a:t>В</a:t>
                      </a:r>
                      <a:endParaRPr lang="ru-RU" sz="1050" kern="140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400">
                          <a:solidFill>
                            <a:srgbClr val="000000"/>
                          </a:solidFill>
                          <a:latin typeface="Times New Roman"/>
                        </a:rPr>
                        <a:t>О</a:t>
                      </a:r>
                      <a:endParaRPr lang="ru-RU" sz="1050" kern="140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В</a:t>
                      </a:r>
                      <a:endParaRPr lang="ru-RU" sz="105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9806"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lang="ru-RU" sz="1050" b="1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9806"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50" b="1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9806"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50" b="1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9806"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50" b="1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9806"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50" b="1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9806"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50" b="1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9806"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50" b="1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9806"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50" b="1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4769" marR="347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4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39752" y="-830997"/>
            <a:ext cx="6561412" cy="166199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5400" dirty="0"/>
              <a:t> </a:t>
            </a:r>
          </a:p>
          <a:p>
            <a:pPr algn="ctr"/>
            <a:r>
              <a:rPr lang="ru-RU" sz="2400" b="1" dirty="0">
                <a:solidFill>
                  <a:srgbClr val="800080"/>
                </a:solidFill>
              </a:rPr>
              <a:t>ВЗАИМОДЕЙСТВИЕ  РУКОВОДИТЕЛЯ </a:t>
            </a:r>
          </a:p>
          <a:p>
            <a:pPr algn="ctr"/>
            <a:r>
              <a:rPr lang="ru-RU" sz="2400" b="1" dirty="0">
                <a:solidFill>
                  <a:srgbClr val="800080"/>
                </a:solidFill>
              </a:rPr>
              <a:t>ФИЗИЧЕСКОГО ВОСПИТАНИЯ С  ВОСПИТАТЕЛЕМ</a:t>
            </a:r>
          </a:p>
        </p:txBody>
      </p:sp>
      <p:pic>
        <p:nvPicPr>
          <p:cNvPr id="1028" name="Picture 4" descr="D:\Для презентации\Рисунок5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96752"/>
            <a:ext cx="8712968" cy="5472608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1466</TotalTime>
  <Words>343</Words>
  <Application>Microsoft Office PowerPoint</Application>
  <PresentationFormat>Экран (4:3)</PresentationFormat>
  <Paragraphs>166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Arial</vt:lpstr>
      <vt:lpstr>Calibri</vt:lpstr>
      <vt:lpstr>Century Gothic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Оксана</dc:creator>
  <cp:lastModifiedBy>Пользователь</cp:lastModifiedBy>
  <cp:revision>138</cp:revision>
  <dcterms:created xsi:type="dcterms:W3CDTF">2013-03-28T10:15:05Z</dcterms:created>
  <dcterms:modified xsi:type="dcterms:W3CDTF">2020-08-11T18:07:40Z</dcterms:modified>
</cp:coreProperties>
</file>