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01" r:id="rId2"/>
    <p:sldId id="257" r:id="rId3"/>
    <p:sldId id="258" r:id="rId4"/>
    <p:sldId id="282" r:id="rId5"/>
    <p:sldId id="283" r:id="rId6"/>
    <p:sldId id="284" r:id="rId7"/>
    <p:sldId id="291" r:id="rId8"/>
    <p:sldId id="259" r:id="rId9"/>
    <p:sldId id="285" r:id="rId10"/>
    <p:sldId id="286" r:id="rId11"/>
    <p:sldId id="287" r:id="rId12"/>
    <p:sldId id="288" r:id="rId13"/>
    <p:sldId id="289" r:id="rId14"/>
    <p:sldId id="290" r:id="rId15"/>
    <p:sldId id="279" r:id="rId16"/>
    <p:sldId id="292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293" r:id="rId25"/>
    <p:sldId id="302" r:id="rId26"/>
    <p:sldId id="260" r:id="rId27"/>
    <p:sldId id="261" r:id="rId28"/>
    <p:sldId id="262" r:id="rId29"/>
    <p:sldId id="263" r:id="rId30"/>
    <p:sldId id="265" r:id="rId31"/>
    <p:sldId id="266" r:id="rId32"/>
    <p:sldId id="267" r:id="rId33"/>
    <p:sldId id="268" r:id="rId34"/>
    <p:sldId id="271" r:id="rId35"/>
    <p:sldId id="274" r:id="rId36"/>
    <p:sldId id="275" r:id="rId37"/>
    <p:sldId id="276" r:id="rId38"/>
    <p:sldId id="277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9933"/>
    <a:srgbClr val="FF6600"/>
    <a:srgbClr val="D9E0F5"/>
    <a:srgbClr val="7D96DD"/>
    <a:srgbClr val="3B85D7"/>
    <a:srgbClr val="476AC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09" autoAdjust="0"/>
  </p:normalViewPr>
  <p:slideViewPr>
    <p:cSldViewPr snapToObjects="1">
      <p:cViewPr varScale="1">
        <p:scale>
          <a:sx n="76" d="100"/>
          <a:sy n="76" d="100"/>
        </p:scale>
        <p:origin x="-606" y="-102"/>
      </p:cViewPr>
      <p:guideLst>
        <p:guide orient="horz"/>
        <p:guide pos="1383"/>
        <p:guide pos="437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43B3261D-31AF-4CE0-928A-5E1555B5B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A78B4-3851-4662-A083-747801688DB9}" type="slidenum">
              <a:rPr lang="ru-RU">
                <a:latin typeface="Arial" charset="0"/>
              </a:rPr>
              <a:pPr/>
              <a:t>16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A78B4-3851-4662-A083-747801688DB9}" type="slidenum">
              <a:rPr lang="ru-RU">
                <a:latin typeface="Arial" charset="0"/>
              </a:rPr>
              <a:pPr/>
              <a:t>25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A5CE15-BDD6-4AE2-B2D7-97AABE4CD5A4}" type="slidenum">
              <a:rPr lang="ru-RU">
                <a:latin typeface="Arial" charset="0"/>
              </a:rPr>
              <a:pPr/>
              <a:t>31</a:t>
            </a:fld>
            <a:endParaRPr lang="ru-RU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r>
              <a:rPr lang="ru-RU" smtClean="0">
                <a:latin typeface="Arial" charset="0"/>
              </a:rPr>
              <a:t>Ответы в таблице:</a:t>
            </a:r>
          </a:p>
          <a:p>
            <a:pPr marL="228600" indent="-228600" eaLnBrk="1" hangingPunct="1"/>
            <a:r>
              <a:rPr lang="ru-RU" smtClean="0">
                <a:latin typeface="Arial" charset="0"/>
              </a:rPr>
              <a:t>2	1</a:t>
            </a:r>
          </a:p>
          <a:p>
            <a:pPr marL="228600" indent="-228600" eaLnBrk="1" hangingPunct="1"/>
            <a:r>
              <a:rPr lang="ru-RU" smtClean="0">
                <a:latin typeface="Arial" charset="0"/>
              </a:rPr>
              <a:t>4	2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FFD718-F433-4A3B-92A9-7828BD52F5A2}" type="slidenum">
              <a:rPr lang="ru-RU">
                <a:latin typeface="Arial" charset="0"/>
              </a:rPr>
              <a:pPr/>
              <a:t>34</a:t>
            </a:fld>
            <a:endParaRPr lang="ru-RU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Какими средствами можно вычислить значение этого выражения???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5C8AC6-7B73-4130-AD2E-D928A0529013}" type="slidenum">
              <a:rPr lang="ru-RU">
                <a:latin typeface="Arial" charset="0"/>
              </a:rPr>
              <a:pPr/>
              <a:t>35</a:t>
            </a:fld>
            <a:endParaRPr lang="ru-RU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4D0ACA-BD88-437D-96FB-81136A3B1E3C}" type="slidenum">
              <a:rPr lang="ru-RU">
                <a:latin typeface="Arial" charset="0"/>
              </a:rPr>
              <a:pPr/>
              <a:t>36</a:t>
            </a:fld>
            <a:endParaRPr lang="ru-RU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3A416F-C91B-4FAE-971B-E90B49370ED0}" type="slidenum">
              <a:rPr lang="ru-RU">
                <a:latin typeface="Arial" charset="0"/>
              </a:rPr>
              <a:pPr/>
              <a:t>37</a:t>
            </a:fld>
            <a:endParaRPr lang="ru-RU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A78B4-3851-4662-A083-747801688DB9}" type="slidenum">
              <a:rPr lang="ru-RU">
                <a:latin typeface="Arial" charset="0"/>
              </a:rPr>
              <a:pPr/>
              <a:t>38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A78B4-3851-4662-A083-747801688DB9}" type="slidenum">
              <a:rPr lang="ru-RU">
                <a:latin typeface="Arial" charset="0"/>
              </a:rPr>
              <a:pPr/>
              <a:t>17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A78B4-3851-4662-A083-747801688DB9}" type="slidenum">
              <a:rPr lang="ru-RU">
                <a:latin typeface="Arial" charset="0"/>
              </a:rPr>
              <a:pPr/>
              <a:t>18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A78B4-3851-4662-A083-747801688DB9}" type="slidenum">
              <a:rPr lang="ru-RU">
                <a:latin typeface="Arial" charset="0"/>
              </a:rPr>
              <a:pPr/>
              <a:t>19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A78B4-3851-4662-A083-747801688DB9}" type="slidenum">
              <a:rPr lang="ru-RU">
                <a:latin typeface="Arial" charset="0"/>
              </a:rPr>
              <a:pPr/>
              <a:t>20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A78B4-3851-4662-A083-747801688DB9}" type="slidenum">
              <a:rPr lang="ru-RU">
                <a:latin typeface="Arial" charset="0"/>
              </a:rPr>
              <a:pPr/>
              <a:t>21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A78B4-3851-4662-A083-747801688DB9}" type="slidenum">
              <a:rPr lang="ru-RU">
                <a:latin typeface="Arial" charset="0"/>
              </a:rPr>
              <a:pPr/>
              <a:t>22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A78B4-3851-4662-A083-747801688DB9}" type="slidenum">
              <a:rPr lang="ru-RU">
                <a:latin typeface="Arial" charset="0"/>
              </a:rPr>
              <a:pPr/>
              <a:t>23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A78B4-3851-4662-A083-747801688DB9}" type="slidenum">
              <a:rPr lang="ru-RU">
                <a:latin typeface="Arial" charset="0"/>
              </a:rPr>
              <a:pPr/>
              <a:t>24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0C0EB-0B87-4947-B295-14659D92A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20EE6-F08A-49DB-BFF4-A80C1F22D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CD125-BC44-4976-9045-8473B7206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03AA3-EA42-4E0E-85F7-45EAB0DF2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F0F7D-F028-4BB6-AF77-39F45D7D11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C04DA-A78F-4BCE-AEFE-420E5EBB3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7A5BF-B55C-4F16-88CC-79E2F660F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B0E6C-D1E2-4B7B-BF88-B438B52EA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5D172-46B0-48EC-B0F9-692EAEC9D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10029-43F7-4EB9-B5CC-B5DCB0053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02FDC-F756-4E63-B116-9CB9B9D47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6E926-910F-4509-ABEB-0862C9779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B6FAE9EB-5B31-476E-B18C-5EC4B437D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file:///D:\&#1084;&#1072;&#1075;&#1080;&#1089;&#1090;&#1088;&#1072;&#1090;&#1091;&#1088;&#1072;\&#1090;&#1077;&#1086;&#1088;&#1080;&#1103;%20&#1080;&#1085;&#1092;&#1086;&#1088;&#1084;&#1072;&#1094;&#1080;&#1080;\&#1087;&#1088;&#1077;&#1079;&#1077;&#1085;&#1090;&#1072;&#1094;&#1080;&#1103;\Michael-Blake-Chislo-Tau(muzofon.com).mp3" TargetMode="External"/><Relationship Id="rId1" Type="http://schemas.openxmlformats.org/officeDocument/2006/relationships/audio" Target="file:///D:\&#1084;&#1072;&#1075;&#1080;&#1089;&#1090;&#1088;&#1072;&#1090;&#1091;&#1088;&#1072;\&#1090;&#1077;&#1086;&#1088;&#1080;&#1103;%20&#1080;&#1085;&#1092;&#1086;&#1088;&#1084;&#1072;&#1094;&#1080;&#1080;\&#1087;&#1088;&#1077;&#1079;&#1077;&#1085;&#1090;&#1072;&#1094;&#1080;&#1103;\song-from-pi-chislo-pi-(mp3-crazy.com).mp3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&#1055;&#1086;&#1085;&#1103;&#1090;&#1080;&#1077;%20&#171;&#1080;&#1085;&#1092;&#1086;&#1088;&#1084;&#1072;&#1094;&#1080;&#1103;&#187;.%20_%20&#1060;&#1080;&#1079;&#1080;&#1082;&#1072;.html" TargetMode="External"/><Relationship Id="rId3" Type="http://schemas.openxmlformats.org/officeDocument/2006/relationships/hyperlink" Target="&#1048;&#1085;&#1092;&#1086;&#1088;&#1084;&#1072;&#1094;&#1080;&#1103;%20&#1080;%20&#1087;&#1088;&#1086;&#1103;&#1074;&#1083;&#1077;&#1085;&#1080;&#1077;%20&#1077;&#1077;%20&#1089;&#1074;&#1086;&#1081;&#1089;&#1090;&#1074;%20&#1074;%20&#1089;&#1083;&#1086;&#1078;&#1085;&#1099;&#1093;%20&#1089;&#1080;&#1089;&#1090;&#1077;&#1084;&#1072;&#1093;%20_%20kaf-gis.kh.ua.html" TargetMode="External"/><Relationship Id="rId7" Type="http://schemas.openxmlformats.org/officeDocument/2006/relationships/hyperlink" Target="&#1048;&#1085;&#1092;&#1086;&#1088;&#1084;&#1072;&#1094;&#1080;&#1103;%20-%20&#1086;&#1089;&#1085;&#1086;&#1074;&#1072;%20&#1078;&#1080;&#1079;&#1085;&#1080;_%20&#1054;&#1087;&#1077;&#1088;&#1072;&#1094;&#1080;&#1080;%20&#1085;&#1072;&#1076;%20&#1080;&#1085;&#1092;&#1086;&#1088;&#1084;&#1072;&#1094;&#1080;&#1077;&#1081;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&#1052;&#1091;&#1079;&#1099;&#1082;&#1072;%20&#1095;&#1080;&#1089;&#1083;&#1072;%20&#1055;&#1080;%20-%20&#1042;%20&#1087;&#1086;&#1080;&#1089;&#1082;&#1072;&#1093;%20&#1085;&#1077;&#1072;&#1076;&#1077;&#1082;&#1074;&#1072;&#1090;&#1085;&#1086;&#1081;%20&#1088;&#1077;&#1072;&#1083;&#1100;&#1085;&#1086;&#1089;&#1090;&#1080;.html" TargetMode="External"/><Relationship Id="rId5" Type="http://schemas.openxmlformats.org/officeDocument/2006/relationships/hyperlink" Target="&#1048;&#1085;&#1092;&#1086;&#1088;&#1084;&#1072;&#1094;&#1080;&#1103;%20-%20&#1101;&#1090;&#1086;...%20&#1063;&#1090;&#1086;%20&#1090;&#1072;&#1082;&#1086;&#1077;%20&#1048;&#1085;&#1092;&#1086;&#1088;&#1084;&#1072;&#1094;&#1080;&#1103;_.html" TargetMode="External"/><Relationship Id="rId4" Type="http://schemas.openxmlformats.org/officeDocument/2006/relationships/hyperlink" Target="2.4.&#160;&#160;&#160;&#160;%20&#1042;&#1048;&#1044;&#1067;%20&#1048;&#1053;&#1060;&#1054;&#1056;&#1052;&#1040;&#1062;&#1048;&#1048;%20_%20&#1069;&#1083;&#1077;&#1082;&#1090;&#1088;&#1086;&#1085;&#1085;&#1072;&#1103;%20&#1073;&#1080;&#1073;&#1083;&#1080;&#1086;&#1090;&#1077;&#1082;&#1072;.html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30424"/>
            <a:ext cx="7772400" cy="1470025"/>
          </a:xfrm>
        </p:spPr>
        <p:txBody>
          <a:bodyPr/>
          <a:lstStyle/>
          <a:p>
            <a:r>
              <a:rPr lang="ru-RU" b="1" cap="all" dirty="0" smtClean="0">
                <a:solidFill>
                  <a:srgbClr val="FF9933"/>
                </a:solidFill>
              </a:rPr>
              <a:t>информация</a:t>
            </a:r>
            <a:endParaRPr lang="ru-RU" b="1" cap="all" dirty="0">
              <a:solidFill>
                <a:srgbClr val="FF993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5276844"/>
            <a:ext cx="3714776" cy="132875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Субъектный взгляд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2947" name="Picture 3" descr="D:\магистратура\теория информации\imagesу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6900893" y="4357694"/>
            <a:ext cx="2028825" cy="2247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СВОЙСТВА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5123" name="Text Box 21"/>
          <p:cNvSpPr txBox="1">
            <a:spLocks noChangeArrowheads="1"/>
          </p:cNvSpPr>
          <p:nvPr/>
        </p:nvSpPr>
        <p:spPr bwMode="auto">
          <a:xfrm>
            <a:off x="611188" y="1196975"/>
            <a:ext cx="31686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r>
              <a:rPr lang="ru-RU" sz="28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35000"/>
              </a:lnSpc>
            </a:pPr>
            <a:endParaRPr lang="ru-RU" sz="900">
              <a:solidFill>
                <a:schemeClr val="bg1"/>
              </a:solidFill>
            </a:endParaRPr>
          </a:p>
        </p:txBody>
      </p:sp>
      <p:graphicFrame>
        <p:nvGraphicFramePr>
          <p:cNvPr id="7394" name="Group 226"/>
          <p:cNvGraphicFramePr>
            <a:graphicFrameLocks noGrp="1"/>
          </p:cNvGraphicFramePr>
          <p:nvPr>
            <p:ph idx="1"/>
          </p:nvPr>
        </p:nvGraphicFramePr>
        <p:xfrm>
          <a:off x="357158" y="1114425"/>
          <a:ext cx="3025775" cy="3108960"/>
        </p:xfrm>
        <a:graphic>
          <a:graphicData uri="http://schemas.openxmlformats.org/drawingml/2006/table">
            <a:tbl>
              <a:tblPr/>
              <a:tblGrid>
                <a:gridCol w="3025775"/>
              </a:tblGrid>
              <a:tr h="5121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6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1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Д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остоверность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8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6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1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202" name="Picture 2" descr="D:\магистратура\теория информации\скачанные файлы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7" y="1114425"/>
            <a:ext cx="3129726" cy="3171831"/>
          </a:xfrm>
          <a:prstGeom prst="rect">
            <a:avLst/>
          </a:prstGeom>
          <a:noFill/>
        </p:spPr>
      </p:pic>
      <p:pic>
        <p:nvPicPr>
          <p:cNvPr id="51203" name="Picture 3" descr="D:\магистратура\теория информации\скачанные файлы (1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9" y="1196975"/>
            <a:ext cx="3952488" cy="2517777"/>
          </a:xfrm>
          <a:prstGeom prst="rect">
            <a:avLst/>
          </a:prstGeom>
          <a:noFill/>
        </p:spPr>
      </p:pic>
      <p:pic>
        <p:nvPicPr>
          <p:cNvPr id="51204" name="Picture 4" descr="D:\магистратура\теория информации\images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1999" y="3901982"/>
            <a:ext cx="3952487" cy="2808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1 -1.11111E-6 L 0.30921 -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СВОЙСТВА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5123" name="Text Box 21"/>
          <p:cNvSpPr txBox="1">
            <a:spLocks noChangeArrowheads="1"/>
          </p:cNvSpPr>
          <p:nvPr/>
        </p:nvSpPr>
        <p:spPr bwMode="auto">
          <a:xfrm>
            <a:off x="611188" y="1196975"/>
            <a:ext cx="31686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r>
              <a:rPr lang="ru-RU" sz="28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35000"/>
              </a:lnSpc>
            </a:pPr>
            <a:endParaRPr lang="ru-RU" sz="900">
              <a:solidFill>
                <a:schemeClr val="bg1"/>
              </a:solidFill>
            </a:endParaRPr>
          </a:p>
        </p:txBody>
      </p:sp>
      <p:graphicFrame>
        <p:nvGraphicFramePr>
          <p:cNvPr id="7394" name="Group 226"/>
          <p:cNvGraphicFramePr>
            <a:graphicFrameLocks noGrp="1"/>
          </p:cNvGraphicFramePr>
          <p:nvPr>
            <p:ph idx="1"/>
          </p:nvPr>
        </p:nvGraphicFramePr>
        <p:xfrm>
          <a:off x="357158" y="1114425"/>
          <a:ext cx="3025775" cy="3887790"/>
        </p:xfrm>
        <a:graphic>
          <a:graphicData uri="http://schemas.openxmlformats.org/drawingml/2006/table">
            <a:tbl>
              <a:tblPr/>
              <a:tblGrid>
                <a:gridCol w="3025775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ктуальность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2230" name="Picture 6" descr="D:\магистратура\теория информации\imagesф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092" y="4714884"/>
            <a:ext cx="3419775" cy="2084756"/>
          </a:xfrm>
          <a:prstGeom prst="rect">
            <a:avLst/>
          </a:prstGeom>
          <a:noFill/>
        </p:spPr>
      </p:pic>
      <p:pic>
        <p:nvPicPr>
          <p:cNvPr id="52232" name="Picture 8" descr="D:\магистратура\теория информации\скачанные файлы (20).jpg"/>
          <p:cNvPicPr>
            <a:picLocks noChangeAspect="1" noChangeArrowheads="1"/>
          </p:cNvPicPr>
          <p:nvPr/>
        </p:nvPicPr>
        <p:blipFill>
          <a:blip r:embed="rId3" cstate="print"/>
          <a:srcRect b="17555"/>
          <a:stretch>
            <a:fillRect/>
          </a:stretch>
        </p:blipFill>
        <p:spPr bwMode="auto">
          <a:xfrm>
            <a:off x="4302378" y="2071678"/>
            <a:ext cx="4627340" cy="4800136"/>
          </a:xfrm>
          <a:prstGeom prst="rect">
            <a:avLst/>
          </a:prstGeom>
          <a:noFill/>
        </p:spPr>
      </p:pic>
      <p:pic>
        <p:nvPicPr>
          <p:cNvPr id="52229" name="Picture 5" descr="D:\магистратура\теория информации\imagesн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114425"/>
            <a:ext cx="2357422" cy="2285045"/>
          </a:xfrm>
          <a:prstGeom prst="rect">
            <a:avLst/>
          </a:prstGeom>
          <a:noFill/>
        </p:spPr>
      </p:pic>
      <p:pic>
        <p:nvPicPr>
          <p:cNvPr id="52233" name="Picture 9" descr="D:\магистратура\теория информации\vazhno.png"/>
          <p:cNvPicPr>
            <a:picLocks noChangeAspect="1" noChangeArrowheads="1"/>
          </p:cNvPicPr>
          <p:nvPr/>
        </p:nvPicPr>
        <p:blipFill>
          <a:blip r:embed="rId5" cstate="print"/>
          <a:srcRect l="17060" r="20448"/>
          <a:stretch>
            <a:fillRect/>
          </a:stretch>
        </p:blipFill>
        <p:spPr bwMode="auto">
          <a:xfrm>
            <a:off x="142844" y="1071546"/>
            <a:ext cx="3571900" cy="34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76 3.33333E-6 L 0.31076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СВОЙСТВА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5123" name="Text Box 21"/>
          <p:cNvSpPr txBox="1">
            <a:spLocks noChangeArrowheads="1"/>
          </p:cNvSpPr>
          <p:nvPr/>
        </p:nvSpPr>
        <p:spPr bwMode="auto">
          <a:xfrm>
            <a:off x="611188" y="1196975"/>
            <a:ext cx="31686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r>
              <a:rPr lang="ru-RU" sz="28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35000"/>
              </a:lnSpc>
            </a:pPr>
            <a:endParaRPr lang="ru-RU" sz="900">
              <a:solidFill>
                <a:schemeClr val="bg1"/>
              </a:solidFill>
            </a:endParaRPr>
          </a:p>
        </p:txBody>
      </p:sp>
      <p:graphicFrame>
        <p:nvGraphicFramePr>
          <p:cNvPr id="7394" name="Group 226"/>
          <p:cNvGraphicFramePr>
            <a:graphicFrameLocks noGrp="1"/>
          </p:cNvGraphicFramePr>
          <p:nvPr>
            <p:ph idx="1"/>
          </p:nvPr>
        </p:nvGraphicFramePr>
        <p:xfrm>
          <a:off x="357158" y="1114425"/>
          <a:ext cx="3025775" cy="3887790"/>
        </p:xfrm>
        <a:graphic>
          <a:graphicData uri="http://schemas.openxmlformats.org/drawingml/2006/table">
            <a:tbl>
              <a:tblPr/>
              <a:tblGrid>
                <a:gridCol w="3025775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П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олнота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4274" name="Picture 2" descr="D:\магистратура\теория информации\depositphotos_21349263-low-empty-half-and-full-of-water-glass-isolated-on-white-with-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5184265" cy="2505897"/>
          </a:xfrm>
          <a:prstGeom prst="rect">
            <a:avLst/>
          </a:prstGeom>
          <a:noFill/>
        </p:spPr>
      </p:pic>
      <p:pic>
        <p:nvPicPr>
          <p:cNvPr id="54275" name="Picture 3" descr="D:\магистратура\теория информации\clipboard-checkmark-223235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643314"/>
            <a:ext cx="3841773" cy="2881330"/>
          </a:xfrm>
          <a:prstGeom prst="rect">
            <a:avLst/>
          </a:prstGeom>
          <a:noFill/>
        </p:spPr>
      </p:pic>
      <p:pic>
        <p:nvPicPr>
          <p:cNvPr id="54276" name="Picture 4" descr="D:\магистратура\теория информации\galochka_24-150x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5" y="3595691"/>
            <a:ext cx="3214705" cy="3214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СВОЙСТВА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5123" name="Text Box 21"/>
          <p:cNvSpPr txBox="1">
            <a:spLocks noChangeArrowheads="1"/>
          </p:cNvSpPr>
          <p:nvPr/>
        </p:nvSpPr>
        <p:spPr bwMode="auto">
          <a:xfrm>
            <a:off x="611188" y="1196975"/>
            <a:ext cx="31686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r>
              <a:rPr lang="ru-RU" sz="28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35000"/>
              </a:lnSpc>
            </a:pPr>
            <a:endParaRPr lang="ru-RU" sz="900">
              <a:solidFill>
                <a:schemeClr val="bg1"/>
              </a:solidFill>
            </a:endParaRPr>
          </a:p>
        </p:txBody>
      </p:sp>
      <p:graphicFrame>
        <p:nvGraphicFramePr>
          <p:cNvPr id="7394" name="Group 226"/>
          <p:cNvGraphicFramePr>
            <a:graphicFrameLocks noGrp="1"/>
          </p:cNvGraphicFramePr>
          <p:nvPr>
            <p:ph idx="1"/>
          </p:nvPr>
        </p:nvGraphicFramePr>
        <p:xfrm>
          <a:off x="357158" y="2800033"/>
          <a:ext cx="3025775" cy="3108960"/>
        </p:xfrm>
        <a:graphic>
          <a:graphicData uri="http://schemas.openxmlformats.org/drawingml/2006/table">
            <a:tbl>
              <a:tblPr/>
              <a:tblGrid>
                <a:gridCol w="3025775"/>
              </a:tblGrid>
              <a:tr h="3905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Т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очность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3250" name="Picture 2" descr="D:\магистратура\теория информации\скачанные файлы (3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114425"/>
            <a:ext cx="3424244" cy="2522439"/>
          </a:xfrm>
          <a:prstGeom prst="rect">
            <a:avLst/>
          </a:prstGeom>
          <a:noFill/>
        </p:spPr>
      </p:pic>
      <p:pic>
        <p:nvPicPr>
          <p:cNvPr id="53251" name="Picture 3" descr="D:\магистратура\теория информации\103114_1210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7" y="2820370"/>
            <a:ext cx="4078886" cy="3108960"/>
          </a:xfrm>
          <a:prstGeom prst="rect">
            <a:avLst/>
          </a:prstGeom>
          <a:noFill/>
        </p:spPr>
      </p:pic>
      <p:pic>
        <p:nvPicPr>
          <p:cNvPr id="53252" name="Picture 4" descr="D:\магистратура\теория информации\скачанные файлы (3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8241" y="3857628"/>
            <a:ext cx="3833821" cy="2551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СВОЙСТВА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5123" name="Text Box 21"/>
          <p:cNvSpPr txBox="1">
            <a:spLocks noChangeArrowheads="1"/>
          </p:cNvSpPr>
          <p:nvPr/>
        </p:nvSpPr>
        <p:spPr bwMode="auto">
          <a:xfrm>
            <a:off x="611188" y="1196975"/>
            <a:ext cx="31686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r>
              <a:rPr lang="ru-RU" sz="28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35000"/>
              </a:lnSpc>
            </a:pPr>
            <a:endParaRPr lang="ru-RU" sz="900">
              <a:solidFill>
                <a:schemeClr val="bg1"/>
              </a:solidFill>
            </a:endParaRPr>
          </a:p>
        </p:txBody>
      </p:sp>
      <p:sp>
        <p:nvSpPr>
          <p:cNvPr id="5124" name="Text Box 22"/>
          <p:cNvSpPr txBox="1">
            <a:spLocks noChangeArrowheads="1"/>
          </p:cNvSpPr>
          <p:nvPr/>
        </p:nvSpPr>
        <p:spPr bwMode="auto">
          <a:xfrm>
            <a:off x="0" y="5229225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5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о</a:t>
            </a:r>
            <a:r>
              <a:rPr lang="ru-RU" sz="2400" dirty="0" smtClean="0">
                <a:solidFill>
                  <a:schemeClr val="bg1"/>
                </a:solidFill>
              </a:rPr>
              <a:t>дну </a:t>
            </a:r>
            <a:r>
              <a:rPr lang="ru-RU" sz="2400" dirty="0">
                <a:solidFill>
                  <a:schemeClr val="bg1"/>
                </a:solidFill>
              </a:rPr>
              <a:t>и ту же информацию разные люди</a:t>
            </a: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могут оценить по разному</a:t>
            </a:r>
            <a:endParaRPr lang="ru-RU" sz="2400" dirty="0"/>
          </a:p>
        </p:txBody>
      </p:sp>
      <p:graphicFrame>
        <p:nvGraphicFramePr>
          <p:cNvPr id="7394" name="Group 226"/>
          <p:cNvGraphicFramePr>
            <a:graphicFrameLocks noGrp="1"/>
          </p:cNvGraphicFramePr>
          <p:nvPr>
            <p:ph idx="1"/>
          </p:nvPr>
        </p:nvGraphicFramePr>
        <p:xfrm>
          <a:off x="357158" y="1114425"/>
          <a:ext cx="3025775" cy="3887790"/>
        </p:xfrm>
        <a:graphic>
          <a:graphicData uri="http://schemas.openxmlformats.org/drawingml/2006/table">
            <a:tbl>
              <a:tblPr/>
              <a:tblGrid>
                <a:gridCol w="3025775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П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онятность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П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олезность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Д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остоверность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ктуальность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П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олнота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Т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очность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5299" name="Picture 3" descr="D:\магистратура\теория информации\не-точность-инфы-800x4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9987" y="1214422"/>
            <a:ext cx="5622607" cy="370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ИЗМЕРЕНИЕ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38163" y="1196975"/>
            <a:ext cx="31686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r>
              <a:rPr lang="ru-RU" sz="28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35000"/>
              </a:lnSpc>
            </a:pPr>
            <a:endParaRPr lang="ru-RU" sz="900">
              <a:solidFill>
                <a:schemeClr val="bg1"/>
              </a:solidFill>
            </a:endParaRPr>
          </a:p>
        </p:txBody>
      </p:sp>
      <p:sp>
        <p:nvSpPr>
          <p:cNvPr id="6148" name="Text Box 22"/>
          <p:cNvSpPr txBox="1">
            <a:spLocks noChangeArrowheads="1"/>
          </p:cNvSpPr>
          <p:nvPr/>
        </p:nvSpPr>
        <p:spPr bwMode="auto">
          <a:xfrm>
            <a:off x="4714875" y="2933700"/>
            <a:ext cx="2084388" cy="650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9933"/>
                </a:solidFill>
              </a:rPr>
              <a:t>В</a:t>
            </a:r>
            <a:r>
              <a:rPr lang="ru-RU">
                <a:solidFill>
                  <a:schemeClr val="bg1"/>
                </a:solidFill>
              </a:rPr>
              <a:t>ероятностный подход</a:t>
            </a:r>
          </a:p>
        </p:txBody>
      </p:sp>
      <p:sp>
        <p:nvSpPr>
          <p:cNvPr id="6149" name="Text Box 23"/>
          <p:cNvSpPr txBox="1">
            <a:spLocks noChangeArrowheads="1"/>
          </p:cNvSpPr>
          <p:nvPr/>
        </p:nvSpPr>
        <p:spPr bwMode="auto">
          <a:xfrm>
            <a:off x="6946900" y="2943225"/>
            <a:ext cx="1990725" cy="650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9933"/>
                </a:solidFill>
              </a:rPr>
              <a:t>А</a:t>
            </a:r>
            <a:r>
              <a:rPr lang="ru-RU">
                <a:solidFill>
                  <a:schemeClr val="bg1"/>
                </a:solidFill>
              </a:rPr>
              <a:t>лфавитный подход</a:t>
            </a:r>
          </a:p>
        </p:txBody>
      </p:sp>
      <p:sp>
        <p:nvSpPr>
          <p:cNvPr id="6150" name="Text Box 26"/>
          <p:cNvSpPr txBox="1">
            <a:spLocks noChangeArrowheads="1"/>
          </p:cNvSpPr>
          <p:nvPr/>
        </p:nvSpPr>
        <p:spPr bwMode="auto">
          <a:xfrm>
            <a:off x="250825" y="1557338"/>
            <a:ext cx="4248150" cy="8318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>
                <a:solidFill>
                  <a:srgbClr val="FF9933"/>
                </a:solidFill>
              </a:rPr>
              <a:t/>
            </a:r>
            <a:br>
              <a:rPr lang="ru-RU" sz="1200" b="1">
                <a:solidFill>
                  <a:srgbClr val="FF9933"/>
                </a:solidFill>
              </a:rPr>
            </a:br>
            <a:r>
              <a:rPr lang="ru-RU" sz="2400" b="1">
                <a:solidFill>
                  <a:srgbClr val="FF9933"/>
                </a:solidFill>
              </a:rPr>
              <a:t>И</a:t>
            </a:r>
            <a:r>
              <a:rPr lang="ru-RU" sz="2400">
                <a:solidFill>
                  <a:schemeClr val="bg1"/>
                </a:solidFill>
              </a:rPr>
              <a:t>НФОРМАЦИЯ</a:t>
            </a:r>
            <a:br>
              <a:rPr lang="ru-RU" sz="2400">
                <a:solidFill>
                  <a:schemeClr val="bg1"/>
                </a:solidFill>
              </a:rPr>
            </a:br>
            <a:endParaRPr lang="ru-RU" sz="1200">
              <a:solidFill>
                <a:schemeClr val="bg1"/>
              </a:solidFill>
            </a:endParaRPr>
          </a:p>
        </p:txBody>
      </p:sp>
      <p:sp>
        <p:nvSpPr>
          <p:cNvPr id="6151" name="Text Box 27"/>
          <p:cNvSpPr txBox="1">
            <a:spLocks noChangeArrowheads="1"/>
          </p:cNvSpPr>
          <p:nvPr/>
        </p:nvSpPr>
        <p:spPr bwMode="auto">
          <a:xfrm>
            <a:off x="4714875" y="1557338"/>
            <a:ext cx="4210050" cy="8318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9933"/>
                </a:solidFill>
              </a:rPr>
              <a:t>П</a:t>
            </a:r>
            <a:r>
              <a:rPr lang="ru-RU" sz="2400">
                <a:solidFill>
                  <a:schemeClr val="bg1"/>
                </a:solidFill>
              </a:rPr>
              <a:t>одходы к измерению информации</a:t>
            </a:r>
          </a:p>
        </p:txBody>
      </p:sp>
      <p:sp>
        <p:nvSpPr>
          <p:cNvPr id="6152" name="Text Box 28"/>
          <p:cNvSpPr txBox="1">
            <a:spLocks noChangeArrowheads="1"/>
          </p:cNvSpPr>
          <p:nvPr/>
        </p:nvSpPr>
        <p:spPr bwMode="auto">
          <a:xfrm>
            <a:off x="250825" y="2924175"/>
            <a:ext cx="1871663" cy="650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по отношению к человеку</a:t>
            </a:r>
            <a:endParaRPr lang="ru-RU" sz="1200">
              <a:solidFill>
                <a:schemeClr val="bg1"/>
              </a:solidFill>
            </a:endParaRPr>
          </a:p>
        </p:txBody>
      </p:sp>
      <p:sp>
        <p:nvSpPr>
          <p:cNvPr id="6153" name="Text Box 29"/>
          <p:cNvSpPr txBox="1">
            <a:spLocks noChangeArrowheads="1"/>
          </p:cNvSpPr>
          <p:nvPr/>
        </p:nvSpPr>
        <p:spPr bwMode="auto">
          <a:xfrm>
            <a:off x="2266950" y="2924175"/>
            <a:ext cx="2232025" cy="9255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по отношению к техническим устройствам</a:t>
            </a:r>
            <a:endParaRPr lang="ru-RU" sz="1200">
              <a:solidFill>
                <a:schemeClr val="bg1"/>
              </a:solidFill>
            </a:endParaRPr>
          </a:p>
        </p:txBody>
      </p:sp>
      <p:sp>
        <p:nvSpPr>
          <p:cNvPr id="6154" name="Line 31"/>
          <p:cNvSpPr>
            <a:spLocks noChangeShapeType="1"/>
          </p:cNvSpPr>
          <p:nvPr/>
        </p:nvSpPr>
        <p:spPr bwMode="auto">
          <a:xfrm>
            <a:off x="1185863" y="2389188"/>
            <a:ext cx="0" cy="5349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32"/>
          <p:cNvSpPr>
            <a:spLocks noChangeShapeType="1"/>
          </p:cNvSpPr>
          <p:nvPr/>
        </p:nvSpPr>
        <p:spPr bwMode="auto">
          <a:xfrm>
            <a:off x="3275013" y="2389188"/>
            <a:ext cx="0" cy="5349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6" name="Text Box 33"/>
          <p:cNvSpPr txBox="1">
            <a:spLocks noChangeArrowheads="1"/>
          </p:cNvSpPr>
          <p:nvPr/>
        </p:nvSpPr>
        <p:spPr bwMode="auto">
          <a:xfrm>
            <a:off x="250825" y="4221163"/>
            <a:ext cx="1871663" cy="3762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Знания</a:t>
            </a:r>
            <a:endParaRPr lang="ru-RU" sz="1200">
              <a:solidFill>
                <a:schemeClr val="bg1"/>
              </a:solidFill>
            </a:endParaRPr>
          </a:p>
        </p:txBody>
      </p:sp>
      <p:sp>
        <p:nvSpPr>
          <p:cNvPr id="6157" name="Text Box 34"/>
          <p:cNvSpPr txBox="1">
            <a:spLocks noChangeArrowheads="1"/>
          </p:cNvSpPr>
          <p:nvPr/>
        </p:nvSpPr>
        <p:spPr bwMode="auto">
          <a:xfrm>
            <a:off x="2266950" y="4221163"/>
            <a:ext cx="2232025" cy="558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500" b="1">
                <a:solidFill>
                  <a:schemeClr val="bg1"/>
                </a:solidFill>
              </a:rPr>
              <a:t>Последовательность символов, сигналов </a:t>
            </a:r>
            <a:endParaRPr lang="ru-RU" sz="1500">
              <a:solidFill>
                <a:schemeClr val="bg1"/>
              </a:solidFill>
            </a:endParaRPr>
          </a:p>
        </p:txBody>
      </p:sp>
      <p:sp>
        <p:nvSpPr>
          <p:cNvPr id="6158" name="Line 35"/>
          <p:cNvSpPr>
            <a:spLocks noChangeShapeType="1"/>
          </p:cNvSpPr>
          <p:nvPr/>
        </p:nvSpPr>
        <p:spPr bwMode="auto">
          <a:xfrm>
            <a:off x="1185863" y="3575050"/>
            <a:ext cx="0" cy="64611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9" name="Line 36"/>
          <p:cNvSpPr>
            <a:spLocks noChangeShapeType="1"/>
          </p:cNvSpPr>
          <p:nvPr/>
        </p:nvSpPr>
        <p:spPr bwMode="auto">
          <a:xfrm>
            <a:off x="3275013" y="3849688"/>
            <a:ext cx="0" cy="3714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0" name="Line 37"/>
          <p:cNvSpPr>
            <a:spLocks noChangeShapeType="1"/>
          </p:cNvSpPr>
          <p:nvPr/>
        </p:nvSpPr>
        <p:spPr bwMode="auto">
          <a:xfrm>
            <a:off x="5722938" y="2408238"/>
            <a:ext cx="0" cy="5349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1" name="Line 38"/>
          <p:cNvSpPr>
            <a:spLocks noChangeShapeType="1"/>
          </p:cNvSpPr>
          <p:nvPr/>
        </p:nvSpPr>
        <p:spPr bwMode="auto">
          <a:xfrm>
            <a:off x="7954963" y="2408238"/>
            <a:ext cx="0" cy="5349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2" name="Text Box 39"/>
          <p:cNvSpPr txBox="1">
            <a:spLocks noChangeArrowheads="1"/>
          </p:cNvSpPr>
          <p:nvPr/>
        </p:nvSpPr>
        <p:spPr bwMode="auto">
          <a:xfrm>
            <a:off x="4729163" y="3975100"/>
            <a:ext cx="2062162" cy="1244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500" b="1">
                <a:solidFill>
                  <a:schemeClr val="bg1"/>
                </a:solidFill>
              </a:rPr>
              <a:t>Через неопределенность знаний с учетом вероятности событий </a:t>
            </a:r>
            <a:endParaRPr lang="ru-RU" sz="1500">
              <a:solidFill>
                <a:schemeClr val="bg1"/>
              </a:solidFill>
            </a:endParaRPr>
          </a:p>
        </p:txBody>
      </p:sp>
      <p:sp>
        <p:nvSpPr>
          <p:cNvPr id="6163" name="Line 40"/>
          <p:cNvSpPr>
            <a:spLocks noChangeShapeType="1"/>
          </p:cNvSpPr>
          <p:nvPr/>
        </p:nvSpPr>
        <p:spPr bwMode="auto">
          <a:xfrm>
            <a:off x="5722938" y="3594100"/>
            <a:ext cx="0" cy="3714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4" name="Text Box 41"/>
          <p:cNvSpPr txBox="1">
            <a:spLocks noChangeArrowheads="1"/>
          </p:cNvSpPr>
          <p:nvPr/>
        </p:nvSpPr>
        <p:spPr bwMode="auto">
          <a:xfrm>
            <a:off x="6946900" y="3965575"/>
            <a:ext cx="1962150" cy="1244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500" b="1">
                <a:solidFill>
                  <a:schemeClr val="bg1"/>
                </a:solidFill>
              </a:rPr>
              <a:t>Через количество символов с учетом информационного веса символов</a:t>
            </a:r>
            <a:endParaRPr lang="ru-RU" sz="1500">
              <a:solidFill>
                <a:schemeClr val="bg1"/>
              </a:solidFill>
            </a:endParaRPr>
          </a:p>
        </p:txBody>
      </p:sp>
      <p:sp>
        <p:nvSpPr>
          <p:cNvPr id="6165" name="Line 42"/>
          <p:cNvSpPr>
            <a:spLocks noChangeShapeType="1"/>
          </p:cNvSpPr>
          <p:nvPr/>
        </p:nvSpPr>
        <p:spPr bwMode="auto">
          <a:xfrm>
            <a:off x="7940675" y="3584575"/>
            <a:ext cx="0" cy="3714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6" name="Freeform 43"/>
          <p:cNvSpPr>
            <a:spLocks/>
          </p:cNvSpPr>
          <p:nvPr/>
        </p:nvSpPr>
        <p:spPr bwMode="auto">
          <a:xfrm>
            <a:off x="1185863" y="4581525"/>
            <a:ext cx="4537075" cy="1008063"/>
          </a:xfrm>
          <a:custGeom>
            <a:avLst/>
            <a:gdLst>
              <a:gd name="T0" fmla="*/ 0 w 2858"/>
              <a:gd name="T1" fmla="*/ 0 h 635"/>
              <a:gd name="T2" fmla="*/ 0 w 2858"/>
              <a:gd name="T3" fmla="*/ 635 h 635"/>
              <a:gd name="T4" fmla="*/ 2858 w 2858"/>
              <a:gd name="T5" fmla="*/ 635 h 635"/>
              <a:gd name="T6" fmla="*/ 2858 w 2858"/>
              <a:gd name="T7" fmla="*/ 408 h 635"/>
              <a:gd name="T8" fmla="*/ 0 60000 65536"/>
              <a:gd name="T9" fmla="*/ 0 60000 65536"/>
              <a:gd name="T10" fmla="*/ 0 60000 65536"/>
              <a:gd name="T11" fmla="*/ 0 60000 65536"/>
              <a:gd name="T12" fmla="*/ 0 w 2858"/>
              <a:gd name="T13" fmla="*/ 0 h 635"/>
              <a:gd name="T14" fmla="*/ 2858 w 2858"/>
              <a:gd name="T15" fmla="*/ 635 h 6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58" h="635">
                <a:moveTo>
                  <a:pt x="0" y="0"/>
                </a:moveTo>
                <a:lnTo>
                  <a:pt x="0" y="635"/>
                </a:lnTo>
                <a:lnTo>
                  <a:pt x="2858" y="635"/>
                </a:lnTo>
                <a:lnTo>
                  <a:pt x="2858" y="408"/>
                </a:lnTo>
              </a:path>
            </a:pathLst>
          </a:custGeom>
          <a:noFill/>
          <a:ln w="9525">
            <a:solidFill>
              <a:schemeClr val="bg1"/>
            </a:solidFill>
            <a:prstDash val="dashDot"/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7" name="Freeform 45"/>
          <p:cNvSpPr>
            <a:spLocks/>
          </p:cNvSpPr>
          <p:nvPr/>
        </p:nvSpPr>
        <p:spPr bwMode="auto">
          <a:xfrm>
            <a:off x="3275013" y="4868863"/>
            <a:ext cx="4608512" cy="1223962"/>
          </a:xfrm>
          <a:custGeom>
            <a:avLst/>
            <a:gdLst>
              <a:gd name="T0" fmla="*/ 0 w 2903"/>
              <a:gd name="T1" fmla="*/ 0 h 998"/>
              <a:gd name="T2" fmla="*/ 0 w 2903"/>
              <a:gd name="T3" fmla="*/ 998 h 998"/>
              <a:gd name="T4" fmla="*/ 2903 w 2903"/>
              <a:gd name="T5" fmla="*/ 998 h 998"/>
              <a:gd name="T6" fmla="*/ 2903 w 2903"/>
              <a:gd name="T7" fmla="*/ 272 h 998"/>
              <a:gd name="T8" fmla="*/ 0 60000 65536"/>
              <a:gd name="T9" fmla="*/ 0 60000 65536"/>
              <a:gd name="T10" fmla="*/ 0 60000 65536"/>
              <a:gd name="T11" fmla="*/ 0 60000 65536"/>
              <a:gd name="T12" fmla="*/ 0 w 2903"/>
              <a:gd name="T13" fmla="*/ 0 h 998"/>
              <a:gd name="T14" fmla="*/ 2903 w 2903"/>
              <a:gd name="T15" fmla="*/ 998 h 99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03" h="998">
                <a:moveTo>
                  <a:pt x="0" y="0"/>
                </a:moveTo>
                <a:lnTo>
                  <a:pt x="0" y="998"/>
                </a:lnTo>
                <a:lnTo>
                  <a:pt x="2903" y="998"/>
                </a:lnTo>
                <a:lnTo>
                  <a:pt x="2903" y="272"/>
                </a:lnTo>
              </a:path>
            </a:pathLst>
          </a:custGeom>
          <a:noFill/>
          <a:ln w="9525">
            <a:solidFill>
              <a:schemeClr val="bg1"/>
            </a:solidFill>
            <a:prstDash val="dashDot"/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" name="Стрелка вправо 23">
            <a:hlinkClick r:id="rId2" action="ppaction://hlinksldjump"/>
          </p:cNvPr>
          <p:cNvSpPr/>
          <p:nvPr/>
        </p:nvSpPr>
        <p:spPr>
          <a:xfrm>
            <a:off x="7883525" y="6373368"/>
            <a:ext cx="978408" cy="484632"/>
          </a:xfrm>
          <a:prstGeom prst="righ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>
                <a:solidFill>
                  <a:srgbClr val="FF9933"/>
                </a:solidFill>
              </a:rPr>
              <a:t>Операции над информацией</a:t>
            </a: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673100" y="1403350"/>
            <a:ext cx="7920037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dirty="0">
                <a:solidFill>
                  <a:schemeClr val="bg1"/>
                </a:solidFill>
              </a:rPr>
              <a:t>Как отмечал </a:t>
            </a:r>
            <a:r>
              <a:rPr lang="ru-RU" sz="2200" dirty="0" smtClean="0">
                <a:solidFill>
                  <a:schemeClr val="bg1"/>
                </a:solidFill>
              </a:rPr>
              <a:t> </a:t>
            </a:r>
            <a:r>
              <a:rPr lang="ru-RU" sz="2200" dirty="0">
                <a:solidFill>
                  <a:schemeClr val="bg1"/>
                </a:solidFill>
              </a:rPr>
              <a:t>Л. Н. </a:t>
            </a:r>
            <a:r>
              <a:rPr lang="ru-RU" sz="2200" dirty="0" err="1" smtClean="0">
                <a:solidFill>
                  <a:schemeClr val="bg1"/>
                </a:solidFill>
              </a:rPr>
              <a:t>Серавин</a:t>
            </a:r>
            <a:r>
              <a:rPr lang="ru-RU" sz="2200" dirty="0" smtClean="0">
                <a:solidFill>
                  <a:schemeClr val="bg1"/>
                </a:solidFill>
              </a:rPr>
              <a:t>, </a:t>
            </a:r>
            <a:r>
              <a:rPr lang="ru-RU" sz="2200" dirty="0">
                <a:solidFill>
                  <a:schemeClr val="bg1"/>
                </a:solidFill>
              </a:rPr>
              <a:t>информация, не будучи "ни материей, ни энергией", не подчиняется законам сохранения. Так, реализация или трансляция информации не обязательно сопровождается исчезновением ее исходного образца, а в случае гибели информация может просто исчезать, не превращаясь в другую информацию. </a:t>
            </a:r>
            <a:endParaRPr lang="ru-RU" sz="2200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200" dirty="0" smtClean="0">
                <a:solidFill>
                  <a:schemeClr val="bg1"/>
                </a:solidFill>
              </a:rPr>
              <a:t>Такое </a:t>
            </a:r>
            <a:r>
              <a:rPr lang="ru-RU" sz="2200" dirty="0">
                <a:solidFill>
                  <a:schemeClr val="bg1"/>
                </a:solidFill>
              </a:rPr>
              <a:t>неподчинение законам сохранения ярко проявляется и при осуществлении над информацией двух операций – суммирования и деления. Это является следствием того, что информация характеризует всю систему в целом. Следует подчеркнуть, что информация поддается только этим двум операциям, ибо никаких других операций над ней производить невозможно.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>
                <a:solidFill>
                  <a:srgbClr val="FF9933"/>
                </a:solidFill>
              </a:rPr>
              <a:t>Операции над информацией</a:t>
            </a: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673100" y="2143116"/>
            <a:ext cx="792003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Действия, которые можно выполнять с информацией, делятся на следующие классы</a:t>
            </a:r>
            <a:r>
              <a:rPr lang="ru-RU" sz="2400" dirty="0" smtClean="0">
                <a:solidFill>
                  <a:schemeClr val="bg1"/>
                </a:solidFill>
              </a:rPr>
              <a:t>: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bg1"/>
                </a:solidFill>
              </a:rPr>
              <a:t>передача информации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</a:p>
          <a:p>
            <a:pPr>
              <a:buFont typeface="Wingdings" pitchFamily="2" charset="2"/>
              <a:buChar char="ü"/>
            </a:pPr>
            <a:endParaRPr lang="ru-RU" sz="2400" dirty="0">
              <a:solidFill>
                <a:schemeClr val="bg1"/>
              </a:solidFill>
            </a:endParaRP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bg1"/>
                </a:solidFill>
              </a:rPr>
              <a:t>прием информации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</a:p>
          <a:p>
            <a:pPr>
              <a:buFont typeface="Wingdings" pitchFamily="2" charset="2"/>
              <a:buChar char="ü"/>
            </a:pPr>
            <a:endParaRPr lang="ru-RU" sz="2400" dirty="0">
              <a:solidFill>
                <a:schemeClr val="bg1"/>
              </a:solidFill>
            </a:endParaRP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bg1"/>
                </a:solidFill>
              </a:rPr>
              <a:t>обработка информации</a:t>
            </a:r>
            <a:r>
              <a:rPr lang="ru-RU" sz="2400" dirty="0" smtClean="0">
                <a:solidFill>
                  <a:schemeClr val="bg1"/>
                </a:solidFill>
              </a:rPr>
              <a:t>;</a:t>
            </a:r>
          </a:p>
          <a:p>
            <a:pPr>
              <a:buFont typeface="Wingdings" pitchFamily="2" charset="2"/>
              <a:buChar char="ü"/>
            </a:pPr>
            <a:endParaRPr lang="ru-RU" sz="2400" dirty="0">
              <a:solidFill>
                <a:schemeClr val="bg1"/>
              </a:solidFill>
            </a:endParaRP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bg1"/>
                </a:solidFill>
              </a:rPr>
              <a:t>хранение информации.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FF9933"/>
                </a:solidFill>
              </a:rPr>
              <a:t>Аналоговая информация</a:t>
            </a:r>
            <a:endParaRPr lang="ru-RU" sz="2800" b="1" dirty="0">
              <a:solidFill>
                <a:srgbClr val="FF9933"/>
              </a:solidFill>
            </a:endParaRP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673100" y="1403350"/>
            <a:ext cx="792003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Каждого человека в мире окружает море информации различных видов. Информация может существовать в виде</a:t>
            </a:r>
            <a:r>
              <a:rPr lang="ru-RU" sz="2400" dirty="0" smtClean="0">
                <a:solidFill>
                  <a:schemeClr val="bg1"/>
                </a:solidFill>
              </a:rPr>
              <a:t>: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световых или звуковых сигналов; </a:t>
            </a: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радиоволн; </a:t>
            </a: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электрических и нервных импульсов; </a:t>
            </a: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магнитных </a:t>
            </a:r>
            <a:r>
              <a:rPr lang="ru-RU" sz="2400" dirty="0">
                <a:solidFill>
                  <a:schemeClr val="bg1"/>
                </a:solidFill>
              </a:rPr>
              <a:t>записей; </a:t>
            </a: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жестов и мимики; </a:t>
            </a: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запахов и вкусовых ощущений; </a:t>
            </a: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хромосом, посредством которых передаются по наследству признаки и свойства организмов, и т. 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FF9933"/>
                </a:solidFill>
              </a:rPr>
              <a:t>Аналоговая информация</a:t>
            </a:r>
            <a:endParaRPr lang="ru-RU" sz="2800" b="1" dirty="0">
              <a:solidFill>
                <a:srgbClr val="FF9933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214422"/>
          <a:ext cx="8688418" cy="5582160"/>
        </p:xfrm>
        <a:graphic>
          <a:graphicData uri="http://schemas.openxmlformats.org/drawingml/2006/table">
            <a:tbl>
              <a:tblPr/>
              <a:tblGrid>
                <a:gridCol w="2232923"/>
                <a:gridCol w="2046992"/>
                <a:gridCol w="2596099"/>
                <a:gridCol w="1812404"/>
              </a:tblGrid>
              <a:tr h="751183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Виды информации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Способы передачи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Формы представления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767">
                <a:tc>
                  <a:txBody>
                    <a:bodyPr/>
                    <a:lstStyle/>
                    <a:p>
                      <a:pPr marL="18573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Зрительная (визуальная или оптическая)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Картины реального мира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Изображение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Рисунки.</a:t>
                      </a:r>
                    </a:p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Фотографии.</a:t>
                      </a:r>
                    </a:p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Кино и видео.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933">
                <a:tc rowSpan="4">
                  <a:txBody>
                    <a:bodyPr/>
                    <a:lstStyle/>
                    <a:p>
                      <a:pPr marL="18573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Звуковая</a:t>
                      </a:r>
                    </a:p>
                    <a:p>
                      <a:pPr marL="18573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600" b="1" dirty="0" err="1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аудиальная</a:t>
                      </a:r>
                      <a:r>
                        <a:rPr lang="ru-RU" sz="1600" b="1" dirty="0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Любые шумы и звуки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Звуковая волна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Звукозаписи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Человеческая речь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Письменный язык (буквы, иероглифы)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Текст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573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573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573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1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Музыка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Ноты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Нотные записи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135">
                <a:tc>
                  <a:txBody>
                    <a:bodyPr/>
                    <a:lstStyle/>
                    <a:p>
                      <a:pPr marL="18573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Тактильная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Осязание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Ощущение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существует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135">
                <a:tc rowSpan="2"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Органолептическая</a:t>
                      </a:r>
                    </a:p>
                    <a:p>
                      <a:pPr marL="18573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99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(обонятельная и вкусовая)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Вкус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85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188" indent="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Запах</a:t>
                      </a: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41313"/>
            <a:ext cx="91440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ИНФОРМАЦИЯ </a:t>
            </a:r>
            <a:r>
              <a:rPr lang="ru-RU" sz="2400" smtClean="0">
                <a:solidFill>
                  <a:schemeClr val="bg1"/>
                </a:solidFill>
              </a:rPr>
              <a:t/>
            </a:r>
            <a:br>
              <a:rPr lang="ru-RU" sz="2400" smtClean="0">
                <a:solidFill>
                  <a:schemeClr val="bg1"/>
                </a:solidFill>
              </a:rPr>
            </a:br>
            <a:r>
              <a:rPr lang="ru-RU" sz="800" smtClean="0">
                <a:solidFill>
                  <a:schemeClr val="bg1"/>
                </a:solidFill>
              </a:rPr>
              <a:t/>
            </a:r>
            <a:br>
              <a:rPr lang="ru-RU" sz="800" smtClean="0">
                <a:solidFill>
                  <a:schemeClr val="bg1"/>
                </a:solidFill>
              </a:rPr>
            </a:br>
            <a:r>
              <a:rPr lang="ru-RU" sz="2400" smtClean="0">
                <a:solidFill>
                  <a:schemeClr val="bg1"/>
                </a:solidFill>
              </a:rPr>
              <a:t>(лат. </a:t>
            </a:r>
            <a:r>
              <a:rPr lang="en-US" sz="2400" smtClean="0">
                <a:solidFill>
                  <a:schemeClr val="bg1"/>
                </a:solidFill>
              </a:rPr>
              <a:t>informatio</a:t>
            </a:r>
            <a:r>
              <a:rPr lang="ru-RU" sz="2400" smtClean="0">
                <a:solidFill>
                  <a:schemeClr val="bg1"/>
                </a:solidFill>
              </a:rPr>
              <a:t>) – сведение, разъяснение, ознакомление.</a:t>
            </a:r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539750" y="1773238"/>
            <a:ext cx="8135938" cy="0"/>
          </a:xfrm>
          <a:prstGeom prst="line">
            <a:avLst/>
          </a:prstGeom>
          <a:noFill/>
          <a:ln w="9525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468313" y="2205038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solidFill>
                  <a:srgbClr val="FF9933"/>
                </a:solidFill>
              </a:rPr>
              <a:t>Базовые понятия:</a:t>
            </a:r>
          </a:p>
        </p:txBody>
      </p:sp>
      <p:graphicFrame>
        <p:nvGraphicFramePr>
          <p:cNvPr id="3123" name="Group 51"/>
          <p:cNvGraphicFramePr>
            <a:graphicFrameLocks noGrp="1"/>
          </p:cNvGraphicFramePr>
          <p:nvPr>
            <p:ph idx="1"/>
          </p:nvPr>
        </p:nvGraphicFramePr>
        <p:xfrm>
          <a:off x="457200" y="2925763"/>
          <a:ext cx="8229600" cy="79248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Геометрия </a:t>
                      </a:r>
                      <a:b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Точка, прямая, плоскость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Информатика</a:t>
                      </a:r>
                      <a: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br>
                        <a:rPr kumimoji="0" lang="ru-RU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Информация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1" name="Rectangle 54"/>
          <p:cNvSpPr>
            <a:spLocks noChangeArrowheads="1"/>
          </p:cNvSpPr>
          <p:nvPr/>
        </p:nvSpPr>
        <p:spPr bwMode="auto">
          <a:xfrm>
            <a:off x="468313" y="5157788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200" b="1">
                <a:solidFill>
                  <a:srgbClr val="FF9933"/>
                </a:solidFill>
              </a:rPr>
              <a:t>О</a:t>
            </a:r>
            <a:r>
              <a:rPr lang="ru-RU" sz="2200">
                <a:solidFill>
                  <a:schemeClr val="bg1"/>
                </a:solidFill>
              </a:rPr>
              <a:t>пределение базовых понятий невозможно выразить 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ru-RU" sz="2200">
                <a:solidFill>
                  <a:schemeClr val="bg1"/>
                </a:solidFill>
              </a:rPr>
              <a:t>через другие, более простые понятия. 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ru-RU" sz="800">
                <a:solidFill>
                  <a:schemeClr val="bg1"/>
                </a:solidFill>
              </a:rPr>
              <a:t/>
            </a:r>
            <a:br>
              <a:rPr lang="ru-RU" sz="800">
                <a:solidFill>
                  <a:schemeClr val="bg1"/>
                </a:solidFill>
              </a:rPr>
            </a:br>
            <a:r>
              <a:rPr lang="ru-RU" sz="2200" b="1">
                <a:solidFill>
                  <a:srgbClr val="FF9933"/>
                </a:solidFill>
              </a:rPr>
              <a:t>С</a:t>
            </a:r>
            <a:r>
              <a:rPr lang="ru-RU" sz="2200">
                <a:solidFill>
                  <a:schemeClr val="bg1"/>
                </a:solidFill>
              </a:rPr>
              <a:t>одержание базовых понятий поясняется на примерах или выявляется путем их сопоставления 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ru-RU" sz="2200">
                <a:solidFill>
                  <a:schemeClr val="bg1"/>
                </a:solidFill>
              </a:rPr>
              <a:t>с содержанием других понятий. </a:t>
            </a:r>
            <a:endParaRPr lang="ru-RU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FF9933"/>
                </a:solidFill>
              </a:rPr>
              <a:t>Классификация информации</a:t>
            </a:r>
            <a:endParaRPr lang="ru-RU" sz="2800" b="1" dirty="0">
              <a:solidFill>
                <a:srgbClr val="FF9933"/>
              </a:solidFill>
            </a:endParaRP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673100" y="1403350"/>
            <a:ext cx="792003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Виды информации по форме представления: </a:t>
            </a:r>
          </a:p>
          <a:p>
            <a:pPr marL="457200" indent="-457200"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текстовая;</a:t>
            </a:r>
          </a:p>
          <a:p>
            <a:pPr marL="457200" indent="-457200"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числовая;</a:t>
            </a:r>
          </a:p>
          <a:p>
            <a:pPr marL="457200" indent="-457200"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графическая;</a:t>
            </a:r>
          </a:p>
          <a:p>
            <a:pPr marL="457200" indent="-457200"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звуковая.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Виды </a:t>
            </a:r>
            <a:r>
              <a:rPr lang="ru-RU" sz="2400" dirty="0">
                <a:solidFill>
                  <a:schemeClr val="bg1"/>
                </a:solidFill>
              </a:rPr>
              <a:t>информации по общественному значению:</a:t>
            </a: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массовая;</a:t>
            </a: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специальная;</a:t>
            </a:r>
          </a:p>
          <a:p>
            <a:pPr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личная.</a:t>
            </a:r>
          </a:p>
        </p:txBody>
      </p:sp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0" y="5537373"/>
            <a:ext cx="9144000" cy="103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5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Привести полную классификацию информации не представляется возможным…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FF9933"/>
                </a:solidFill>
              </a:rPr>
              <a:t>Обработка информации</a:t>
            </a:r>
            <a:endParaRPr lang="ru-RU" sz="2800" b="1" dirty="0">
              <a:solidFill>
                <a:srgbClr val="FF9933"/>
              </a:solidFill>
            </a:endParaRP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673100" y="1403350"/>
            <a:ext cx="7920037" cy="50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Для того чтобы живой организм, человек или компьютер могли участвовать в информационных процессах (хранить, обрабатывать и передавать информацию), необходимо представлять сообщение в разных формах, в удобной для каждого объекта, на понятном для него языке. </a:t>
            </a:r>
          </a:p>
          <a:p>
            <a:pPr algn="just">
              <a:spcBef>
                <a:spcPct val="50000"/>
              </a:spcBef>
            </a:pP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Любое 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преобразование информации из одного вида в другой, производимое по строгим формальным 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правилам – кодирование.</a:t>
            </a:r>
          </a:p>
          <a:p>
            <a:pPr algn="just">
              <a:spcBef>
                <a:spcPct val="50000"/>
              </a:spcBef>
            </a:pPr>
            <a:r>
              <a:rPr lang="ru-RU" sz="24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Одна и та же информация может быть представлена различными кодами, иначе говоря, в разных формах.</a:t>
            </a:r>
          </a:p>
          <a:p>
            <a:pPr algn="just">
              <a:spcBef>
                <a:spcPct val="50000"/>
              </a:spcBef>
            </a:pPr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FF9933"/>
                </a:solidFill>
              </a:rPr>
              <a:t>Обработка информации</a:t>
            </a:r>
            <a:endParaRPr lang="ru-RU" sz="2800" b="1" dirty="0">
              <a:solidFill>
                <a:srgbClr val="FF9933"/>
              </a:solidFill>
            </a:endParaRP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673100" y="1403350"/>
            <a:ext cx="7920037" cy="484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Формы представления информации:</a:t>
            </a:r>
          </a:p>
          <a:p>
            <a:pPr algn="just">
              <a:spcBef>
                <a:spcPct val="50000"/>
              </a:spcBef>
            </a:pPr>
            <a:endParaRPr lang="ru-RU" sz="2400" dirty="0" smtClean="0">
              <a:solidFill>
                <a:schemeClr val="bg1"/>
              </a:solidFill>
              <a:latin typeface="+mn-lt"/>
            </a:endParaRPr>
          </a:p>
          <a:p>
            <a:pPr algn="just">
              <a:spcBef>
                <a:spcPct val="50000"/>
              </a:spcBef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р</a:t>
            </a:r>
            <a:r>
              <a:rPr lang="ru-RU" sz="24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азговорные языки (более 2000);</a:t>
            </a:r>
          </a:p>
          <a:p>
            <a:pPr algn="just">
              <a:spcBef>
                <a:spcPct val="50000"/>
              </a:spcBef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языки мимики и жестов;</a:t>
            </a:r>
          </a:p>
          <a:p>
            <a:pPr algn="just">
              <a:spcBef>
                <a:spcPct val="50000"/>
              </a:spcBef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языки рисунков и чертежей;</a:t>
            </a:r>
          </a:p>
          <a:p>
            <a:pPr algn="just">
              <a:spcBef>
                <a:spcPct val="50000"/>
              </a:spcBef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н</a:t>
            </a:r>
            <a:r>
              <a:rPr lang="ru-RU" sz="24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аучные языки;</a:t>
            </a:r>
          </a:p>
          <a:p>
            <a:pPr algn="just">
              <a:spcBef>
                <a:spcPct val="50000"/>
              </a:spcBef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пециальные языки (азбука Брайля, Морзе);</a:t>
            </a:r>
          </a:p>
          <a:p>
            <a:pPr algn="just">
              <a:spcBef>
                <a:spcPct val="50000"/>
              </a:spcBef>
              <a:buClr>
                <a:srgbClr val="FF9933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я</a:t>
            </a:r>
            <a:r>
              <a:rPr lang="ru-RU" sz="24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зыки искусства</a:t>
            </a:r>
          </a:p>
          <a:p>
            <a:pPr algn="just">
              <a:spcBef>
                <a:spcPct val="50000"/>
              </a:spcBef>
            </a:pPr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 dirty="0" smtClean="0">
                <a:solidFill>
                  <a:srgbClr val="FF9933"/>
                </a:solidFill>
              </a:rPr>
              <a:t>Post </a:t>
            </a:r>
            <a:r>
              <a:rPr lang="en-US" sz="2800" b="1" dirty="0">
                <a:solidFill>
                  <a:srgbClr val="FF9933"/>
                </a:solidFill>
              </a:rPr>
              <a:t>S</a:t>
            </a:r>
            <a:r>
              <a:rPr lang="en-US" sz="2800" b="1" dirty="0" smtClean="0">
                <a:solidFill>
                  <a:srgbClr val="FF9933"/>
                </a:solidFill>
              </a:rPr>
              <a:t>criptum</a:t>
            </a:r>
            <a:endParaRPr lang="ru-RU" sz="2800" b="1" dirty="0">
              <a:solidFill>
                <a:srgbClr val="FF9933"/>
              </a:solidFill>
            </a:endParaRP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795367" y="2000240"/>
            <a:ext cx="7920037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Информация может не иметь определенной ценности.</a:t>
            </a: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algn="ctr">
              <a:spcBef>
                <a:spcPct val="50000"/>
              </a:spcBef>
            </a:pPr>
            <a:endParaRPr lang="ru-RU" sz="2400" dirty="0" smtClean="0">
              <a:solidFill>
                <a:schemeClr val="bg1"/>
              </a:solidFill>
              <a:latin typeface="+mn-lt"/>
            </a:endParaRPr>
          </a:p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Но она может нести эмоциональную окраску.</a:t>
            </a:r>
            <a:endParaRPr lang="en-US" sz="2400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en-US" sz="2400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rgbClr val="FF9933"/>
                </a:solidFill>
                <a:latin typeface="+mn-lt"/>
                <a:cs typeface="Times New Roman" pitchFamily="18" charset="0"/>
              </a:rPr>
              <a:t>Информация способна удивлять!</a:t>
            </a:r>
          </a:p>
          <a:p>
            <a:pPr algn="ctr">
              <a:spcBef>
                <a:spcPct val="50000"/>
              </a:spcBef>
            </a:pPr>
            <a:endParaRPr lang="ru-RU" sz="2200" dirty="0">
              <a:solidFill>
                <a:schemeClr val="bg1"/>
              </a:solidFill>
            </a:endParaRPr>
          </a:p>
        </p:txBody>
      </p:sp>
      <p:pic>
        <p:nvPicPr>
          <p:cNvPr id="4" name="song-from-pi-chislo-pi-(mp3-crazy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71604" y="6000768"/>
            <a:ext cx="304800" cy="304800"/>
          </a:xfrm>
          <a:prstGeom prst="rect">
            <a:avLst/>
          </a:prstGeom>
        </p:spPr>
      </p:pic>
      <p:pic>
        <p:nvPicPr>
          <p:cNvPr id="5" name="Michael-Blake-Chislo-Tau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001024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1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747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673100" y="1403350"/>
            <a:ext cx="79200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dirty="0" smtClean="0">
                <a:solidFill>
                  <a:schemeClr val="bg1"/>
                </a:solidFill>
              </a:rPr>
              <a:t>.</a:t>
            </a:r>
            <a:endParaRPr lang="ru-RU" sz="2200" dirty="0">
              <a:solidFill>
                <a:schemeClr val="bg1"/>
              </a:solidFill>
            </a:endParaRPr>
          </a:p>
        </p:txBody>
      </p:sp>
      <p:pic>
        <p:nvPicPr>
          <p:cNvPr id="56323" name="Picture 3" descr="D:\магистратура\теория информации\imagesполно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00042"/>
            <a:ext cx="4110060" cy="5837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FF9933"/>
                </a:solidFill>
              </a:rPr>
              <a:t>Ссылки на источники</a:t>
            </a:r>
            <a:endParaRPr lang="ru-RU" sz="2800" b="1" dirty="0">
              <a:solidFill>
                <a:srgbClr val="FF9933"/>
              </a:solidFill>
            </a:endParaRP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795367" y="2000240"/>
            <a:ext cx="7920037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rgbClr val="FF9933"/>
              </a:buClr>
              <a:buFont typeface="+mj-lt"/>
              <a:buAutoNum type="arabicPeriod"/>
            </a:pPr>
            <a:r>
              <a:rPr lang="ru-RU" sz="2400" dirty="0">
                <a:solidFill>
                  <a:schemeClr val="bg1"/>
                </a:solidFill>
                <a:hlinkClick r:id="rId3" action="ppaction://hlinkfile"/>
              </a:rPr>
              <a:t>Информация и проявление ее свойств в сложных системах</a:t>
            </a:r>
            <a:endParaRPr lang="ru-RU" sz="2400" dirty="0">
              <a:solidFill>
                <a:schemeClr val="bg1"/>
              </a:solidFill>
            </a:endParaRPr>
          </a:p>
          <a:p>
            <a:pPr marL="457200" indent="-457200">
              <a:spcBef>
                <a:spcPct val="50000"/>
              </a:spcBef>
              <a:buClr>
                <a:srgbClr val="FF9933"/>
              </a:buClr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hlinkClick r:id="rId4" action="ppaction://hlinkfile"/>
              </a:rPr>
              <a:t>Виды информации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457200" indent="-457200">
              <a:spcBef>
                <a:spcPct val="50000"/>
              </a:spcBef>
              <a:buClr>
                <a:srgbClr val="FF9933"/>
              </a:buClr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hlinkClick r:id="rId5" action="ppaction://hlinkfile"/>
              </a:rPr>
              <a:t>Информация – это…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457200" indent="-457200">
              <a:spcBef>
                <a:spcPct val="50000"/>
              </a:spcBef>
              <a:buClr>
                <a:srgbClr val="FF9933"/>
              </a:buClr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hlinkClick r:id="rId6" action="ppaction://hlinkfile"/>
              </a:rPr>
              <a:t>Музыка числа Пи - В поисках неадекватной реальности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457200" indent="-457200">
              <a:spcBef>
                <a:spcPct val="50000"/>
              </a:spcBef>
              <a:buClr>
                <a:srgbClr val="FF9933"/>
              </a:buClr>
              <a:buFont typeface="+mj-lt"/>
              <a:buAutoNum type="arabicPeriod"/>
            </a:pPr>
            <a:r>
              <a:rPr lang="ru-RU" sz="2400" dirty="0">
                <a:solidFill>
                  <a:schemeClr val="bg1"/>
                </a:solidFill>
                <a:hlinkClick r:id="rId7" action="ppaction://hlinkfile"/>
              </a:rPr>
              <a:t>Операции над </a:t>
            </a:r>
            <a:r>
              <a:rPr lang="ru-RU" sz="2400" dirty="0" smtClean="0">
                <a:solidFill>
                  <a:schemeClr val="bg1"/>
                </a:solidFill>
                <a:hlinkClick r:id="rId7" action="ppaction://hlinkfile"/>
              </a:rPr>
              <a:t>информацией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457200" indent="-457200">
              <a:spcBef>
                <a:spcPct val="50000"/>
              </a:spcBef>
              <a:buClr>
                <a:srgbClr val="FF9933"/>
              </a:buClr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hlinkClick r:id="rId8" action="ppaction://hlinkfile"/>
              </a:rPr>
              <a:t>Понятие «информация»</a:t>
            </a:r>
            <a:endParaRPr lang="ru-RU" sz="2400" dirty="0">
              <a:solidFill>
                <a:schemeClr val="bg1"/>
              </a:solidFill>
            </a:endParaRPr>
          </a:p>
          <a:p>
            <a:pPr marL="457200" indent="-457200">
              <a:spcBef>
                <a:spcPct val="50000"/>
              </a:spcBef>
              <a:buClr>
                <a:srgbClr val="FF9933"/>
              </a:buClr>
              <a:buFont typeface="+mj-lt"/>
              <a:buAutoNum type="arabicPeriod"/>
            </a:pPr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ИЗМЕРЕНИЕ ИНФОРМАЦИИ:</a:t>
            </a:r>
            <a:br>
              <a:rPr lang="ru-RU" sz="2800" b="1" smtClean="0">
                <a:solidFill>
                  <a:srgbClr val="FF9933"/>
                </a:solidFill>
              </a:rPr>
            </a:br>
            <a:r>
              <a:rPr lang="ru-RU" sz="2800" b="1" smtClean="0">
                <a:solidFill>
                  <a:srgbClr val="FF9933"/>
                </a:solidFill>
              </a:rPr>
              <a:t>вероятностный подход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611188" y="1196975"/>
            <a:ext cx="31686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r>
              <a:rPr lang="ru-RU" sz="28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35000"/>
              </a:lnSpc>
            </a:pPr>
            <a:endParaRPr lang="ru-RU" sz="900">
              <a:solidFill>
                <a:schemeClr val="bg1"/>
              </a:solidFill>
            </a:endParaRPr>
          </a:p>
        </p:txBody>
      </p:sp>
      <p:sp>
        <p:nvSpPr>
          <p:cNvPr id="7172" name="Text Box 38"/>
          <p:cNvSpPr txBox="1">
            <a:spLocks noChangeArrowheads="1"/>
          </p:cNvSpPr>
          <p:nvPr/>
        </p:nvSpPr>
        <p:spPr bwMode="auto">
          <a:xfrm>
            <a:off x="611188" y="1628775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9933"/>
                </a:solidFill>
              </a:rPr>
              <a:t>И</a:t>
            </a:r>
            <a:r>
              <a:rPr lang="ru-RU" sz="2400">
                <a:solidFill>
                  <a:schemeClr val="bg1"/>
                </a:solidFill>
              </a:rPr>
              <a:t>нформация для человека — это знания</a:t>
            </a:r>
          </a:p>
        </p:txBody>
      </p:sp>
      <p:sp>
        <p:nvSpPr>
          <p:cNvPr id="7173" name="Oval 39"/>
          <p:cNvSpPr>
            <a:spLocks noChangeArrowheads="1"/>
          </p:cNvSpPr>
          <p:nvPr/>
        </p:nvSpPr>
        <p:spPr bwMode="auto">
          <a:xfrm>
            <a:off x="2484438" y="3355975"/>
            <a:ext cx="936625" cy="936625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Oval 40"/>
          <p:cNvSpPr>
            <a:spLocks noChangeArrowheads="1"/>
          </p:cNvSpPr>
          <p:nvPr/>
        </p:nvSpPr>
        <p:spPr bwMode="auto">
          <a:xfrm>
            <a:off x="4643438" y="2852738"/>
            <a:ext cx="1657350" cy="165735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Text Box 41"/>
          <p:cNvSpPr txBox="1">
            <a:spLocks noChangeArrowheads="1"/>
          </p:cNvSpPr>
          <p:nvPr/>
        </p:nvSpPr>
        <p:spPr bwMode="auto">
          <a:xfrm>
            <a:off x="2484438" y="3643313"/>
            <a:ext cx="107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знание</a:t>
            </a:r>
          </a:p>
        </p:txBody>
      </p:sp>
      <p:sp>
        <p:nvSpPr>
          <p:cNvPr id="7176" name="Text Box 42"/>
          <p:cNvSpPr txBox="1">
            <a:spLocks noChangeArrowheads="1"/>
          </p:cNvSpPr>
          <p:nvPr/>
        </p:nvSpPr>
        <p:spPr bwMode="auto">
          <a:xfrm>
            <a:off x="4643438" y="3429000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chemeClr val="bg1"/>
                </a:solidFill>
              </a:rPr>
              <a:t>ЗНАНИЕ</a:t>
            </a:r>
          </a:p>
        </p:txBody>
      </p:sp>
      <p:sp>
        <p:nvSpPr>
          <p:cNvPr id="7177" name="Text Box 43"/>
          <p:cNvSpPr txBox="1">
            <a:spLocks noChangeArrowheads="1"/>
          </p:cNvSpPr>
          <p:nvPr/>
        </p:nvSpPr>
        <p:spPr bwMode="auto">
          <a:xfrm>
            <a:off x="611188" y="5259388"/>
            <a:ext cx="784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FF9933"/>
                </a:solidFill>
              </a:rPr>
              <a:t>И</a:t>
            </a:r>
            <a:r>
              <a:rPr lang="ru-RU" sz="2200">
                <a:solidFill>
                  <a:schemeClr val="bg1"/>
                </a:solidFill>
              </a:rPr>
              <a:t>нформация, которую получает человек, приводит к </a:t>
            </a:r>
            <a:r>
              <a:rPr lang="ru-RU" sz="2200">
                <a:solidFill>
                  <a:srgbClr val="FF9933"/>
                </a:solidFill>
              </a:rPr>
              <a:t>уменьшению неопределенности</a:t>
            </a:r>
            <a:r>
              <a:rPr lang="ru-RU" sz="2200">
                <a:solidFill>
                  <a:schemeClr val="bg1"/>
                </a:solidFill>
              </a:rPr>
              <a:t> знаний</a:t>
            </a:r>
          </a:p>
        </p:txBody>
      </p:sp>
      <p:sp>
        <p:nvSpPr>
          <p:cNvPr id="7178" name="Text Box 44"/>
          <p:cNvSpPr txBox="1">
            <a:spLocks noChangeArrowheads="1"/>
          </p:cNvSpPr>
          <p:nvPr/>
        </p:nvSpPr>
        <p:spPr bwMode="auto">
          <a:xfrm>
            <a:off x="3348038" y="2781300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незнание</a:t>
            </a:r>
          </a:p>
        </p:txBody>
      </p:sp>
      <p:sp>
        <p:nvSpPr>
          <p:cNvPr id="7179" name="Rectangle 45"/>
          <p:cNvSpPr>
            <a:spLocks noChangeArrowheads="1"/>
          </p:cNvSpPr>
          <p:nvPr/>
        </p:nvSpPr>
        <p:spPr bwMode="auto">
          <a:xfrm>
            <a:off x="2124075" y="2492375"/>
            <a:ext cx="4824413" cy="230505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Стрелка влево 12">
            <a:hlinkClick r:id="rId2" action="ppaction://hlinksldjump"/>
          </p:cNvPr>
          <p:cNvSpPr/>
          <p:nvPr/>
        </p:nvSpPr>
        <p:spPr>
          <a:xfrm>
            <a:off x="5929322" y="6373392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ИЗМЕРЕНИЕ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pic>
        <p:nvPicPr>
          <p:cNvPr id="8195" name="Picture 23" descr="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2525713"/>
            <a:ext cx="2857500" cy="1628775"/>
          </a:xfrm>
          <a:noFill/>
          <a:ln>
            <a:solidFill>
              <a:schemeClr val="bg1"/>
            </a:solidFill>
          </a:ln>
        </p:spPr>
      </p:pic>
      <p:sp>
        <p:nvSpPr>
          <p:cNvPr id="8196" name="Text Box 19"/>
          <p:cNvSpPr txBox="1">
            <a:spLocks noChangeArrowheads="1"/>
          </p:cNvSpPr>
          <p:nvPr/>
        </p:nvSpPr>
        <p:spPr bwMode="auto">
          <a:xfrm>
            <a:off x="684213" y="1401763"/>
            <a:ext cx="784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FF9933"/>
                </a:solidFill>
              </a:rPr>
              <a:t>И</a:t>
            </a:r>
            <a:r>
              <a:rPr lang="ru-RU" sz="2200">
                <a:solidFill>
                  <a:schemeClr val="bg1"/>
                </a:solidFill>
              </a:rPr>
              <a:t>нформация, которую получает человек, приводит к уменьшению неопределенности знаний</a:t>
            </a:r>
          </a:p>
        </p:txBody>
      </p:sp>
      <p:sp>
        <p:nvSpPr>
          <p:cNvPr id="8197" name="Text Box 25"/>
          <p:cNvSpPr txBox="1">
            <a:spLocks noChangeArrowheads="1"/>
          </p:cNvSpPr>
          <p:nvPr/>
        </p:nvSpPr>
        <p:spPr bwMode="auto">
          <a:xfrm>
            <a:off x="684213" y="5187950"/>
            <a:ext cx="784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FF9933"/>
                </a:solidFill>
              </a:rPr>
              <a:t>С</a:t>
            </a:r>
            <a:r>
              <a:rPr lang="ru-RU" sz="2200">
                <a:solidFill>
                  <a:schemeClr val="bg1"/>
                </a:solidFill>
              </a:rPr>
              <a:t>ообщение о результате приводит в уменьшению неопределенности наших знаний в 2 раза.</a:t>
            </a:r>
          </a:p>
        </p:txBody>
      </p:sp>
      <p:pic>
        <p:nvPicPr>
          <p:cNvPr id="8198" name="Picture 27" descr="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1863" y="2525713"/>
            <a:ext cx="1581150" cy="1600200"/>
          </a:xfrm>
          <a:noFill/>
          <a:ln>
            <a:solidFill>
              <a:schemeClr val="bg1"/>
            </a:solidFill>
          </a:ln>
        </p:spPr>
      </p:pic>
      <p:sp>
        <p:nvSpPr>
          <p:cNvPr id="8199" name="AutoShape 30"/>
          <p:cNvSpPr>
            <a:spLocks noChangeArrowheads="1"/>
          </p:cNvSpPr>
          <p:nvPr/>
        </p:nvSpPr>
        <p:spPr bwMode="auto">
          <a:xfrm>
            <a:off x="4716463" y="3030538"/>
            <a:ext cx="792162" cy="503237"/>
          </a:xfrm>
          <a:prstGeom prst="rightArrow">
            <a:avLst>
              <a:gd name="adj1" fmla="val 50000"/>
              <a:gd name="adj2" fmla="val 39353"/>
            </a:avLst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8200" name="Text Box 31"/>
          <p:cNvSpPr txBox="1">
            <a:spLocks noChangeArrowheads="1"/>
          </p:cNvSpPr>
          <p:nvPr/>
        </p:nvSpPr>
        <p:spPr bwMode="auto">
          <a:xfrm>
            <a:off x="1331913" y="4181475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Возможные события. 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Они </a:t>
            </a:r>
            <a:r>
              <a:rPr lang="ru-RU" b="1">
                <a:solidFill>
                  <a:srgbClr val="FF9933"/>
                </a:solidFill>
              </a:rPr>
              <a:t>равновероятны</a:t>
            </a:r>
          </a:p>
        </p:txBody>
      </p:sp>
      <p:sp>
        <p:nvSpPr>
          <p:cNvPr id="8201" name="Text Box 32"/>
          <p:cNvSpPr txBox="1">
            <a:spLocks noChangeArrowheads="1"/>
          </p:cNvSpPr>
          <p:nvPr/>
        </p:nvSpPr>
        <p:spPr bwMode="auto">
          <a:xfrm>
            <a:off x="5364163" y="4181475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Произошедшее событие</a:t>
            </a:r>
          </a:p>
        </p:txBody>
      </p:sp>
      <p:sp>
        <p:nvSpPr>
          <p:cNvPr id="10" name="Стрелка влево 9">
            <a:hlinkClick r:id="rId4" action="ppaction://hlinksldjump"/>
          </p:cNvPr>
          <p:cNvSpPr/>
          <p:nvPr/>
        </p:nvSpPr>
        <p:spPr>
          <a:xfrm>
            <a:off x="5929322" y="6373392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ИЗМЕРЕНИЕ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611188" y="1444625"/>
            <a:ext cx="31686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r>
              <a:rPr lang="ru-RU" sz="28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35000"/>
              </a:lnSpc>
            </a:pPr>
            <a:endParaRPr lang="ru-RU" sz="900">
              <a:solidFill>
                <a:schemeClr val="bg1"/>
              </a:solidFill>
            </a:endParaRP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611188" y="1196975"/>
            <a:ext cx="78486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FF9933"/>
                </a:solidFill>
              </a:rPr>
              <a:t>С</a:t>
            </a:r>
            <a:r>
              <a:rPr lang="ru-RU" sz="2200">
                <a:solidFill>
                  <a:schemeClr val="bg1"/>
                </a:solidFill>
              </a:rPr>
              <a:t>колько</a:t>
            </a:r>
            <a:r>
              <a:rPr lang="ru-RU" sz="2200" b="1">
                <a:solidFill>
                  <a:srgbClr val="FF9933"/>
                </a:solidFill>
              </a:rPr>
              <a:t> </a:t>
            </a:r>
            <a:r>
              <a:rPr lang="ru-RU" sz="2200">
                <a:solidFill>
                  <a:schemeClr val="bg1"/>
                </a:solidFill>
              </a:rPr>
              <a:t>равновероятных событий может произойти при бросании равносторонней четырехгранной пирамидки, шестигранного куба?</a:t>
            </a:r>
          </a:p>
        </p:txBody>
      </p:sp>
      <p:sp>
        <p:nvSpPr>
          <p:cNvPr id="9221" name="AutoShape 12"/>
          <p:cNvSpPr>
            <a:spLocks noChangeArrowheads="1"/>
          </p:cNvSpPr>
          <p:nvPr/>
        </p:nvSpPr>
        <p:spPr bwMode="auto">
          <a:xfrm>
            <a:off x="2484438" y="4252913"/>
            <a:ext cx="1152525" cy="1008062"/>
          </a:xfrm>
          <a:prstGeom prst="cube">
            <a:avLst>
              <a:gd name="adj" fmla="val 25000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AutoShape 13"/>
          <p:cNvSpPr>
            <a:spLocks noChangeArrowheads="1"/>
          </p:cNvSpPr>
          <p:nvPr/>
        </p:nvSpPr>
        <p:spPr bwMode="auto">
          <a:xfrm>
            <a:off x="4211638" y="2997200"/>
            <a:ext cx="792162" cy="503238"/>
          </a:xfrm>
          <a:prstGeom prst="rightArrow">
            <a:avLst>
              <a:gd name="adj1" fmla="val 50000"/>
              <a:gd name="adj2" fmla="val 39353"/>
            </a:avLst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9223" name="AutoShape 14"/>
          <p:cNvSpPr>
            <a:spLocks noChangeArrowheads="1"/>
          </p:cNvSpPr>
          <p:nvPr/>
        </p:nvSpPr>
        <p:spPr bwMode="auto">
          <a:xfrm>
            <a:off x="2555875" y="2749550"/>
            <a:ext cx="863600" cy="1025525"/>
          </a:xfrm>
          <a:prstGeom prst="triangle">
            <a:avLst>
              <a:gd name="adj" fmla="val 50000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AutoShape 16"/>
          <p:cNvSpPr>
            <a:spLocks noChangeArrowheads="1"/>
          </p:cNvSpPr>
          <p:nvPr/>
        </p:nvSpPr>
        <p:spPr bwMode="auto">
          <a:xfrm rot="-1271717">
            <a:off x="3149600" y="2647950"/>
            <a:ext cx="314325" cy="1104900"/>
          </a:xfrm>
          <a:prstGeom prst="triangle">
            <a:avLst>
              <a:gd name="adj" fmla="val 0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18"/>
          <p:cNvSpPr>
            <a:spLocks noChangeArrowheads="1"/>
          </p:cNvSpPr>
          <p:nvPr/>
        </p:nvSpPr>
        <p:spPr bwMode="auto">
          <a:xfrm>
            <a:off x="4211638" y="4395788"/>
            <a:ext cx="792162" cy="503237"/>
          </a:xfrm>
          <a:prstGeom prst="rightArrow">
            <a:avLst>
              <a:gd name="adj1" fmla="val 50000"/>
              <a:gd name="adj2" fmla="val 39353"/>
            </a:avLst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9226" name="Text Box 19"/>
          <p:cNvSpPr txBox="1">
            <a:spLocks noChangeArrowheads="1"/>
          </p:cNvSpPr>
          <p:nvPr/>
        </p:nvSpPr>
        <p:spPr bwMode="auto">
          <a:xfrm>
            <a:off x="5435600" y="2709863"/>
            <a:ext cx="10080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FF9933"/>
                </a:solidFill>
              </a:rPr>
              <a:t>?</a:t>
            </a:r>
          </a:p>
        </p:txBody>
      </p:sp>
      <p:sp>
        <p:nvSpPr>
          <p:cNvPr id="9227" name="Text Box 21"/>
          <p:cNvSpPr txBox="1">
            <a:spLocks noChangeArrowheads="1"/>
          </p:cNvSpPr>
          <p:nvPr/>
        </p:nvSpPr>
        <p:spPr bwMode="auto">
          <a:xfrm>
            <a:off x="5435600" y="4221163"/>
            <a:ext cx="10080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FF9933"/>
                </a:solidFill>
              </a:rPr>
              <a:t>?</a:t>
            </a:r>
          </a:p>
        </p:txBody>
      </p:sp>
      <p:sp>
        <p:nvSpPr>
          <p:cNvPr id="9228" name="Text Box 22"/>
          <p:cNvSpPr txBox="1">
            <a:spLocks noChangeArrowheads="1"/>
          </p:cNvSpPr>
          <p:nvPr/>
        </p:nvSpPr>
        <p:spPr bwMode="auto">
          <a:xfrm>
            <a:off x="539750" y="5691188"/>
            <a:ext cx="81359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FF9933"/>
                </a:solidFill>
              </a:rPr>
              <a:t>В</a:t>
            </a:r>
            <a:r>
              <a:rPr lang="ru-RU" sz="2200">
                <a:solidFill>
                  <a:schemeClr val="bg1"/>
                </a:solidFill>
              </a:rPr>
              <a:t>о</a:t>
            </a:r>
            <a:r>
              <a:rPr lang="ru-RU" sz="2200" b="1">
                <a:solidFill>
                  <a:schemeClr val="bg1"/>
                </a:solidFill>
              </a:rPr>
              <a:t> </a:t>
            </a:r>
            <a:r>
              <a:rPr lang="ru-RU" sz="2200">
                <a:solidFill>
                  <a:schemeClr val="bg1"/>
                </a:solidFill>
              </a:rPr>
              <a:t>сколько раз уменьшится неопределенность 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ru-RU" sz="2200">
                <a:solidFill>
                  <a:schemeClr val="bg1"/>
                </a:solidFill>
              </a:rPr>
              <a:t>наших знаний при наступлении этих событий?</a:t>
            </a:r>
          </a:p>
        </p:txBody>
      </p:sp>
      <p:sp>
        <p:nvSpPr>
          <p:cNvPr id="13" name="Стрелка влево 12">
            <a:hlinkClick r:id="rId2" action="ppaction://hlinksldjump"/>
          </p:cNvPr>
          <p:cNvSpPr/>
          <p:nvPr/>
        </p:nvSpPr>
        <p:spPr>
          <a:xfrm>
            <a:off x="7970584" y="6373368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ИЗМЕРЕНИЕ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611188" y="1341438"/>
            <a:ext cx="784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FF9933"/>
                </a:solidFill>
              </a:rPr>
              <a:t>Е</a:t>
            </a:r>
            <a:r>
              <a:rPr lang="ru-RU" sz="2200">
                <a:solidFill>
                  <a:schemeClr val="bg1"/>
                </a:solidFill>
              </a:rPr>
              <a:t>диницей количества информации является </a:t>
            </a:r>
            <a:r>
              <a:rPr lang="ru-RU" sz="2200">
                <a:solidFill>
                  <a:srgbClr val="FF9933"/>
                </a:solidFill>
              </a:rPr>
              <a:t>1 бит</a:t>
            </a:r>
            <a:r>
              <a:rPr lang="ru-RU" sz="2200">
                <a:solidFill>
                  <a:schemeClr val="bg1"/>
                </a:solidFill>
              </a:rPr>
              <a:t> – величина, уменьшающая неопределенность в два раза.</a:t>
            </a:r>
          </a:p>
        </p:txBody>
      </p:sp>
      <p:sp>
        <p:nvSpPr>
          <p:cNvPr id="10244" name="Text Box 14"/>
          <p:cNvSpPr txBox="1">
            <a:spLocks noChangeArrowheads="1"/>
          </p:cNvSpPr>
          <p:nvPr/>
        </p:nvSpPr>
        <p:spPr bwMode="auto">
          <a:xfrm>
            <a:off x="611188" y="5043488"/>
            <a:ext cx="784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FF9933"/>
                </a:solidFill>
              </a:rPr>
              <a:t>К</a:t>
            </a:r>
            <a:r>
              <a:rPr lang="ru-RU" sz="2200">
                <a:solidFill>
                  <a:schemeClr val="bg1"/>
                </a:solidFill>
              </a:rPr>
              <a:t>акое количество информации получено 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ru-RU" sz="2200">
                <a:solidFill>
                  <a:schemeClr val="bg1"/>
                </a:solidFill>
              </a:rPr>
              <a:t>при наступлении события?</a:t>
            </a:r>
          </a:p>
        </p:txBody>
      </p:sp>
      <p:pic>
        <p:nvPicPr>
          <p:cNvPr id="10245" name="Picture 16" descr="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2808288"/>
            <a:ext cx="2857500" cy="1628775"/>
          </a:xfrm>
          <a:noFill/>
          <a:ln>
            <a:solidFill>
              <a:schemeClr val="bg1"/>
            </a:solidFill>
          </a:ln>
        </p:spPr>
      </p:pic>
      <p:pic>
        <p:nvPicPr>
          <p:cNvPr id="10246" name="Picture 17" descr="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1863" y="2808288"/>
            <a:ext cx="1581150" cy="1600200"/>
          </a:xfrm>
          <a:noFill/>
          <a:ln>
            <a:solidFill>
              <a:schemeClr val="bg1"/>
            </a:solidFill>
          </a:ln>
        </p:spPr>
      </p:pic>
      <p:sp>
        <p:nvSpPr>
          <p:cNvPr id="10247" name="AutoShape 18"/>
          <p:cNvSpPr>
            <a:spLocks noChangeArrowheads="1"/>
          </p:cNvSpPr>
          <p:nvPr/>
        </p:nvSpPr>
        <p:spPr bwMode="auto">
          <a:xfrm>
            <a:off x="4716463" y="3313113"/>
            <a:ext cx="792162" cy="503237"/>
          </a:xfrm>
          <a:prstGeom prst="rightArrow">
            <a:avLst>
              <a:gd name="adj1" fmla="val 50000"/>
              <a:gd name="adj2" fmla="val 39353"/>
            </a:avLst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Стрелка влево 7">
            <a:hlinkClick r:id="rId4" action="ppaction://hlinksldjump"/>
          </p:cNvPr>
          <p:cNvSpPr/>
          <p:nvPr/>
        </p:nvSpPr>
        <p:spPr>
          <a:xfrm>
            <a:off x="6011863" y="6131076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ИНФОРМАЦИЯ</a:t>
            </a:r>
            <a:r>
              <a:rPr lang="ru-RU" sz="280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539750" y="1617663"/>
            <a:ext cx="8135938" cy="0"/>
          </a:xfrm>
          <a:prstGeom prst="line">
            <a:avLst/>
          </a:prstGeom>
          <a:noFill/>
          <a:ln w="9525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213" name="Group 93"/>
          <p:cNvGraphicFramePr>
            <a:graphicFrameLocks noGrp="1"/>
          </p:cNvGraphicFramePr>
          <p:nvPr>
            <p:ph idx="1"/>
          </p:nvPr>
        </p:nvGraphicFramePr>
        <p:xfrm>
          <a:off x="457200" y="1956816"/>
          <a:ext cx="8229600" cy="4078224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382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Физика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мера беспорядка, хаоса -- энтропия системы, тогда как информация (</a:t>
                      </a:r>
                      <a:r>
                        <a:rPr lang="ru-RU" sz="1800" b="0" i="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антиэнтропия</a:t>
                      </a:r>
                      <a:r>
                        <a:rPr lang="ru-RU" sz="1800" b="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 -- мера упорядоченности и сложности системы. По мере увеличения сложности системы величина энтропии уменьшается, и величина информации увеличивается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Биология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целесообразное поведение животных </a:t>
                      </a:r>
                      <a:r>
                        <a:rPr lang="ru-RU" sz="1800" b="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строится на основе получения и использования организмом информации об окружающей среде;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связь с исследованиями механизмов наследственности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Кибернетика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процессы управления в сложных системах (живых организмах или технических устройствах) </a:t>
                      </a:r>
                      <a:r>
                        <a:rPr lang="ru-RU" sz="1800" b="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включают в себя получение, хранение, преобразование и передачу информации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6" name="Rectangle 92"/>
          <p:cNvSpPr>
            <a:spLocks noChangeArrowheads="1"/>
          </p:cNvSpPr>
          <p:nvPr/>
        </p:nvSpPr>
        <p:spPr bwMode="auto">
          <a:xfrm>
            <a:off x="611188" y="1114425"/>
            <a:ext cx="82296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200" dirty="0">
                <a:solidFill>
                  <a:schemeClr val="bg1"/>
                </a:solidFill>
              </a:rPr>
              <a:t>Понятие «информация» является </a:t>
            </a:r>
            <a:r>
              <a:rPr lang="ru-RU" sz="2200" u="sng" dirty="0" smtClean="0">
                <a:solidFill>
                  <a:schemeClr val="bg1"/>
                </a:solidFill>
              </a:rPr>
              <a:t>общенаучным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ИЗМЕРЕНИЕ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195513" y="2111375"/>
            <a:ext cx="4752975" cy="681038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">
                <a:solidFill>
                  <a:srgbClr val="FF9933"/>
                </a:solidFill>
              </a:rPr>
              <a:t/>
            </a:r>
            <a:br>
              <a:rPr lang="ru-RU" sz="800">
                <a:solidFill>
                  <a:srgbClr val="FF9933"/>
                </a:solidFill>
              </a:rPr>
            </a:br>
            <a:r>
              <a:rPr lang="ru-RU" sz="2200">
                <a:solidFill>
                  <a:srgbClr val="FF9933"/>
                </a:solidFill>
              </a:rPr>
              <a:t>1 байт</a:t>
            </a:r>
            <a:r>
              <a:rPr lang="ru-RU" sz="2200">
                <a:solidFill>
                  <a:schemeClr val="bg1"/>
                </a:solidFill>
              </a:rPr>
              <a:t> = 2</a:t>
            </a:r>
            <a:r>
              <a:rPr lang="ru-RU" sz="2200" baseline="30000">
                <a:solidFill>
                  <a:schemeClr val="bg1"/>
                </a:solidFill>
              </a:rPr>
              <a:t>3 </a:t>
            </a:r>
            <a:r>
              <a:rPr lang="ru-RU" sz="2200">
                <a:solidFill>
                  <a:schemeClr val="bg1"/>
                </a:solidFill>
              </a:rPr>
              <a:t>бит = 8 бит</a:t>
            </a:r>
            <a:r>
              <a:rPr lang="ru-RU" sz="800">
                <a:solidFill>
                  <a:schemeClr val="bg1"/>
                </a:solidFill>
              </a:rPr>
              <a:t/>
            </a:r>
            <a:br>
              <a:rPr lang="ru-RU" sz="800">
                <a:solidFill>
                  <a:schemeClr val="bg1"/>
                </a:solidFill>
              </a:rPr>
            </a:br>
            <a:endParaRPr lang="ru-RU" sz="800">
              <a:solidFill>
                <a:schemeClr val="bg1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195513" y="3546475"/>
            <a:ext cx="4752975" cy="1350963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>
                <a:solidFill>
                  <a:srgbClr val="FF9933"/>
                </a:solidFill>
              </a:rPr>
              <a:t/>
            </a:r>
            <a:br>
              <a:rPr lang="ru-RU" sz="800">
                <a:solidFill>
                  <a:srgbClr val="FF9933"/>
                </a:solidFill>
              </a:rPr>
            </a:br>
            <a:r>
              <a:rPr lang="ru-RU" sz="2200">
                <a:solidFill>
                  <a:srgbClr val="FF9933"/>
                </a:solidFill>
              </a:rPr>
              <a:t>1</a:t>
            </a:r>
            <a:r>
              <a:rPr lang="ru-RU" sz="2200" b="1">
                <a:solidFill>
                  <a:srgbClr val="FF9933"/>
                </a:solidFill>
              </a:rPr>
              <a:t> </a:t>
            </a:r>
            <a:r>
              <a:rPr lang="ru-RU" sz="2200">
                <a:solidFill>
                  <a:srgbClr val="FF9933"/>
                </a:solidFill>
              </a:rPr>
              <a:t>Кбайт</a:t>
            </a:r>
            <a:r>
              <a:rPr lang="ru-RU" sz="2200" b="1">
                <a:solidFill>
                  <a:srgbClr val="FF9933"/>
                </a:solidFill>
              </a:rPr>
              <a:t> </a:t>
            </a:r>
            <a:r>
              <a:rPr lang="ru-RU" sz="2200">
                <a:solidFill>
                  <a:schemeClr val="bg1"/>
                </a:solidFill>
              </a:rPr>
              <a:t>= 2</a:t>
            </a:r>
            <a:r>
              <a:rPr lang="ru-RU" sz="2200" baseline="30000">
                <a:solidFill>
                  <a:schemeClr val="bg1"/>
                </a:solidFill>
              </a:rPr>
              <a:t>10</a:t>
            </a:r>
            <a:r>
              <a:rPr lang="ru-RU" sz="2200">
                <a:solidFill>
                  <a:schemeClr val="bg1"/>
                </a:solidFill>
              </a:rPr>
              <a:t> байт = 1024 байт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ru-RU" sz="2200">
                <a:solidFill>
                  <a:srgbClr val="FF9933"/>
                </a:solidFill>
              </a:rPr>
              <a:t>1 Мбайт</a:t>
            </a:r>
            <a:r>
              <a:rPr lang="ru-RU" sz="2200">
                <a:solidFill>
                  <a:schemeClr val="bg1"/>
                </a:solidFill>
              </a:rPr>
              <a:t> = 2</a:t>
            </a:r>
            <a:r>
              <a:rPr lang="ru-RU" sz="2200" baseline="30000">
                <a:solidFill>
                  <a:schemeClr val="bg1"/>
                </a:solidFill>
              </a:rPr>
              <a:t>10</a:t>
            </a:r>
            <a:r>
              <a:rPr lang="ru-RU" sz="2200">
                <a:solidFill>
                  <a:schemeClr val="bg1"/>
                </a:solidFill>
              </a:rPr>
              <a:t> Кбайт = 1024 Кбайт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ru-RU" sz="2200">
                <a:solidFill>
                  <a:srgbClr val="FF9933"/>
                </a:solidFill>
              </a:rPr>
              <a:t>1 Гбайт</a:t>
            </a:r>
            <a:r>
              <a:rPr lang="ru-RU" sz="2200">
                <a:solidFill>
                  <a:schemeClr val="bg1"/>
                </a:solidFill>
              </a:rPr>
              <a:t> = 2</a:t>
            </a:r>
            <a:r>
              <a:rPr lang="ru-RU" sz="2200" baseline="30000">
                <a:solidFill>
                  <a:schemeClr val="bg1"/>
                </a:solidFill>
              </a:rPr>
              <a:t>10</a:t>
            </a:r>
            <a:r>
              <a:rPr lang="ru-RU" sz="2200">
                <a:solidFill>
                  <a:schemeClr val="bg1"/>
                </a:solidFill>
              </a:rPr>
              <a:t> Мбайт = 1024 Мбайт</a:t>
            </a:r>
            <a:r>
              <a:rPr lang="ru-RU" sz="800">
                <a:solidFill>
                  <a:schemeClr val="bg1"/>
                </a:solidFill>
              </a:rPr>
              <a:t/>
            </a:r>
            <a:br>
              <a:rPr lang="ru-RU" sz="800">
                <a:solidFill>
                  <a:schemeClr val="bg1"/>
                </a:solidFill>
              </a:rPr>
            </a:br>
            <a:endParaRPr lang="ru-RU" sz="800">
              <a:solidFill>
                <a:schemeClr val="bg1"/>
              </a:solidFill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6022484" y="6230516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66" name="Group 110"/>
          <p:cNvGraphicFramePr>
            <a:graphicFrameLocks noGrp="1"/>
          </p:cNvGraphicFramePr>
          <p:nvPr>
            <p:ph sz="half" idx="2"/>
          </p:nvPr>
        </p:nvGraphicFramePr>
        <p:xfrm>
          <a:off x="650875" y="2276475"/>
          <a:ext cx="8035925" cy="3264218"/>
        </p:xfrm>
        <a:graphic>
          <a:graphicData uri="http://schemas.openxmlformats.org/drawingml/2006/table">
            <a:tbl>
              <a:tblPr/>
              <a:tblGrid>
                <a:gridCol w="2120900"/>
                <a:gridCol w="3095625"/>
                <a:gridCol w="28194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Количество возможных событий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Количество полученной информации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5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8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ИЗМЕРЕНИЕ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pic>
        <p:nvPicPr>
          <p:cNvPr id="12309" name="Picture 26" descr="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2788" y="2962275"/>
            <a:ext cx="2016125" cy="1149350"/>
          </a:xfrm>
          <a:noFill/>
          <a:ln>
            <a:solidFill>
              <a:schemeClr val="bg1"/>
            </a:solidFill>
          </a:ln>
        </p:spPr>
      </p:pic>
      <p:sp>
        <p:nvSpPr>
          <p:cNvPr id="12310" name="Text Box 3"/>
          <p:cNvSpPr txBox="1">
            <a:spLocks noChangeArrowheads="1"/>
          </p:cNvSpPr>
          <p:nvPr/>
        </p:nvSpPr>
        <p:spPr bwMode="auto">
          <a:xfrm>
            <a:off x="755650" y="1268413"/>
            <a:ext cx="77771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Какова связь между количеством возможных событий и количеством полученной информации?</a:t>
            </a:r>
            <a:endParaRPr lang="ru-RU" sz="800">
              <a:solidFill>
                <a:schemeClr val="bg1"/>
              </a:solidFill>
            </a:endParaRPr>
          </a:p>
        </p:txBody>
      </p:sp>
      <p:grpSp>
        <p:nvGrpSpPr>
          <p:cNvPr id="12311" name="Group 8"/>
          <p:cNvGrpSpPr>
            <a:grpSpLocks/>
          </p:cNvGrpSpPr>
          <p:nvPr/>
        </p:nvGrpSpPr>
        <p:grpSpPr bwMode="auto">
          <a:xfrm>
            <a:off x="1258888" y="4292600"/>
            <a:ext cx="908050" cy="1127125"/>
            <a:chOff x="1281" y="2795"/>
            <a:chExt cx="572" cy="710"/>
          </a:xfrm>
        </p:grpSpPr>
        <p:sp>
          <p:nvSpPr>
            <p:cNvPr id="12313" name="AutoShape 5"/>
            <p:cNvSpPr>
              <a:spLocks noChangeArrowheads="1"/>
            </p:cNvSpPr>
            <p:nvPr/>
          </p:nvSpPr>
          <p:spPr bwMode="auto">
            <a:xfrm>
              <a:off x="1281" y="2859"/>
              <a:ext cx="544" cy="646"/>
            </a:xfrm>
            <a:prstGeom prst="triangle">
              <a:avLst>
                <a:gd name="adj" fmla="val 50000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4" name="AutoShape 6"/>
            <p:cNvSpPr>
              <a:spLocks noChangeArrowheads="1"/>
            </p:cNvSpPr>
            <p:nvPr/>
          </p:nvSpPr>
          <p:spPr bwMode="auto">
            <a:xfrm rot="-1271717">
              <a:off x="1655" y="2795"/>
              <a:ext cx="198" cy="696"/>
            </a:xfrm>
            <a:prstGeom prst="triangle">
              <a:avLst>
                <a:gd name="adj" fmla="val 0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312" name="Text Box 111"/>
          <p:cNvSpPr txBox="1">
            <a:spLocks noChangeArrowheads="1"/>
          </p:cNvSpPr>
          <p:nvPr/>
        </p:nvSpPr>
        <p:spPr bwMode="auto">
          <a:xfrm>
            <a:off x="684213" y="5643578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solidFill>
                  <a:srgbClr val="FF9933"/>
                </a:solidFill>
              </a:rPr>
              <a:t>1 бит</a:t>
            </a:r>
            <a:r>
              <a:rPr lang="ru-RU" sz="2000" dirty="0">
                <a:solidFill>
                  <a:schemeClr val="bg1"/>
                </a:solidFill>
              </a:rPr>
              <a:t> – величина, уменьшающая неопределенность в два раза</a:t>
            </a:r>
          </a:p>
        </p:txBody>
      </p:sp>
      <p:sp>
        <p:nvSpPr>
          <p:cNvPr id="10" name="Стрелка влево 9">
            <a:hlinkClick r:id="rId4" action="ppaction://hlinksldjump"/>
          </p:cNvPr>
          <p:cNvSpPr/>
          <p:nvPr/>
        </p:nvSpPr>
        <p:spPr>
          <a:xfrm>
            <a:off x="5929322" y="6286520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ИЗМЕРЕНИЕ ИНФОРМАЦИИ:</a:t>
            </a:r>
            <a:br>
              <a:rPr lang="ru-RU" sz="2800" b="1" smtClean="0">
                <a:solidFill>
                  <a:srgbClr val="FF9933"/>
                </a:solidFill>
              </a:rPr>
            </a:br>
            <a:r>
              <a:rPr lang="ru-RU" sz="2800" b="1" smtClean="0">
                <a:solidFill>
                  <a:srgbClr val="FF9933"/>
                </a:solidFill>
              </a:rPr>
              <a:t>содержательный (вероятностный) подход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13315" name="Text Box 22"/>
          <p:cNvSpPr txBox="1">
            <a:spLocks noChangeArrowheads="1"/>
          </p:cNvSpPr>
          <p:nvPr/>
        </p:nvSpPr>
        <p:spPr bwMode="auto">
          <a:xfrm>
            <a:off x="323850" y="1700213"/>
            <a:ext cx="49688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>
                <a:solidFill>
                  <a:srgbClr val="FF9933"/>
                </a:solidFill>
              </a:rPr>
              <a:t>Для равновероятных событий:</a:t>
            </a:r>
            <a:endParaRPr lang="ru-RU" sz="2400">
              <a:solidFill>
                <a:srgbClr val="FF9933"/>
              </a:solidFill>
              <a:latin typeface="Times New Roman Cyr" pitchFamily="18" charset="-52"/>
            </a:endParaRPr>
          </a:p>
        </p:txBody>
      </p:sp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468313" y="2276475"/>
            <a:ext cx="2590800" cy="711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  <a:latin typeface="Times New Roman Cyr" pitchFamily="18" charset="-52"/>
              </a:rPr>
              <a:t>N = 2</a:t>
            </a:r>
            <a:r>
              <a:rPr lang="en-US" sz="4000" baseline="30000">
                <a:solidFill>
                  <a:schemeClr val="bg1"/>
                </a:solidFill>
                <a:latin typeface="Times New Roman Cyr" pitchFamily="18" charset="-52"/>
              </a:rPr>
              <a:t>I</a:t>
            </a:r>
            <a:endParaRPr lang="ru-RU" sz="4000">
              <a:solidFill>
                <a:schemeClr val="bg1"/>
              </a:solidFill>
              <a:latin typeface="Times New Roman Cyr" pitchFamily="18" charset="-52"/>
            </a:endParaRPr>
          </a:p>
        </p:txBody>
      </p:sp>
      <p:sp>
        <p:nvSpPr>
          <p:cNvPr id="13317" name="Text Box 30"/>
          <p:cNvSpPr txBox="1">
            <a:spLocks noChangeArrowheads="1"/>
          </p:cNvSpPr>
          <p:nvPr/>
        </p:nvSpPr>
        <p:spPr bwMode="auto">
          <a:xfrm>
            <a:off x="3240088" y="2174875"/>
            <a:ext cx="56880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где </a:t>
            </a:r>
            <a:r>
              <a:rPr lang="en-US" sz="2400">
                <a:solidFill>
                  <a:srgbClr val="FF9933"/>
                </a:solidFill>
                <a:latin typeface="Times New Roman Cyr" pitchFamily="18" charset="-52"/>
              </a:rPr>
              <a:t>N</a:t>
            </a:r>
            <a:r>
              <a:rPr lang="ru-RU" sz="2200">
                <a:solidFill>
                  <a:schemeClr val="bg1"/>
                </a:solidFill>
              </a:rPr>
              <a:t> – количество возможных событий,</a:t>
            </a:r>
            <a:r>
              <a:rPr lang="ru-RU"/>
              <a:t> </a:t>
            </a:r>
            <a:r>
              <a:rPr lang="ru-RU" sz="2200">
                <a:solidFill>
                  <a:schemeClr val="bg1"/>
                </a:solidFill>
              </a:rPr>
              <a:t/>
            </a:r>
            <a:br>
              <a:rPr lang="ru-RU" sz="2200">
                <a:solidFill>
                  <a:schemeClr val="bg1"/>
                </a:solidFill>
              </a:rPr>
            </a:br>
            <a:r>
              <a:rPr lang="en-US" sz="2400">
                <a:solidFill>
                  <a:srgbClr val="FF9933"/>
                </a:solidFill>
                <a:latin typeface="Times New Roman Cyr" pitchFamily="18" charset="-52"/>
              </a:rPr>
              <a:t>I</a:t>
            </a:r>
            <a:r>
              <a:rPr lang="ru-RU" sz="2200">
                <a:solidFill>
                  <a:schemeClr val="bg1"/>
                </a:solidFill>
              </a:rPr>
              <a:t> – количество информации</a:t>
            </a:r>
          </a:p>
        </p:txBody>
      </p:sp>
      <p:sp>
        <p:nvSpPr>
          <p:cNvPr id="13318" name="Text Box 31"/>
          <p:cNvSpPr txBox="1">
            <a:spLocks noChangeArrowheads="1"/>
          </p:cNvSpPr>
          <p:nvPr/>
        </p:nvSpPr>
        <p:spPr bwMode="auto">
          <a:xfrm>
            <a:off x="323850" y="386715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>
                <a:solidFill>
                  <a:srgbClr val="FF9933"/>
                </a:solidFill>
              </a:rPr>
              <a:t>Для событий с различными вероятностями (формула Шеннона):</a:t>
            </a:r>
          </a:p>
        </p:txBody>
      </p:sp>
      <p:sp>
        <p:nvSpPr>
          <p:cNvPr id="13319" name="Text Box 33"/>
          <p:cNvSpPr txBox="1">
            <a:spLocks noChangeArrowheads="1"/>
          </p:cNvSpPr>
          <p:nvPr/>
        </p:nvSpPr>
        <p:spPr bwMode="auto">
          <a:xfrm>
            <a:off x="3492500" y="4510088"/>
            <a:ext cx="5688013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где </a:t>
            </a:r>
            <a:r>
              <a:rPr lang="en-US" sz="2400">
                <a:solidFill>
                  <a:srgbClr val="FF9933"/>
                </a:solidFill>
                <a:latin typeface="Times New Roman Cyr" pitchFamily="18" charset="-52"/>
              </a:rPr>
              <a:t>N</a:t>
            </a:r>
            <a:r>
              <a:rPr lang="ru-RU" sz="2200">
                <a:solidFill>
                  <a:schemeClr val="bg1"/>
                </a:solidFill>
              </a:rPr>
              <a:t> – количество возможных событий,</a:t>
            </a:r>
            <a:r>
              <a:rPr lang="ru-RU"/>
              <a:t> </a:t>
            </a:r>
            <a:r>
              <a:rPr lang="ru-RU" sz="2200">
                <a:solidFill>
                  <a:schemeClr val="bg1"/>
                </a:solidFill>
              </a:rPr>
              <a:t/>
            </a:r>
            <a:br>
              <a:rPr lang="ru-RU" sz="2200">
                <a:solidFill>
                  <a:schemeClr val="bg1"/>
                </a:solidFill>
              </a:rPr>
            </a:br>
            <a:r>
              <a:rPr lang="en-US" sz="2400">
                <a:solidFill>
                  <a:srgbClr val="FF9933"/>
                </a:solidFill>
                <a:latin typeface="Times New Roman Cyr" pitchFamily="18" charset="-52"/>
              </a:rPr>
              <a:t>I</a:t>
            </a:r>
            <a:r>
              <a:rPr lang="ru-RU" sz="2200">
                <a:solidFill>
                  <a:schemeClr val="bg1"/>
                </a:solidFill>
              </a:rPr>
              <a:t> – количество информации,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en-US" sz="2200">
                <a:solidFill>
                  <a:srgbClr val="FF9933"/>
                </a:solidFill>
              </a:rPr>
              <a:t>p</a:t>
            </a:r>
            <a:r>
              <a:rPr lang="en-US" sz="2200" baseline="-25000">
                <a:solidFill>
                  <a:srgbClr val="FF9933"/>
                </a:solidFill>
              </a:rPr>
              <a:t>i</a:t>
            </a:r>
            <a:r>
              <a:rPr lang="en-US" sz="2200">
                <a:solidFill>
                  <a:schemeClr val="bg1"/>
                </a:solidFill>
              </a:rPr>
              <a:t> – </a:t>
            </a:r>
            <a:r>
              <a:rPr lang="ru-RU" sz="2200">
                <a:solidFill>
                  <a:schemeClr val="bg1"/>
                </a:solidFill>
              </a:rPr>
              <a:t>вероятность </a:t>
            </a:r>
            <a:r>
              <a:rPr lang="en-US" sz="2200">
                <a:solidFill>
                  <a:srgbClr val="FF9933"/>
                </a:solidFill>
              </a:rPr>
              <a:t>i</a:t>
            </a:r>
            <a:r>
              <a:rPr lang="ru-RU" sz="2200">
                <a:solidFill>
                  <a:schemeClr val="bg1"/>
                </a:solidFill>
              </a:rPr>
              <a:t>-го события</a:t>
            </a:r>
          </a:p>
        </p:txBody>
      </p:sp>
      <p:pic>
        <p:nvPicPr>
          <p:cNvPr id="13320" name="Picture 34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467225"/>
            <a:ext cx="2847975" cy="1266825"/>
          </a:xfrm>
          <a:noFill/>
          <a:ln>
            <a:solidFill>
              <a:schemeClr val="bg1"/>
            </a:solidFill>
          </a:ln>
        </p:spPr>
      </p:pic>
      <p:sp>
        <p:nvSpPr>
          <p:cNvPr id="9" name="Стрелка влево 8">
            <a:hlinkClick r:id="rId3" action="ppaction://hlinksldjump"/>
          </p:cNvPr>
          <p:cNvSpPr/>
          <p:nvPr/>
        </p:nvSpPr>
        <p:spPr>
          <a:xfrm>
            <a:off x="5929322" y="6143644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РЕШЕНИЕ ЗАДАЧ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39750" y="1412875"/>
            <a:ext cx="7993063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Какое количество информации несет в себе сообщение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ru-RU" sz="2200">
                <a:solidFill>
                  <a:schemeClr val="bg1"/>
                </a:solidFill>
              </a:rPr>
              <a:t>о том, что нужная вам программа находится на одной из восьми дискет?</a:t>
            </a:r>
            <a:endParaRPr lang="ru-RU" sz="2400">
              <a:solidFill>
                <a:schemeClr val="bg1"/>
              </a:solidFill>
              <a:latin typeface="Times New Roman Cyr" pitchFamily="18" charset="-52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3132138" y="2852738"/>
            <a:ext cx="2590800" cy="71120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FF9933"/>
                </a:solidFill>
                <a:latin typeface="Times New Roman Cyr" pitchFamily="18" charset="-52"/>
              </a:rPr>
              <a:t>N = 2</a:t>
            </a:r>
            <a:r>
              <a:rPr lang="en-US" sz="4000" baseline="30000">
                <a:solidFill>
                  <a:srgbClr val="FF9933"/>
                </a:solidFill>
                <a:latin typeface="Times New Roman Cyr" pitchFamily="18" charset="-52"/>
              </a:rPr>
              <a:t>I</a:t>
            </a:r>
            <a:endParaRPr lang="ru-RU" sz="4000">
              <a:solidFill>
                <a:srgbClr val="FF9933"/>
              </a:solidFill>
              <a:latin typeface="Times New Roman Cyr" pitchFamily="18" charset="-52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132138" y="40132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>
                <a:solidFill>
                  <a:schemeClr val="bg1"/>
                </a:solidFill>
                <a:latin typeface="Times New Roman Cyr" pitchFamily="18" charset="-52"/>
              </a:rPr>
              <a:t>8</a:t>
            </a:r>
            <a:r>
              <a:rPr lang="en-US" sz="4000">
                <a:solidFill>
                  <a:schemeClr val="bg1"/>
                </a:solidFill>
                <a:latin typeface="Times New Roman Cyr" pitchFamily="18" charset="-52"/>
              </a:rPr>
              <a:t> = 2</a:t>
            </a:r>
            <a:r>
              <a:rPr lang="en-US" sz="4000" baseline="30000">
                <a:solidFill>
                  <a:schemeClr val="bg1"/>
                </a:solidFill>
                <a:latin typeface="Times New Roman Cyr" pitchFamily="18" charset="-52"/>
              </a:rPr>
              <a:t>I</a:t>
            </a:r>
            <a:endParaRPr lang="ru-RU" sz="4000">
              <a:solidFill>
                <a:schemeClr val="bg1"/>
              </a:solidFill>
              <a:latin typeface="Times New Roman Cyr" pitchFamily="18" charset="-52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2771775" y="5084763"/>
            <a:ext cx="3313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>
                <a:solidFill>
                  <a:srgbClr val="FF9933"/>
                </a:solidFill>
                <a:latin typeface="Times New Roman Cyr" pitchFamily="18" charset="-52"/>
              </a:rPr>
              <a:t>Ответ: </a:t>
            </a:r>
            <a:r>
              <a:rPr lang="en-US" sz="4000">
                <a:solidFill>
                  <a:srgbClr val="FF9933"/>
                </a:solidFill>
                <a:latin typeface="Times New Roman Cyr" pitchFamily="18" charset="-52"/>
              </a:rPr>
              <a:t>3</a:t>
            </a:r>
            <a:r>
              <a:rPr lang="ru-RU" sz="4000">
                <a:solidFill>
                  <a:srgbClr val="FF9933"/>
                </a:solidFill>
                <a:latin typeface="Times New Roman Cyr" pitchFamily="18" charset="-52"/>
              </a:rPr>
              <a:t> бита</a:t>
            </a:r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5929322" y="6143644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nimBg="1"/>
      <p:bldP spid="25611" grpId="0"/>
      <p:bldP spid="256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РЕШЕНИЕ ЗАДАЧ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611188" y="1268413"/>
            <a:ext cx="8135937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Какое количество информации о цвете вынутого шарика будет получено, если в непрозрачном пакете хранятся: 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ru-RU" sz="2200">
                <a:solidFill>
                  <a:schemeClr val="bg1"/>
                </a:solidFill>
              </a:rPr>
              <a:t>10 белых, 20 красных, 30 синих и 40 зеленых шариков?</a:t>
            </a:r>
            <a:endParaRPr lang="ru-RU" sz="2400">
              <a:solidFill>
                <a:schemeClr val="bg1"/>
              </a:solidFill>
              <a:latin typeface="Times New Roman Cyr" pitchFamily="18" charset="-52"/>
            </a:endParaRPr>
          </a:p>
        </p:txBody>
      </p:sp>
      <p:sp>
        <p:nvSpPr>
          <p:cNvPr id="19460" name="Text Box 8"/>
          <p:cNvSpPr txBox="1">
            <a:spLocks noChangeArrowheads="1"/>
          </p:cNvSpPr>
          <p:nvPr/>
        </p:nvSpPr>
        <p:spPr bwMode="auto">
          <a:xfrm>
            <a:off x="1044575" y="4298950"/>
            <a:ext cx="3240088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chemeClr val="bg1"/>
                </a:solidFill>
              </a:rPr>
              <a:t>P</a:t>
            </a:r>
            <a:r>
              <a:rPr lang="ru-RU" sz="2200" baseline="-25000">
                <a:solidFill>
                  <a:schemeClr val="bg1"/>
                </a:solidFill>
              </a:rPr>
              <a:t>бел. </a:t>
            </a:r>
            <a:r>
              <a:rPr lang="en-US" sz="2200">
                <a:solidFill>
                  <a:schemeClr val="bg1"/>
                </a:solidFill>
              </a:rPr>
              <a:t>= 10/100 = 0,1</a:t>
            </a:r>
          </a:p>
          <a:p>
            <a:pPr>
              <a:spcBef>
                <a:spcPct val="50000"/>
              </a:spcBef>
            </a:pPr>
            <a:r>
              <a:rPr lang="en-US" sz="2200">
                <a:solidFill>
                  <a:schemeClr val="bg1"/>
                </a:solidFill>
              </a:rPr>
              <a:t>P</a:t>
            </a:r>
            <a:r>
              <a:rPr lang="ru-RU" sz="2200" baseline="-25000">
                <a:solidFill>
                  <a:schemeClr val="bg1"/>
                </a:solidFill>
              </a:rPr>
              <a:t>красн. </a:t>
            </a:r>
            <a:r>
              <a:rPr lang="en-US" sz="2200">
                <a:solidFill>
                  <a:schemeClr val="bg1"/>
                </a:solidFill>
              </a:rPr>
              <a:t>= </a:t>
            </a:r>
            <a:r>
              <a:rPr lang="ru-RU" sz="2200">
                <a:solidFill>
                  <a:schemeClr val="bg1"/>
                </a:solidFill>
              </a:rPr>
              <a:t>2</a:t>
            </a:r>
            <a:r>
              <a:rPr lang="en-US" sz="2200">
                <a:solidFill>
                  <a:schemeClr val="bg1"/>
                </a:solidFill>
              </a:rPr>
              <a:t>0/100 = 0,</a:t>
            </a:r>
            <a:r>
              <a:rPr lang="ru-RU" sz="2200">
                <a:solidFill>
                  <a:schemeClr val="bg1"/>
                </a:solidFill>
              </a:rPr>
              <a:t>2</a:t>
            </a:r>
            <a:endParaRPr lang="en-US" sz="2200">
              <a:solidFill>
                <a:schemeClr val="bg1"/>
              </a:solidFill>
            </a:endParaRPr>
          </a:p>
        </p:txBody>
      </p:sp>
      <p:pic>
        <p:nvPicPr>
          <p:cNvPr id="19461" name="Picture 9" descr="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59113" y="2636838"/>
            <a:ext cx="2847975" cy="1266825"/>
          </a:xfrm>
          <a:noFill/>
          <a:ln>
            <a:solidFill>
              <a:schemeClr val="bg1"/>
            </a:solidFill>
          </a:ln>
        </p:spPr>
      </p:pic>
      <p:sp>
        <p:nvSpPr>
          <p:cNvPr id="19462" name="Text Box 11"/>
          <p:cNvSpPr txBox="1">
            <a:spLocks noChangeArrowheads="1"/>
          </p:cNvSpPr>
          <p:nvPr/>
        </p:nvSpPr>
        <p:spPr bwMode="auto">
          <a:xfrm>
            <a:off x="5076825" y="4294188"/>
            <a:ext cx="3240088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chemeClr val="bg1"/>
                </a:solidFill>
              </a:rPr>
              <a:t>P</a:t>
            </a:r>
            <a:r>
              <a:rPr lang="ru-RU" sz="2200" baseline="-25000">
                <a:solidFill>
                  <a:schemeClr val="bg1"/>
                </a:solidFill>
              </a:rPr>
              <a:t>син.</a:t>
            </a:r>
            <a:r>
              <a:rPr lang="ru-RU" sz="2200">
                <a:solidFill>
                  <a:schemeClr val="bg1"/>
                </a:solidFill>
              </a:rPr>
              <a:t> = 3</a:t>
            </a:r>
            <a:r>
              <a:rPr lang="en-US" sz="2200">
                <a:solidFill>
                  <a:schemeClr val="bg1"/>
                </a:solidFill>
              </a:rPr>
              <a:t>0/100 = 0,</a:t>
            </a:r>
            <a:r>
              <a:rPr lang="ru-RU" sz="2200">
                <a:solidFill>
                  <a:schemeClr val="bg1"/>
                </a:solidFill>
              </a:rPr>
              <a:t>3</a:t>
            </a:r>
          </a:p>
          <a:p>
            <a:pPr>
              <a:spcBef>
                <a:spcPct val="50000"/>
              </a:spcBef>
            </a:pPr>
            <a:r>
              <a:rPr lang="en-US" sz="2200">
                <a:solidFill>
                  <a:schemeClr val="bg1"/>
                </a:solidFill>
              </a:rPr>
              <a:t>P</a:t>
            </a:r>
            <a:r>
              <a:rPr lang="ru-RU" sz="2200" baseline="-25000">
                <a:solidFill>
                  <a:schemeClr val="bg1"/>
                </a:solidFill>
              </a:rPr>
              <a:t>зел.</a:t>
            </a:r>
            <a:r>
              <a:rPr lang="ru-RU" sz="2200">
                <a:solidFill>
                  <a:schemeClr val="bg1"/>
                </a:solidFill>
              </a:rPr>
              <a:t> = 4</a:t>
            </a:r>
            <a:r>
              <a:rPr lang="en-US" sz="2200">
                <a:solidFill>
                  <a:schemeClr val="bg1"/>
                </a:solidFill>
              </a:rPr>
              <a:t>0/100 = 0,</a:t>
            </a:r>
            <a:r>
              <a:rPr lang="ru-RU" sz="22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9463" name="Text Box 13"/>
          <p:cNvSpPr txBox="1">
            <a:spLocks noChangeArrowheads="1"/>
          </p:cNvSpPr>
          <p:nvPr/>
        </p:nvSpPr>
        <p:spPr bwMode="auto">
          <a:xfrm>
            <a:off x="179388" y="5449888"/>
            <a:ext cx="89646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chemeClr val="bg1"/>
                </a:solidFill>
              </a:rPr>
              <a:t>I = – (0</a:t>
            </a:r>
            <a:r>
              <a:rPr lang="ru-RU" sz="2200">
                <a:solidFill>
                  <a:schemeClr val="bg1"/>
                </a:solidFill>
              </a:rPr>
              <a:t>,1</a:t>
            </a:r>
            <a:r>
              <a:rPr lang="en-US" sz="2200">
                <a:solidFill>
                  <a:schemeClr val="bg1"/>
                </a:solidFill>
                <a:cs typeface="Arial" charset="0"/>
              </a:rPr>
              <a:t>∙log</a:t>
            </a:r>
            <a:r>
              <a:rPr lang="en-US" sz="2200" baseline="-25000">
                <a:solidFill>
                  <a:schemeClr val="bg1"/>
                </a:solidFill>
                <a:cs typeface="Arial" charset="0"/>
              </a:rPr>
              <a:t>2</a:t>
            </a:r>
            <a:r>
              <a:rPr lang="en-US" sz="2200">
                <a:solidFill>
                  <a:schemeClr val="bg1"/>
                </a:solidFill>
                <a:cs typeface="Arial" charset="0"/>
              </a:rPr>
              <a:t>0,1 + </a:t>
            </a:r>
            <a:r>
              <a:rPr lang="en-US" sz="2200">
                <a:solidFill>
                  <a:schemeClr val="bg1"/>
                </a:solidFill>
              </a:rPr>
              <a:t>0</a:t>
            </a:r>
            <a:r>
              <a:rPr lang="ru-RU" sz="2200">
                <a:solidFill>
                  <a:schemeClr val="bg1"/>
                </a:solidFill>
              </a:rPr>
              <a:t>,</a:t>
            </a:r>
            <a:r>
              <a:rPr lang="en-US" sz="2200">
                <a:solidFill>
                  <a:schemeClr val="bg1"/>
                </a:solidFill>
              </a:rPr>
              <a:t>2∙log</a:t>
            </a:r>
            <a:r>
              <a:rPr lang="en-US" sz="2200" baseline="-25000">
                <a:solidFill>
                  <a:schemeClr val="bg1"/>
                </a:solidFill>
              </a:rPr>
              <a:t>2</a:t>
            </a:r>
            <a:r>
              <a:rPr lang="en-US" sz="2200">
                <a:solidFill>
                  <a:schemeClr val="bg1"/>
                </a:solidFill>
              </a:rPr>
              <a:t>0,2 +</a:t>
            </a:r>
            <a:r>
              <a:rPr lang="en-US" sz="2200"/>
              <a:t> </a:t>
            </a:r>
            <a:r>
              <a:rPr lang="en-US" sz="2200">
                <a:solidFill>
                  <a:schemeClr val="bg1"/>
                </a:solidFill>
              </a:rPr>
              <a:t>0</a:t>
            </a:r>
            <a:r>
              <a:rPr lang="ru-RU" sz="2200">
                <a:solidFill>
                  <a:schemeClr val="bg1"/>
                </a:solidFill>
              </a:rPr>
              <a:t>,</a:t>
            </a:r>
            <a:r>
              <a:rPr lang="en-US" sz="2200">
                <a:solidFill>
                  <a:schemeClr val="bg1"/>
                </a:solidFill>
              </a:rPr>
              <a:t>3∙log</a:t>
            </a:r>
            <a:r>
              <a:rPr lang="en-US" sz="2200" baseline="-25000">
                <a:solidFill>
                  <a:schemeClr val="bg1"/>
                </a:solidFill>
              </a:rPr>
              <a:t>2</a:t>
            </a:r>
            <a:r>
              <a:rPr lang="en-US" sz="2200">
                <a:solidFill>
                  <a:schemeClr val="bg1"/>
                </a:solidFill>
              </a:rPr>
              <a:t>0,3 +</a:t>
            </a:r>
            <a:r>
              <a:rPr lang="en-US" sz="2200"/>
              <a:t> </a:t>
            </a:r>
            <a:r>
              <a:rPr lang="en-US" sz="2200">
                <a:solidFill>
                  <a:schemeClr val="bg1"/>
                </a:solidFill>
              </a:rPr>
              <a:t>0</a:t>
            </a:r>
            <a:r>
              <a:rPr lang="ru-RU" sz="2200">
                <a:solidFill>
                  <a:schemeClr val="bg1"/>
                </a:solidFill>
              </a:rPr>
              <a:t>,</a:t>
            </a:r>
            <a:r>
              <a:rPr lang="en-US" sz="2200">
                <a:solidFill>
                  <a:schemeClr val="bg1"/>
                </a:solidFill>
              </a:rPr>
              <a:t>4∙log</a:t>
            </a:r>
            <a:r>
              <a:rPr lang="en-US" sz="2200" baseline="-25000">
                <a:solidFill>
                  <a:schemeClr val="bg1"/>
                </a:solidFill>
              </a:rPr>
              <a:t>2</a:t>
            </a:r>
            <a:r>
              <a:rPr lang="en-US" sz="2200">
                <a:solidFill>
                  <a:schemeClr val="bg1"/>
                </a:solidFill>
              </a:rPr>
              <a:t>0,4) </a:t>
            </a:r>
            <a:r>
              <a:rPr lang="en-US" sz="2200">
                <a:solidFill>
                  <a:schemeClr val="bg1"/>
                </a:solidFill>
                <a:cs typeface="Arial" charset="0"/>
              </a:rPr>
              <a:t>≈ 1,85</a:t>
            </a:r>
            <a:r>
              <a:rPr lang="ru-RU" sz="2200">
                <a:solidFill>
                  <a:schemeClr val="bg1"/>
                </a:solidFill>
                <a:cs typeface="Arial" charset="0"/>
              </a:rPr>
              <a:t> бита</a:t>
            </a:r>
          </a:p>
          <a:p>
            <a:pPr algn="ctr">
              <a:spcBef>
                <a:spcPct val="50000"/>
              </a:spcBef>
            </a:pPr>
            <a:r>
              <a:rPr lang="ru-RU" sz="2200">
                <a:solidFill>
                  <a:srgbClr val="FF9933"/>
                </a:solidFill>
                <a:cs typeface="Arial" charset="0"/>
              </a:rPr>
              <a:t>Ответ: </a:t>
            </a:r>
            <a:r>
              <a:rPr lang="en-US" sz="2200">
                <a:solidFill>
                  <a:srgbClr val="FF9933"/>
                </a:solidFill>
                <a:cs typeface="Arial" charset="0"/>
              </a:rPr>
              <a:t>1</a:t>
            </a:r>
            <a:r>
              <a:rPr lang="ru-RU" sz="2200">
                <a:solidFill>
                  <a:srgbClr val="FF9933"/>
                </a:solidFill>
                <a:cs typeface="Arial" charset="0"/>
              </a:rPr>
              <a:t>,</a:t>
            </a:r>
            <a:r>
              <a:rPr lang="en-US" sz="2200">
                <a:solidFill>
                  <a:srgbClr val="FF9933"/>
                </a:solidFill>
                <a:cs typeface="Arial" charset="0"/>
              </a:rPr>
              <a:t>85</a:t>
            </a:r>
            <a:r>
              <a:rPr lang="ru-RU" sz="2200">
                <a:solidFill>
                  <a:srgbClr val="FF9933"/>
                </a:solidFill>
                <a:cs typeface="Arial" charset="0"/>
              </a:rPr>
              <a:t> бита</a:t>
            </a:r>
            <a:endParaRPr lang="en-US" sz="2200">
              <a:solidFill>
                <a:srgbClr val="FF9933"/>
              </a:solidFill>
            </a:endParaRPr>
          </a:p>
        </p:txBody>
      </p:sp>
      <p:sp>
        <p:nvSpPr>
          <p:cNvPr id="8" name="Стрелка влево 7">
            <a:hlinkClick r:id="rId4" action="ppaction://hlinksldjump"/>
          </p:cNvPr>
          <p:cNvSpPr/>
          <p:nvPr/>
        </p:nvSpPr>
        <p:spPr>
          <a:xfrm>
            <a:off x="6236798" y="6286520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РЕШЕНИЕ ЗАДАЧ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11188" y="1268413"/>
            <a:ext cx="7920037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7. Какое количество информации о цвете вынутого шарика будет получено, если в непрозрачном пакете хранятся: 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ru-RU" sz="2200">
                <a:solidFill>
                  <a:schemeClr val="bg1"/>
                </a:solidFill>
              </a:rPr>
              <a:t>30 белых, 30 красных, 30 синих и 10 зеленых шариков?</a:t>
            </a:r>
          </a:p>
        </p:txBody>
      </p:sp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611188" y="2763838"/>
            <a:ext cx="7920037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8. Заполните пропуски числами: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chemeClr val="bg1"/>
                </a:solidFill>
              </a:rPr>
              <a:t>5 Кбайт = </a:t>
            </a:r>
            <a:r>
              <a:rPr lang="ru-RU" sz="2400">
                <a:solidFill>
                  <a:srgbClr val="FF9933"/>
                </a:solidFill>
              </a:rPr>
              <a:t>__</a:t>
            </a:r>
            <a:r>
              <a:rPr lang="ru-RU" sz="2400">
                <a:solidFill>
                  <a:schemeClr val="bg1"/>
                </a:solidFill>
              </a:rPr>
              <a:t> байт = </a:t>
            </a:r>
            <a:r>
              <a:rPr lang="ru-RU" sz="2400">
                <a:solidFill>
                  <a:srgbClr val="FF9933"/>
                </a:solidFill>
              </a:rPr>
              <a:t>__</a:t>
            </a:r>
            <a:r>
              <a:rPr lang="ru-RU" sz="2400">
                <a:solidFill>
                  <a:schemeClr val="bg1"/>
                </a:solidFill>
              </a:rPr>
              <a:t> бит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rgbClr val="FF9933"/>
                </a:solidFill>
              </a:rPr>
              <a:t>__</a:t>
            </a:r>
            <a:r>
              <a:rPr lang="ru-RU" sz="2400">
                <a:solidFill>
                  <a:schemeClr val="bg1"/>
                </a:solidFill>
              </a:rPr>
              <a:t> Кбайт = </a:t>
            </a:r>
            <a:r>
              <a:rPr lang="ru-RU" sz="2400">
                <a:solidFill>
                  <a:srgbClr val="FF9933"/>
                </a:solidFill>
              </a:rPr>
              <a:t>__</a:t>
            </a:r>
            <a:r>
              <a:rPr lang="ru-RU" sz="2400">
                <a:solidFill>
                  <a:schemeClr val="bg1"/>
                </a:solidFill>
              </a:rPr>
              <a:t> байт = 12288 бит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rgbClr val="FF9933"/>
                </a:solidFill>
              </a:rPr>
              <a:t>__</a:t>
            </a:r>
            <a:r>
              <a:rPr lang="ru-RU" sz="2400">
                <a:solidFill>
                  <a:schemeClr val="bg1"/>
                </a:solidFill>
              </a:rPr>
              <a:t> Кбайт = </a:t>
            </a:r>
            <a:r>
              <a:rPr lang="ru-RU" sz="2400">
                <a:solidFill>
                  <a:srgbClr val="FF9933"/>
                </a:solidFill>
              </a:rPr>
              <a:t>__</a:t>
            </a:r>
            <a:r>
              <a:rPr lang="ru-RU" sz="2400">
                <a:solidFill>
                  <a:schemeClr val="bg1"/>
                </a:solidFill>
              </a:rPr>
              <a:t> байт = 213 бит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rgbClr val="FF9933"/>
                </a:solidFill>
              </a:rPr>
              <a:t>__</a:t>
            </a:r>
            <a:r>
              <a:rPr lang="ru-RU" sz="2400">
                <a:solidFill>
                  <a:schemeClr val="bg1"/>
                </a:solidFill>
              </a:rPr>
              <a:t> Гбайт = 1536 Мбайт = </a:t>
            </a:r>
            <a:r>
              <a:rPr lang="ru-RU" sz="2400">
                <a:solidFill>
                  <a:srgbClr val="FF9933"/>
                </a:solidFill>
              </a:rPr>
              <a:t>__</a:t>
            </a:r>
            <a:r>
              <a:rPr lang="ru-RU" sz="2400">
                <a:solidFill>
                  <a:schemeClr val="bg1"/>
                </a:solidFill>
              </a:rPr>
              <a:t> Кбайт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chemeClr val="bg1"/>
                </a:solidFill>
              </a:rPr>
              <a:t>512 Кбайт = 2</a:t>
            </a:r>
            <a:r>
              <a:rPr lang="ru-RU" sz="2400" baseline="30000">
                <a:solidFill>
                  <a:srgbClr val="FF9933"/>
                </a:solidFill>
              </a:rPr>
              <a:t>?</a:t>
            </a:r>
            <a:r>
              <a:rPr lang="ru-RU" sz="2400">
                <a:solidFill>
                  <a:schemeClr val="bg1"/>
                </a:solidFill>
              </a:rPr>
              <a:t> байт = 2</a:t>
            </a:r>
            <a:r>
              <a:rPr lang="ru-RU" sz="2400" baseline="30000">
                <a:solidFill>
                  <a:srgbClr val="FF9933"/>
                </a:solidFill>
              </a:rPr>
              <a:t>?</a:t>
            </a:r>
            <a:r>
              <a:rPr lang="ru-RU" sz="2400">
                <a:solidFill>
                  <a:schemeClr val="bg1"/>
                </a:solidFill>
              </a:rPr>
              <a:t> бит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6236798" y="6215082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611188" y="1484313"/>
            <a:ext cx="7920037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Позволяет определить количество информации в тексте, отвлекаясь от содержания информации, воспринимая ее как последовательность знаков.</a:t>
            </a:r>
          </a:p>
          <a:p>
            <a:pPr>
              <a:spcBef>
                <a:spcPct val="50000"/>
              </a:spcBef>
            </a:pPr>
            <a:r>
              <a:rPr lang="ru-RU" sz="2200">
                <a:solidFill>
                  <a:srgbClr val="FF9933"/>
                </a:solidFill>
              </a:rPr>
              <a:t>Алфавит</a:t>
            </a:r>
            <a:r>
              <a:rPr lang="ru-RU" sz="2200">
                <a:solidFill>
                  <a:schemeClr val="bg1"/>
                </a:solidFill>
              </a:rPr>
              <a:t> – множество символов, используемых для записи текста.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ru-RU" sz="2200">
                <a:solidFill>
                  <a:srgbClr val="FF9933"/>
                </a:solidFill>
              </a:rPr>
              <a:t>Мощность алфавита</a:t>
            </a:r>
            <a:r>
              <a:rPr lang="ru-RU" sz="2200">
                <a:solidFill>
                  <a:schemeClr val="bg1"/>
                </a:solidFill>
              </a:rPr>
              <a:t> – полное количество символов в алфавите.</a:t>
            </a:r>
          </a:p>
          <a:p>
            <a:pPr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Если допустить, что </a:t>
            </a:r>
            <a:r>
              <a:rPr lang="ru-RU" sz="2200" u="sng">
                <a:solidFill>
                  <a:schemeClr val="bg1"/>
                </a:solidFill>
              </a:rPr>
              <a:t>все символы алфавита встречаются в тексте с одинаковой частотой</a:t>
            </a:r>
            <a:r>
              <a:rPr lang="ru-RU" sz="2200">
                <a:solidFill>
                  <a:schemeClr val="bg1"/>
                </a:solidFill>
              </a:rPr>
              <a:t> (равновероятно), то для определения количества информации можно воспользоваться формулой: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>
                <a:solidFill>
                  <a:srgbClr val="FF9933"/>
                </a:solidFill>
              </a:rPr>
              <a:t>ИЗМЕРЕНИЕ ИНФОРМАЦИИ:</a:t>
            </a:r>
            <a:br>
              <a:rPr lang="ru-RU" sz="2800" b="1">
                <a:solidFill>
                  <a:srgbClr val="FF9933"/>
                </a:solidFill>
              </a:rPr>
            </a:br>
            <a:r>
              <a:rPr lang="ru-RU" sz="2800" b="1">
                <a:solidFill>
                  <a:srgbClr val="FF9933"/>
                </a:solidFill>
              </a:rPr>
              <a:t>алфавитный подход</a:t>
            </a: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3276600" y="5734050"/>
            <a:ext cx="2590800" cy="71120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FF9933"/>
                </a:solidFill>
                <a:latin typeface="Times New Roman Cyr" pitchFamily="18" charset="-52"/>
              </a:rPr>
              <a:t>N = 2</a:t>
            </a:r>
            <a:r>
              <a:rPr lang="en-US" sz="4000" baseline="30000">
                <a:solidFill>
                  <a:srgbClr val="FF9933"/>
                </a:solidFill>
                <a:latin typeface="Times New Roman Cyr" pitchFamily="18" charset="-52"/>
              </a:rPr>
              <a:t>I</a:t>
            </a:r>
            <a:endParaRPr lang="ru-RU" sz="4000">
              <a:solidFill>
                <a:srgbClr val="FF9933"/>
              </a:solidFill>
              <a:latin typeface="Times New Roman Cyr" pitchFamily="18" charset="-52"/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6308236" y="6215082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11188" y="1628775"/>
            <a:ext cx="7920037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u="sng">
                <a:solidFill>
                  <a:schemeClr val="bg1"/>
                </a:solidFill>
              </a:rPr>
              <a:t>Для русского алфавита (без буквы ё):</a:t>
            </a:r>
          </a:p>
          <a:p>
            <a:pPr>
              <a:spcBef>
                <a:spcPct val="50000"/>
              </a:spcBef>
            </a:pPr>
            <a:r>
              <a:rPr lang="ru-RU" sz="2200">
                <a:solidFill>
                  <a:srgbClr val="FF9933"/>
                </a:solidFill>
              </a:rPr>
              <a:t>Мощность алфавита</a:t>
            </a:r>
            <a:r>
              <a:rPr lang="ru-RU" sz="2200">
                <a:solidFill>
                  <a:schemeClr val="bg1"/>
                </a:solidFill>
              </a:rPr>
              <a:t> (количество равновероятных событий</a:t>
            </a:r>
            <a:r>
              <a:rPr lang="en-US" sz="2200">
                <a:solidFill>
                  <a:schemeClr val="bg1"/>
                </a:solidFill>
              </a:rPr>
              <a:t> N</a:t>
            </a:r>
            <a:r>
              <a:rPr lang="ru-RU" sz="2200">
                <a:solidFill>
                  <a:schemeClr val="bg1"/>
                </a:solidFill>
              </a:rPr>
              <a:t>) = 32, </a:t>
            </a:r>
          </a:p>
          <a:p>
            <a:pPr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тогда количество информации </a:t>
            </a:r>
            <a:r>
              <a:rPr lang="en-US" sz="2200">
                <a:solidFill>
                  <a:schemeClr val="bg1"/>
                </a:solidFill>
              </a:rPr>
              <a:t>I</a:t>
            </a:r>
            <a:r>
              <a:rPr lang="ru-RU" sz="2200">
                <a:solidFill>
                  <a:schemeClr val="bg1"/>
                </a:solidFill>
              </a:rPr>
              <a:t>, которое несет каждый символ, вычисляется по формуле: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>
                <a:solidFill>
                  <a:srgbClr val="FF9933"/>
                </a:solidFill>
              </a:rPr>
              <a:t>ИЗМЕРЕНИЕ ИНФОРМАЦИИ:</a:t>
            </a:r>
            <a:br>
              <a:rPr lang="ru-RU" sz="2800" b="1">
                <a:solidFill>
                  <a:srgbClr val="FF9933"/>
                </a:solidFill>
              </a:rPr>
            </a:br>
            <a:r>
              <a:rPr lang="ru-RU" sz="2800" b="1">
                <a:solidFill>
                  <a:srgbClr val="FF9933"/>
                </a:solidFill>
              </a:rPr>
              <a:t>алфавитный подход</a:t>
            </a: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276600" y="4106863"/>
            <a:ext cx="2590800" cy="71120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FF9933"/>
                </a:solidFill>
                <a:latin typeface="Times New Roman Cyr" pitchFamily="18" charset="-52"/>
              </a:rPr>
              <a:t>32 = 2</a:t>
            </a:r>
            <a:r>
              <a:rPr lang="en-US" sz="4000" baseline="30000">
                <a:solidFill>
                  <a:srgbClr val="FF9933"/>
                </a:solidFill>
                <a:latin typeface="Times New Roman Cyr" pitchFamily="18" charset="-52"/>
              </a:rPr>
              <a:t>I</a:t>
            </a:r>
            <a:endParaRPr lang="ru-RU" sz="4000">
              <a:solidFill>
                <a:srgbClr val="FF9933"/>
              </a:solidFill>
              <a:latin typeface="Times New Roman Cyr" pitchFamily="18" charset="-52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11188" y="4929198"/>
            <a:ext cx="79200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dirty="0">
                <a:solidFill>
                  <a:schemeClr val="bg1"/>
                </a:solidFill>
              </a:rPr>
              <a:t>и равно </a:t>
            </a:r>
            <a:r>
              <a:rPr lang="ru-RU" sz="2200" dirty="0">
                <a:solidFill>
                  <a:srgbClr val="FF9933"/>
                </a:solidFill>
              </a:rPr>
              <a:t>5 бит</a:t>
            </a:r>
            <a:r>
              <a:rPr lang="ru-RU" sz="2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611188" y="5357826"/>
            <a:ext cx="79200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dirty="0">
                <a:solidFill>
                  <a:schemeClr val="bg1"/>
                </a:solidFill>
              </a:rPr>
              <a:t>Какое количество информации несет один символ алфавита мощностью 2, 4, 8, 16, 256 символов?</a:t>
            </a:r>
          </a:p>
        </p:txBody>
      </p:sp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5929322" y="6215082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67310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>
                <a:solidFill>
                  <a:srgbClr val="FF9933"/>
                </a:solidFill>
              </a:rPr>
              <a:t>ИЗМЕРЕНИЕ ИНФОРМАЦИИ:</a:t>
            </a:r>
            <a:br>
              <a:rPr lang="ru-RU" sz="2800" b="1">
                <a:solidFill>
                  <a:srgbClr val="FF9933"/>
                </a:solidFill>
              </a:rPr>
            </a:br>
            <a:r>
              <a:rPr lang="ru-RU" sz="2800" b="1">
                <a:solidFill>
                  <a:srgbClr val="FF9933"/>
                </a:solidFill>
              </a:rPr>
              <a:t>алфавитный подход</a:t>
            </a: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395288" y="1844675"/>
            <a:ext cx="828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>
                <a:solidFill>
                  <a:srgbClr val="FF9933"/>
                </a:solidFill>
              </a:rPr>
              <a:t>Алфавит из 256 символов используется </a:t>
            </a:r>
            <a:br>
              <a:rPr lang="ru-RU" sz="2200">
                <a:solidFill>
                  <a:srgbClr val="FF9933"/>
                </a:solidFill>
              </a:rPr>
            </a:br>
            <a:r>
              <a:rPr lang="ru-RU" sz="2200">
                <a:solidFill>
                  <a:srgbClr val="FF9933"/>
                </a:solidFill>
              </a:rPr>
              <a:t>для представления текстов в компьютере.</a:t>
            </a: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611188" y="2997200"/>
            <a:ext cx="792003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Пусть К – количество символов в тексте, </a:t>
            </a:r>
            <a:br>
              <a:rPr lang="ru-RU" sz="2200">
                <a:solidFill>
                  <a:schemeClr val="bg1"/>
                </a:solidFill>
              </a:rPr>
            </a:br>
            <a:r>
              <a:rPr lang="en-US" sz="2200">
                <a:solidFill>
                  <a:schemeClr val="bg1"/>
                </a:solidFill>
              </a:rPr>
              <a:t>i</a:t>
            </a:r>
            <a:r>
              <a:rPr lang="ru-RU" sz="2200">
                <a:solidFill>
                  <a:schemeClr val="bg1"/>
                </a:solidFill>
              </a:rPr>
              <a:t> – информационный «вес» одного символа.</a:t>
            </a:r>
          </a:p>
          <a:p>
            <a:pPr>
              <a:spcBef>
                <a:spcPct val="50000"/>
              </a:spcBef>
            </a:pPr>
            <a:r>
              <a:rPr lang="ru-RU" sz="2200">
                <a:solidFill>
                  <a:schemeClr val="bg1"/>
                </a:solidFill>
              </a:rPr>
              <a:t>Тогда при алфавитном подходе размер информации, содержащейся в тексте</a:t>
            </a:r>
            <a:r>
              <a:rPr lang="en-US" sz="2200">
                <a:solidFill>
                  <a:schemeClr val="bg1"/>
                </a:solidFill>
              </a:rPr>
              <a:t> I</a:t>
            </a:r>
            <a:r>
              <a:rPr lang="ru-RU" sz="2200">
                <a:solidFill>
                  <a:schemeClr val="bg1"/>
                </a:solidFill>
              </a:rPr>
              <a:t>, вычисляется по формуле:</a:t>
            </a:r>
          </a:p>
        </p:txBody>
      </p:sp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3349625" y="4979988"/>
            <a:ext cx="2159000" cy="681037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">
                <a:solidFill>
                  <a:srgbClr val="FF9933"/>
                </a:solidFill>
              </a:rPr>
              <a:t/>
            </a:r>
            <a:br>
              <a:rPr lang="ru-RU" sz="800">
                <a:solidFill>
                  <a:srgbClr val="FF9933"/>
                </a:solidFill>
              </a:rPr>
            </a:br>
            <a:r>
              <a:rPr lang="en-US" sz="2200">
                <a:solidFill>
                  <a:srgbClr val="FF9933"/>
                </a:solidFill>
              </a:rPr>
              <a:t>I = </a:t>
            </a:r>
            <a:r>
              <a:rPr lang="ru-RU" sz="2200">
                <a:solidFill>
                  <a:srgbClr val="FF9933"/>
                </a:solidFill>
              </a:rPr>
              <a:t>К </a:t>
            </a:r>
            <a:r>
              <a:rPr lang="en-US" sz="2200">
                <a:solidFill>
                  <a:srgbClr val="FF9933"/>
                </a:solidFill>
                <a:cs typeface="Arial" charset="0"/>
              </a:rPr>
              <a:t>·</a:t>
            </a:r>
            <a:r>
              <a:rPr lang="ru-RU" sz="2200">
                <a:solidFill>
                  <a:srgbClr val="FF9933"/>
                </a:solidFill>
                <a:cs typeface="Arial" charset="0"/>
              </a:rPr>
              <a:t> </a:t>
            </a:r>
            <a:r>
              <a:rPr lang="en-US" sz="2200">
                <a:solidFill>
                  <a:srgbClr val="FF9933"/>
                </a:solidFill>
                <a:cs typeface="Arial" charset="0"/>
              </a:rPr>
              <a:t>i</a:t>
            </a:r>
            <a:r>
              <a:rPr lang="ru-RU" sz="800">
                <a:solidFill>
                  <a:srgbClr val="FF9933"/>
                </a:solidFill>
                <a:cs typeface="Arial" charset="0"/>
              </a:rPr>
              <a:t/>
            </a:r>
            <a:br>
              <a:rPr lang="ru-RU" sz="800">
                <a:solidFill>
                  <a:srgbClr val="FF9933"/>
                </a:solidFill>
                <a:cs typeface="Arial" charset="0"/>
              </a:rPr>
            </a:br>
            <a:endParaRPr lang="en-US" sz="800">
              <a:solidFill>
                <a:srgbClr val="FF9933"/>
              </a:solidFill>
              <a:cs typeface="Arial" charset="0"/>
            </a:endParaRPr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5929322" y="6215082"/>
            <a:ext cx="978408" cy="484632"/>
          </a:xfrm>
          <a:prstGeom prst="leftArrow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9933"/>
                </a:solidFill>
              </a:rPr>
              <a:t>ИНФОРМАЦИЯ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539750" y="2492375"/>
            <a:ext cx="8135938" cy="0"/>
          </a:xfrm>
          <a:prstGeom prst="line">
            <a:avLst/>
          </a:prstGeom>
          <a:noFill/>
          <a:ln w="9525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213" name="Group 93"/>
          <p:cNvGraphicFramePr>
            <a:graphicFrameLocks noGrp="1"/>
          </p:cNvGraphicFramePr>
          <p:nvPr>
            <p:ph idx="1"/>
          </p:nvPr>
        </p:nvGraphicFramePr>
        <p:xfrm>
          <a:off x="457200" y="2781300"/>
          <a:ext cx="8229600" cy="2395728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382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теория информации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/>
                      </a:r>
                      <a:b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математическая теория систем передачи информации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кибернетика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наука о связи и управлении в машинах и животных, а также в обществе и человеческих существах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err="1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информодинамика</a:t>
                      </a: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наука об открытых информационных системах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6" name="Rectangle 92"/>
          <p:cNvSpPr>
            <a:spLocks noChangeArrowheads="1"/>
          </p:cNvSpPr>
          <p:nvPr/>
        </p:nvSpPr>
        <p:spPr bwMode="auto">
          <a:xfrm>
            <a:off x="539750" y="1114425"/>
            <a:ext cx="82296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объект исследования ряда научных дисциплин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9933"/>
                </a:solidFill>
              </a:rPr>
              <a:t>ИНФОРМАЦИЯ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539750" y="2492375"/>
            <a:ext cx="8135938" cy="0"/>
          </a:xfrm>
          <a:prstGeom prst="line">
            <a:avLst/>
          </a:prstGeom>
          <a:noFill/>
          <a:ln w="9525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213" name="Group 93"/>
          <p:cNvGraphicFramePr>
            <a:graphicFrameLocks noGrp="1"/>
          </p:cNvGraphicFramePr>
          <p:nvPr>
            <p:ph idx="1"/>
          </p:nvPr>
        </p:nvGraphicFramePr>
        <p:xfrm>
          <a:off x="457200" y="2781300"/>
          <a:ext cx="8229600" cy="2121408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382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теория массовой коммуникации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исследование средств массовой информации и их влияния на общество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семиотика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наука о знаках и знаковых системах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err="1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соционика</a:t>
                      </a:r>
                      <a:endParaRPr lang="ru-RU" sz="1800" b="1" kern="1200" dirty="0" smtClean="0">
                        <a:solidFill>
                          <a:srgbClr val="FF99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теория информационного метаболизма индивидуальной и социальной психики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);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6" name="Rectangle 92"/>
          <p:cNvSpPr>
            <a:spLocks noChangeArrowheads="1"/>
          </p:cNvSpPr>
          <p:nvPr/>
        </p:nvSpPr>
        <p:spPr bwMode="auto">
          <a:xfrm>
            <a:off x="539750" y="1114425"/>
            <a:ext cx="82296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объект исследования ряда научных дисциплин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9933"/>
                </a:solidFill>
              </a:rPr>
              <a:t>ИНФОРМАЦИЯ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539750" y="2492375"/>
            <a:ext cx="8135938" cy="0"/>
          </a:xfrm>
          <a:prstGeom prst="line">
            <a:avLst/>
          </a:prstGeom>
          <a:noFill/>
          <a:ln w="9525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213" name="Group 93"/>
          <p:cNvGraphicFramePr>
            <a:graphicFrameLocks noGrp="1"/>
          </p:cNvGraphicFramePr>
          <p:nvPr>
            <p:ph idx="1"/>
          </p:nvPr>
        </p:nvGraphicFramePr>
        <p:xfrm>
          <a:off x="457200" y="2781300"/>
          <a:ext cx="8229600" cy="2944368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382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информатика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изучение процессов сбора, преобразования, хранения, защиты, поиска и передачи всех видов информации и средств их автоматизированной обработки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err="1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информациология</a:t>
                      </a:r>
                      <a:r>
                        <a:rPr lang="ru-RU" sz="1800" kern="1200" dirty="0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наука о получении, сохранении и передаче информации для различных множеств объектов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err="1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библиографоведение</a:t>
                      </a:r>
                      <a:r>
                        <a:rPr lang="ru-RU" sz="1800" b="1" kern="1200" dirty="0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8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наука о структуре и свойствах библиографической информации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6" name="Rectangle 92"/>
          <p:cNvSpPr>
            <a:spLocks noChangeArrowheads="1"/>
          </p:cNvSpPr>
          <p:nvPr/>
        </p:nvSpPr>
        <p:spPr bwMode="auto">
          <a:xfrm>
            <a:off x="539750" y="1114425"/>
            <a:ext cx="82296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объект исследования ряда научных дисциплин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Rectangle 92"/>
          <p:cNvSpPr>
            <a:spLocks noChangeArrowheads="1"/>
          </p:cNvSpPr>
          <p:nvPr/>
        </p:nvSpPr>
        <p:spPr bwMode="auto">
          <a:xfrm>
            <a:off x="214282" y="5725668"/>
            <a:ext cx="82296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200" dirty="0" smtClean="0">
                <a:solidFill>
                  <a:srgbClr val="FF9933"/>
                </a:solidFill>
              </a:rPr>
              <a:t>и других…</a:t>
            </a:r>
            <a:endParaRPr lang="ru-RU" sz="2000" dirty="0">
              <a:solidFill>
                <a:srgbClr val="FF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СВОЙСТВА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5123" name="Text Box 21"/>
          <p:cNvSpPr txBox="1">
            <a:spLocks noChangeArrowheads="1"/>
          </p:cNvSpPr>
          <p:nvPr/>
        </p:nvSpPr>
        <p:spPr bwMode="auto">
          <a:xfrm>
            <a:off x="611188" y="1196975"/>
            <a:ext cx="31686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r>
              <a:rPr lang="ru-RU" sz="28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35000"/>
              </a:lnSpc>
            </a:pPr>
            <a:endParaRPr lang="ru-RU" sz="900">
              <a:solidFill>
                <a:schemeClr val="bg1"/>
              </a:solidFill>
            </a:endParaRPr>
          </a:p>
        </p:txBody>
      </p:sp>
      <p:graphicFrame>
        <p:nvGraphicFramePr>
          <p:cNvPr id="7394" name="Group 226"/>
          <p:cNvGraphicFramePr>
            <a:graphicFrameLocks noGrp="1"/>
          </p:cNvGraphicFramePr>
          <p:nvPr>
            <p:ph idx="1"/>
          </p:nvPr>
        </p:nvGraphicFramePr>
        <p:xfrm>
          <a:off x="357158" y="1114425"/>
          <a:ext cx="3714776" cy="5373688"/>
        </p:xfrm>
        <a:graphic>
          <a:graphicData uri="http://schemas.openxmlformats.org/drawingml/2006/table">
            <a:tbl>
              <a:tblPr/>
              <a:tblGrid>
                <a:gridCol w="3714776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Свойство – понятие объективное.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Мы же, говоря об информации, выделяем лишь некоторые свойства – значимые для нас.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Так свойства трансформируются в требования.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Мы выбираем из потока информации небольшую часть.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Так объективное обретает черты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субъектности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5298" name="Picture 2" descr="D:\магистратура\теория информации\potok-informacii2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1838" y="1000108"/>
            <a:ext cx="4426442" cy="5618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СВОЙСТВА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5123" name="Text Box 21"/>
          <p:cNvSpPr txBox="1">
            <a:spLocks noChangeArrowheads="1"/>
          </p:cNvSpPr>
          <p:nvPr/>
        </p:nvSpPr>
        <p:spPr bwMode="auto">
          <a:xfrm>
            <a:off x="611188" y="1196975"/>
            <a:ext cx="31686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r>
              <a:rPr lang="ru-RU" sz="28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35000"/>
              </a:lnSpc>
            </a:pPr>
            <a:endParaRPr lang="ru-RU" sz="900">
              <a:solidFill>
                <a:schemeClr val="bg1"/>
              </a:solidFill>
            </a:endParaRPr>
          </a:p>
        </p:txBody>
      </p:sp>
      <p:graphicFrame>
        <p:nvGraphicFramePr>
          <p:cNvPr id="7394" name="Group 226"/>
          <p:cNvGraphicFramePr>
            <a:graphicFrameLocks noGrp="1"/>
          </p:cNvGraphicFramePr>
          <p:nvPr>
            <p:ph idx="1"/>
          </p:nvPr>
        </p:nvGraphicFramePr>
        <p:xfrm>
          <a:off x="357158" y="1114425"/>
          <a:ext cx="3025775" cy="3887790"/>
        </p:xfrm>
        <a:graphic>
          <a:graphicData uri="http://schemas.openxmlformats.org/drawingml/2006/table">
            <a:tbl>
              <a:tblPr/>
              <a:tblGrid>
                <a:gridCol w="3025775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П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онятность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41" name="Picture 21" descr="D:\магистратура\теория информации\b5ae8dbb41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423" y="1114425"/>
            <a:ext cx="4011141" cy="4510088"/>
          </a:xfrm>
          <a:prstGeom prst="rect">
            <a:avLst/>
          </a:prstGeom>
          <a:noFill/>
        </p:spPr>
      </p:pic>
      <p:pic>
        <p:nvPicPr>
          <p:cNvPr id="5143" name="Picture 23" descr="D:\магистратура\теория информации\images (6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32580"/>
            <a:ext cx="2571768" cy="3269635"/>
          </a:xfrm>
          <a:prstGeom prst="rect">
            <a:avLst/>
          </a:prstGeom>
          <a:noFill/>
        </p:spPr>
      </p:pic>
      <p:pic>
        <p:nvPicPr>
          <p:cNvPr id="5142" name="Picture 22" descr="D:\магистратура\теория информации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114425"/>
            <a:ext cx="3970529" cy="4510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8540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33"/>
                </a:solidFill>
              </a:rPr>
              <a:t>СВОЙСТВА ИНФОРМАЦИИ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5123" name="Text Box 21"/>
          <p:cNvSpPr txBox="1">
            <a:spLocks noChangeArrowheads="1"/>
          </p:cNvSpPr>
          <p:nvPr/>
        </p:nvSpPr>
        <p:spPr bwMode="auto">
          <a:xfrm>
            <a:off x="611188" y="1196975"/>
            <a:ext cx="31686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endParaRPr lang="ru-RU" sz="2800">
              <a:solidFill>
                <a:schemeClr val="bg1"/>
              </a:solidFill>
            </a:endParaRPr>
          </a:p>
          <a:p>
            <a:pPr>
              <a:lnSpc>
                <a:spcPct val="135000"/>
              </a:lnSpc>
            </a:pPr>
            <a:r>
              <a:rPr lang="ru-RU" sz="280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35000"/>
              </a:lnSpc>
            </a:pPr>
            <a:endParaRPr lang="ru-RU" sz="900">
              <a:solidFill>
                <a:schemeClr val="bg1"/>
              </a:solidFill>
            </a:endParaRPr>
          </a:p>
        </p:txBody>
      </p:sp>
      <p:graphicFrame>
        <p:nvGraphicFramePr>
          <p:cNvPr id="7394" name="Group 226"/>
          <p:cNvGraphicFramePr>
            <a:graphicFrameLocks noGrp="1"/>
          </p:cNvGraphicFramePr>
          <p:nvPr>
            <p:ph idx="1"/>
          </p:nvPr>
        </p:nvGraphicFramePr>
        <p:xfrm>
          <a:off x="357158" y="1114425"/>
          <a:ext cx="3025775" cy="3887790"/>
        </p:xfrm>
        <a:graphic>
          <a:graphicData uri="http://schemas.openxmlformats.org/drawingml/2006/table">
            <a:tbl>
              <a:tblPr/>
              <a:tblGrid>
                <a:gridCol w="3025775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pitchFamily="34" charset="0"/>
                        </a:rPr>
                        <a:t>  П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олезность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0179" name="Picture 3" descr="D:\магистратура\теория информации\vitam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027237"/>
            <a:ext cx="4532316" cy="2602844"/>
          </a:xfrm>
          <a:prstGeom prst="rect">
            <a:avLst/>
          </a:prstGeom>
          <a:noFill/>
        </p:spPr>
      </p:pic>
      <p:pic>
        <p:nvPicPr>
          <p:cNvPr id="50178" name="Picture 2" descr="D:\магистратура\теория информации\vitamin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1928" y="1011243"/>
            <a:ext cx="4096351" cy="2846386"/>
          </a:xfrm>
          <a:prstGeom prst="rect">
            <a:avLst/>
          </a:prstGeom>
          <a:noFill/>
        </p:spPr>
      </p:pic>
      <p:pic>
        <p:nvPicPr>
          <p:cNvPr id="50181" name="Picture 5" descr="D:\магистратура\теория информации\friends-1015312_19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061" y="1098804"/>
            <a:ext cx="3717435" cy="2830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1320</Words>
  <Application>Microsoft Office PowerPoint</Application>
  <PresentationFormat>Экран (4:3)</PresentationFormat>
  <Paragraphs>333</Paragraphs>
  <Slides>38</Slides>
  <Notes>16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Оформление по умолчанию</vt:lpstr>
      <vt:lpstr>информация</vt:lpstr>
      <vt:lpstr>ИНФОРМАЦИЯ   (лат. informatio) – сведение, разъяснение, ознакомление.</vt:lpstr>
      <vt:lpstr>ИНФОРМАЦИЯ </vt:lpstr>
      <vt:lpstr>ИНФОРМАЦИЯ </vt:lpstr>
      <vt:lpstr>ИНФОРМАЦИЯ </vt:lpstr>
      <vt:lpstr>ИНФОРМАЦИЯ </vt:lpstr>
      <vt:lpstr>СВОЙСТВА ИНФОРМАЦИИ</vt:lpstr>
      <vt:lpstr>СВОЙСТВА ИНФОРМАЦИИ</vt:lpstr>
      <vt:lpstr>СВОЙСТВА ИНФОРМАЦИИ</vt:lpstr>
      <vt:lpstr>СВОЙСТВА ИНФОРМАЦИИ</vt:lpstr>
      <vt:lpstr>СВОЙСТВА ИНФОРМАЦИИ</vt:lpstr>
      <vt:lpstr>СВОЙСТВА ИНФОРМАЦИИ</vt:lpstr>
      <vt:lpstr>СВОЙСТВА ИНФОРМАЦИИ</vt:lpstr>
      <vt:lpstr>СВОЙСТВА ИНФОРМАЦИИ</vt:lpstr>
      <vt:lpstr>ИЗМЕРЕНИЕ ИНФОРМАЦИИ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ИЗМЕРЕНИЕ ИНФОРМАЦИИ: вероятностный подход</vt:lpstr>
      <vt:lpstr>ИЗМЕРЕНИЕ ИНФОРМАЦИИ</vt:lpstr>
      <vt:lpstr>ИЗМЕРЕНИЕ ИНФОРМАЦИИ</vt:lpstr>
      <vt:lpstr>ИЗМЕРЕНИЕ ИНФОРМАЦИИ</vt:lpstr>
      <vt:lpstr>ИЗМЕРЕНИЕ ИНФОРМАЦИИ</vt:lpstr>
      <vt:lpstr>ИЗМЕРЕНИЕ ИНФОРМАЦИИ</vt:lpstr>
      <vt:lpstr>ИЗМЕРЕНИЕ ИНФОРМАЦИИ: содержательный (вероятностный) подход</vt:lpstr>
      <vt:lpstr>РЕШЕНИЕ ЗАДАЧ</vt:lpstr>
      <vt:lpstr>РЕШЕНИЕ ЗАДАЧ</vt:lpstr>
      <vt:lpstr>РЕШЕНИЕ ЗАДАЧ</vt:lpstr>
      <vt:lpstr>Слайд 36</vt:lpstr>
      <vt:lpstr>Слайд 37</vt:lpstr>
      <vt:lpstr>Слайд 38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Измерение информации</dc:title>
  <dc:creator>Татьяна</dc:creator>
  <cp:lastModifiedBy>Лена</cp:lastModifiedBy>
  <cp:revision>122</cp:revision>
  <dcterms:created xsi:type="dcterms:W3CDTF">2005-01-02T06:39:20Z</dcterms:created>
  <dcterms:modified xsi:type="dcterms:W3CDTF">2016-02-26T22:23:10Z</dcterms:modified>
</cp:coreProperties>
</file>